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35" r:id="rId2"/>
    <p:sldId id="300" r:id="rId3"/>
    <p:sldId id="256" r:id="rId4"/>
    <p:sldId id="275" r:id="rId5"/>
    <p:sldId id="295" r:id="rId6"/>
    <p:sldId id="316" r:id="rId7"/>
    <p:sldId id="271" r:id="rId8"/>
    <p:sldId id="277" r:id="rId9"/>
    <p:sldId id="326" r:id="rId10"/>
    <p:sldId id="334" r:id="rId11"/>
    <p:sldId id="279" r:id="rId12"/>
    <p:sldId id="282" r:id="rId13"/>
    <p:sldId id="330" r:id="rId14"/>
    <p:sldId id="283" r:id="rId15"/>
    <p:sldId id="325" r:id="rId16"/>
    <p:sldId id="284" r:id="rId17"/>
    <p:sldId id="332" r:id="rId18"/>
    <p:sldId id="285" r:id="rId19"/>
    <p:sldId id="333" r:id="rId20"/>
    <p:sldId id="286" r:id="rId21"/>
    <p:sldId id="328" r:id="rId22"/>
    <p:sldId id="288" r:id="rId23"/>
    <p:sldId id="307" r:id="rId24"/>
    <p:sldId id="287" r:id="rId25"/>
    <p:sldId id="289" r:id="rId26"/>
    <p:sldId id="290" r:id="rId27"/>
    <p:sldId id="292" r:id="rId28"/>
    <p:sldId id="329" r:id="rId29"/>
    <p:sldId id="293" r:id="rId30"/>
    <p:sldId id="296" r:id="rId31"/>
    <p:sldId id="297" r:id="rId32"/>
    <p:sldId id="327" r:id="rId33"/>
    <p:sldId id="310" r:id="rId34"/>
    <p:sldId id="298" r:id="rId35"/>
    <p:sldId id="309"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FFFFFF"/>
    <a:srgbClr val="0563C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38D45-FC34-4B4D-BCE5-7722D73BB0B2}" type="datetimeFigureOut">
              <a:rPr lang="tr-TR" smtClean="0"/>
              <a:t>2.02.2026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C4620-8BB8-4949-9C7E-6A2379CD0214}" type="slidenum">
              <a:rPr lang="tr-TR" smtClean="0"/>
              <a:t>‹#›</a:t>
            </a:fld>
            <a:endParaRPr lang="tr-TR"/>
          </a:p>
        </p:txBody>
      </p:sp>
    </p:spTree>
    <p:extLst>
      <p:ext uri="{BB962C8B-B14F-4D97-AF65-F5344CB8AC3E}">
        <p14:creationId xmlns:p14="http://schemas.microsoft.com/office/powerpoint/2010/main" val="319811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6C120653-2E0B-4A1B-A35F-F1B44EB20FE2}" type="datetime1">
              <a:rPr lang="tr-TR" smtClean="0"/>
              <a:t>2.02.2026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0450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1FA787-517E-4795-A3E6-31A5D290E92A}" type="datetime1">
              <a:rPr lang="tr-TR" smtClean="0"/>
              <a:t>2.02.2026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301044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735465D-B6AC-4C1A-890E-90A0B8CAD6AE}" type="datetime1">
              <a:rPr lang="tr-TR" smtClean="0"/>
              <a:t>2.02.2026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50106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CC9D447-D25F-4BD2-AB93-AB973AD95D45}" type="datetime1">
              <a:rPr lang="tr-TR" smtClean="0"/>
              <a:t>2.02.2026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52885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6134E0B-B820-42D8-BA27-CDDCD9161715}" type="datetime1">
              <a:rPr lang="tr-TR" smtClean="0"/>
              <a:t>2.02.2026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184118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25EBAF0-BF4C-4658-9930-BB90F7BA4FF1}" type="datetime1">
              <a:rPr lang="tr-TR" smtClean="0"/>
              <a:t>2.02.2026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47486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4C8790F-8769-4B16-8315-4FF4220B8DA9}" type="datetime1">
              <a:rPr lang="tr-TR" smtClean="0"/>
              <a:t>2.02.2026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92253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201E957-5BEF-49BA-8C32-6BAE4B49B8CA}" type="datetime1">
              <a:rPr lang="tr-TR" smtClean="0"/>
              <a:t>2.02.2026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427572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054E141-0C83-4E3D-82B1-2A96AE020709}" type="datetime1">
              <a:rPr lang="tr-TR" smtClean="0"/>
              <a:t>2.02.2026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308358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D07F860-6848-4892-8B8F-A4DF4AB2A9EA}" type="datetime1">
              <a:rPr lang="tr-TR" smtClean="0"/>
              <a:t>2.02.2026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34394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7D187C1-70AA-4B26-9CE7-FCB3271344BC}" type="datetime1">
              <a:rPr lang="tr-TR" smtClean="0"/>
              <a:t>2.02.2026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7342D3C-3F71-4226-A8D2-1D99512B05A5}" type="slidenum">
              <a:rPr lang="tr-TR" smtClean="0"/>
              <a:t>‹#›</a:t>
            </a:fld>
            <a:endParaRPr lang="tr-TR"/>
          </a:p>
        </p:txBody>
      </p:sp>
    </p:spTree>
    <p:extLst>
      <p:ext uri="{BB962C8B-B14F-4D97-AF65-F5344CB8AC3E}">
        <p14:creationId xmlns:p14="http://schemas.microsoft.com/office/powerpoint/2010/main" val="299901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70DC-132C-4313-ACE0-429FD6BF2EAE}" type="datetime1">
              <a:rPr lang="tr-TR" smtClean="0"/>
              <a:t>2.02.2026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42D3C-3F71-4226-A8D2-1D99512B05A5}" type="slidenum">
              <a:rPr lang="tr-TR" smtClean="0"/>
              <a:t>‹#›</a:t>
            </a:fld>
            <a:endParaRPr lang="tr-TR"/>
          </a:p>
        </p:txBody>
      </p:sp>
    </p:spTree>
    <p:extLst>
      <p:ext uri="{BB962C8B-B14F-4D97-AF65-F5344CB8AC3E}">
        <p14:creationId xmlns:p14="http://schemas.microsoft.com/office/powerpoint/2010/main" val="41491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3" Type="http://schemas.microsoft.com/office/2007/relationships/hdphoto" Target="../media/hdphoto33.wdp"/><Relationship Id="rId18" Type="http://schemas.openxmlformats.org/officeDocument/2006/relationships/image" Target="../media/image46.png"/><Relationship Id="rId26" Type="http://schemas.microsoft.com/office/2007/relationships/hdphoto" Target="../media/hdphoto39.wdp"/><Relationship Id="rId21" Type="http://schemas.microsoft.com/office/2007/relationships/hdphoto" Target="../media/hdphoto37.wdp"/><Relationship Id="rId34" Type="http://schemas.openxmlformats.org/officeDocument/2006/relationships/image" Target="../media/image54.png"/><Relationship Id="rId7" Type="http://schemas.microsoft.com/office/2007/relationships/hdphoto" Target="../media/hdphoto30.wdp"/><Relationship Id="rId12" Type="http://schemas.openxmlformats.org/officeDocument/2006/relationships/image" Target="../media/image43.png"/><Relationship Id="rId17" Type="http://schemas.microsoft.com/office/2007/relationships/hdphoto" Target="../media/hdphoto35.wdp"/><Relationship Id="rId25" Type="http://schemas.openxmlformats.org/officeDocument/2006/relationships/image" Target="../media/image49.png"/><Relationship Id="rId33" Type="http://schemas.microsoft.com/office/2007/relationships/hdphoto" Target="../media/hdphoto42.wdp"/><Relationship Id="rId2" Type="http://schemas.openxmlformats.org/officeDocument/2006/relationships/image" Target="../media/image38.png"/><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32.wdp"/><Relationship Id="rId24" Type="http://schemas.openxmlformats.org/officeDocument/2006/relationships/image" Target="../media/image7.png"/><Relationship Id="rId32" Type="http://schemas.openxmlformats.org/officeDocument/2006/relationships/image" Target="../media/image53.png"/><Relationship Id="rId37" Type="http://schemas.microsoft.com/office/2007/relationships/hdphoto" Target="../media/hdphoto44.wdp"/><Relationship Id="rId5" Type="http://schemas.microsoft.com/office/2007/relationships/hdphoto" Target="../media/hdphoto29.wdp"/><Relationship Id="rId15" Type="http://schemas.microsoft.com/office/2007/relationships/hdphoto" Target="../media/hdphoto34.wdp"/><Relationship Id="rId23" Type="http://schemas.microsoft.com/office/2007/relationships/hdphoto" Target="../media/hdphoto38.wdp"/><Relationship Id="rId28" Type="http://schemas.microsoft.com/office/2007/relationships/hdphoto" Target="../media/hdphoto40.wdp"/><Relationship Id="rId36" Type="http://schemas.openxmlformats.org/officeDocument/2006/relationships/image" Target="../media/image55.png"/><Relationship Id="rId10" Type="http://schemas.openxmlformats.org/officeDocument/2006/relationships/image" Target="../media/image42.png"/><Relationship Id="rId19" Type="http://schemas.microsoft.com/office/2007/relationships/hdphoto" Target="../media/hdphoto36.wdp"/><Relationship Id="rId31" Type="http://schemas.microsoft.com/office/2007/relationships/hdphoto" Target="../media/hdphoto41.wdp"/><Relationship Id="rId4" Type="http://schemas.openxmlformats.org/officeDocument/2006/relationships/image" Target="../media/image39.png"/><Relationship Id="rId9" Type="http://schemas.microsoft.com/office/2007/relationships/hdphoto" Target="../media/hdphoto31.wdp"/><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image" Target="../media/image50.png"/><Relationship Id="rId30" Type="http://schemas.openxmlformats.org/officeDocument/2006/relationships/image" Target="../media/image52.png"/><Relationship Id="rId35" Type="http://schemas.microsoft.com/office/2007/relationships/hdphoto" Target="../media/hdphoto43.wdp"/><Relationship Id="rId8" Type="http://schemas.openxmlformats.org/officeDocument/2006/relationships/image" Target="../media/image41.png"/><Relationship Id="rId3" Type="http://schemas.microsoft.com/office/2007/relationships/hdphoto" Target="../media/hdphoto28.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45.wdp"/><Relationship Id="rId7" Type="http://schemas.microsoft.com/office/2007/relationships/hdphoto" Target="../media/hdphoto46.wdp"/><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28.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7.wdp"/><Relationship Id="rId7" Type="http://schemas.microsoft.com/office/2007/relationships/hdphoto" Target="../media/hdphoto49.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48.wdp"/><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24.wdp"/><Relationship Id="rId7" Type="http://schemas.microsoft.com/office/2007/relationships/hdphoto" Target="../media/hdphoto5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51.wdp"/><Relationship Id="rId10" Type="http://schemas.openxmlformats.org/officeDocument/2006/relationships/image" Target="../media/image7.png"/><Relationship Id="rId4" Type="http://schemas.openxmlformats.org/officeDocument/2006/relationships/image" Target="../media/image63.png"/><Relationship Id="rId9" Type="http://schemas.microsoft.com/office/2007/relationships/hdphoto" Target="../media/hdphoto53.wdp"/></Relationships>
</file>

<file path=ppt/slides/_rels/slide17.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56.wdp"/><Relationship Id="rId5" Type="http://schemas.openxmlformats.org/officeDocument/2006/relationships/image" Target="../media/image69.png"/><Relationship Id="rId4" Type="http://schemas.microsoft.com/office/2007/relationships/hdphoto" Target="../media/hdphoto55.wdp"/></Relationships>
</file>

<file path=ppt/slides/_rels/slide19.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58.wdp"/><Relationship Id="rId7"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59.wdp"/><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63.wdp"/><Relationship Id="rId3" Type="http://schemas.microsoft.com/office/2007/relationships/hdphoto" Target="../media/hdphoto61.wdp"/><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microsoft.com/office/2007/relationships/hdphoto" Target="../media/hdphoto62.wdp"/><Relationship Id="rId11" Type="http://schemas.openxmlformats.org/officeDocument/2006/relationships/image" Target="../media/image7.png"/><Relationship Id="rId5" Type="http://schemas.openxmlformats.org/officeDocument/2006/relationships/image" Target="../media/image77.png"/><Relationship Id="rId10" Type="http://schemas.microsoft.com/office/2007/relationships/hdphoto" Target="../media/hdphoto64.wdp"/><Relationship Id="rId4" Type="http://schemas.openxmlformats.org/officeDocument/2006/relationships/image" Target="../media/image76.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4.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67.wdp"/><Relationship Id="rId7" Type="http://schemas.microsoft.com/office/2007/relationships/hdphoto" Target="../media/hdphoto69.wdp"/><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68.wdp"/><Relationship Id="rId10" Type="http://schemas.openxmlformats.org/officeDocument/2006/relationships/image" Target="../media/image7.png"/><Relationship Id="rId4" Type="http://schemas.openxmlformats.org/officeDocument/2006/relationships/image" Target="../media/image86.png"/><Relationship Id="rId9"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71.wdp"/><Relationship Id="rId7" Type="http://schemas.microsoft.com/office/2007/relationships/hdphoto" Target="../media/hdphoto73.wdp"/><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5" Type="http://schemas.microsoft.com/office/2007/relationships/hdphoto" Target="../media/hdphoto72.wdp"/><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74.wdp"/><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77.wdp"/><Relationship Id="rId7" Type="http://schemas.microsoft.com/office/2007/relationships/hdphoto" Target="../media/hdphoto79.wdp"/><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png"/><Relationship Id="rId5" Type="http://schemas.microsoft.com/office/2007/relationships/hdphoto" Target="../media/hdphoto78.wdp"/><Relationship Id="rId4" Type="http://schemas.openxmlformats.org/officeDocument/2006/relationships/image" Target="../media/image98.pn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hastanecerrahpasa.iuc.edu.tr/tr/content/tarihce/tarihc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3.wdp"/><Relationship Id="rId18" Type="http://schemas.openxmlformats.org/officeDocument/2006/relationships/image" Target="../media/image20.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17.png"/><Relationship Id="rId17" Type="http://schemas.microsoft.com/office/2007/relationships/hdphoto" Target="../media/hdphoto15.wdp"/><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4.wdp"/><Relationship Id="rId10" Type="http://schemas.openxmlformats.org/officeDocument/2006/relationships/image" Target="../media/image16.png"/><Relationship Id="rId19" Type="http://schemas.microsoft.com/office/2007/relationships/hdphoto" Target="../media/hdphoto16.wdp"/><Relationship Id="rId4" Type="http://schemas.openxmlformats.org/officeDocument/2006/relationships/image" Target="../media/image13.png"/><Relationship Id="rId9" Type="http://schemas.microsoft.com/office/2007/relationships/hdphoto" Target="../media/hdphoto11.wdp"/><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2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10.png"/><Relationship Id="rId5" Type="http://schemas.openxmlformats.org/officeDocument/2006/relationships/image" Target="../media/image28.png"/><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3.wdp"/><Relationship Id="rId7" Type="http://schemas.openxmlformats.org/officeDocument/2006/relationships/image" Target="../media/image33.png"/><Relationship Id="rId12"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25.wdp"/><Relationship Id="rId5" Type="http://schemas.microsoft.com/office/2007/relationships/hdphoto" Target="../media/hdphoto16.wdp"/><Relationship Id="rId10" Type="http://schemas.openxmlformats.org/officeDocument/2006/relationships/image" Target="../media/image35.png"/><Relationship Id="rId4" Type="http://schemas.openxmlformats.org/officeDocument/2006/relationships/image" Target="../media/image20.png"/><Relationship Id="rId9" Type="http://schemas.microsoft.com/office/2007/relationships/hdphoto" Target="../media/hdphoto24.wdp"/></Relationships>
</file>

<file path=ppt/slides/_rels/slide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a:t>
            </a:fld>
            <a:endParaRPr lang="tr-TR"/>
          </a:p>
        </p:txBody>
      </p:sp>
      <p:sp>
        <p:nvSpPr>
          <p:cNvPr id="4" name="Metin kutusu 3"/>
          <p:cNvSpPr txBox="1"/>
          <p:nvPr/>
        </p:nvSpPr>
        <p:spPr>
          <a:xfrm>
            <a:off x="267859" y="1919044"/>
            <a:ext cx="11734800" cy="1200329"/>
          </a:xfrm>
          <a:prstGeom prst="rect">
            <a:avLst/>
          </a:prstGeom>
          <a:noFill/>
        </p:spPr>
        <p:txBody>
          <a:bodyPr wrap="square" rtlCol="0">
            <a:spAutoFit/>
          </a:bodyPr>
          <a:lstStyle/>
          <a:p>
            <a:pPr algn="ctr"/>
            <a:r>
              <a:rPr lang="tr-TR" sz="3600" dirty="0" smtClean="0"/>
              <a:t>İÜC Cerrahpaşa Tıp Fakültesi İç Hastalıkları Anabilim Dalı</a:t>
            </a:r>
          </a:p>
          <a:p>
            <a:pPr algn="ctr"/>
            <a:r>
              <a:rPr lang="tr-TR" sz="3600" dirty="0" smtClean="0"/>
              <a:t>Tarihçe</a:t>
            </a:r>
            <a:endParaRPr lang="tr-TR" sz="3600" dirty="0"/>
          </a:p>
        </p:txBody>
      </p:sp>
      <p:pic>
        <p:nvPicPr>
          <p:cNvPr id="5" name="Picture 6" descr="Dosya:Cerrahpaşa Tıp Fakültesi Logo.png - Vikip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153" y="3341530"/>
            <a:ext cx="1386212" cy="138621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274686" y="4959581"/>
            <a:ext cx="6248400" cy="523220"/>
          </a:xfrm>
          <a:prstGeom prst="rect">
            <a:avLst/>
          </a:prstGeom>
          <a:noFill/>
        </p:spPr>
        <p:txBody>
          <a:bodyPr wrap="square" rtlCol="0">
            <a:spAutoFit/>
          </a:bodyPr>
          <a:lstStyle/>
          <a:p>
            <a:pPr algn="ctr"/>
            <a:r>
              <a:rPr lang="tr-TR" sz="2800" dirty="0" err="1" smtClean="0"/>
              <a:t>Prof</a:t>
            </a:r>
            <a:r>
              <a:rPr lang="tr-TR" sz="2800" dirty="0" smtClean="0"/>
              <a:t> </a:t>
            </a:r>
            <a:r>
              <a:rPr lang="tr-TR" sz="2800" dirty="0" err="1" smtClean="0"/>
              <a:t>Dr</a:t>
            </a:r>
            <a:r>
              <a:rPr lang="tr-TR" sz="2800" dirty="0" smtClean="0"/>
              <a:t> Ahmet M </a:t>
            </a:r>
            <a:r>
              <a:rPr lang="tr-TR" sz="2800" dirty="0" err="1" smtClean="0"/>
              <a:t>Dobrucalı</a:t>
            </a:r>
            <a:endParaRPr lang="tr-TR" sz="2800" dirty="0"/>
          </a:p>
        </p:txBody>
      </p:sp>
    </p:spTree>
    <p:extLst>
      <p:ext uri="{BB962C8B-B14F-4D97-AF65-F5344CB8AC3E}">
        <p14:creationId xmlns:p14="http://schemas.microsoft.com/office/powerpoint/2010/main" val="1681689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10</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28784" y="398468"/>
            <a:ext cx="10260146" cy="6050855"/>
          </a:xfrm>
          <a:prstGeom prst="rect">
            <a:avLst/>
          </a:prstGeom>
          <a:ln w="38100">
            <a:solidFill>
              <a:schemeClr val="tx1">
                <a:lumMod val="50000"/>
                <a:lumOff val="50000"/>
              </a:schemeClr>
            </a:solidFill>
          </a:ln>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304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222689" y="4591474"/>
            <a:ext cx="1045193" cy="1289931"/>
          </a:xfrm>
          <a:prstGeom prst="ellipse">
            <a:avLst/>
          </a:prstGeom>
          <a:ln>
            <a:noFill/>
          </a:ln>
          <a:effectLst>
            <a:softEdge rad="112500"/>
          </a:effectLst>
        </p:spPr>
      </p:pic>
      <p:pic>
        <p:nvPicPr>
          <p:cNvPr id="7" name="Resim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bright="20000" contrast="40000"/>
                    </a14:imgEffect>
                  </a14:imgLayer>
                </a14:imgProps>
              </a:ext>
            </a:extLst>
          </a:blip>
          <a:stretch>
            <a:fillRect/>
          </a:stretch>
        </p:blipFill>
        <p:spPr>
          <a:xfrm>
            <a:off x="1376926" y="4689402"/>
            <a:ext cx="1183394" cy="1179043"/>
          </a:xfrm>
          <a:prstGeom prst="ellipse">
            <a:avLst/>
          </a:prstGeom>
          <a:ln>
            <a:noFill/>
          </a:ln>
          <a:effectLst>
            <a:softEdge rad="112500"/>
          </a:effectLst>
        </p:spPr>
      </p:pic>
      <p:pic>
        <p:nvPicPr>
          <p:cNvPr id="9" name="Resim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a14:imgEffect>
                  </a14:imgLayer>
                </a14:imgProps>
              </a:ext>
            </a:extLst>
          </a:blip>
          <a:stretch>
            <a:fillRect/>
          </a:stretch>
        </p:blipFill>
        <p:spPr>
          <a:xfrm rot="258653">
            <a:off x="6190927" y="4696591"/>
            <a:ext cx="1009047" cy="1254612"/>
          </a:xfrm>
          <a:prstGeom prst="ellipse">
            <a:avLst/>
          </a:prstGeom>
          <a:ln>
            <a:noFill/>
          </a:ln>
          <a:effectLst>
            <a:softEdge rad="112500"/>
          </a:effectLst>
        </p:spPr>
      </p:pic>
      <p:pic>
        <p:nvPicPr>
          <p:cNvPr id="10" name="Picture 2" descr="Hasan Yazıcı, Author at Sarkaç"/>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169282">
            <a:off x="7245203" y="4696412"/>
            <a:ext cx="1196588" cy="12538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Picture 2" descr="Prof. Dr. Teoman Soysal Yorumlarını oku ve randevu al - Doktorsitesi.com"/>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342945">
            <a:off x="8543876" y="4710298"/>
            <a:ext cx="1003384" cy="11913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 name="Picture 2" descr="Prof.Dr. FUAT HULUSİ DEMİRELLİ | AVESİS"/>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72864">
            <a:off x="9626694" y="4719623"/>
            <a:ext cx="1218915" cy="11756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Resim 2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0"/>
                    </a14:imgEffect>
                  </a14:imgLayer>
                </a14:imgProps>
              </a:ext>
            </a:extLst>
          </a:blip>
          <a:stretch>
            <a:fillRect/>
          </a:stretch>
        </p:blipFill>
        <p:spPr>
          <a:xfrm>
            <a:off x="3872572" y="4665288"/>
            <a:ext cx="1078084" cy="1277568"/>
          </a:xfrm>
          <a:prstGeom prst="ellipse">
            <a:avLst/>
          </a:prstGeom>
          <a:ln>
            <a:noFill/>
          </a:ln>
          <a:effectLst>
            <a:softEdge rad="112500"/>
          </a:effectLst>
        </p:spPr>
      </p:pic>
      <p:pic>
        <p:nvPicPr>
          <p:cNvPr id="26" name="Resim 25"/>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0"/>
                    </a14:imgEffect>
                  </a14:imgLayer>
                </a14:imgProps>
              </a:ext>
            </a:extLst>
          </a:blip>
          <a:stretch>
            <a:fillRect/>
          </a:stretch>
        </p:blipFill>
        <p:spPr>
          <a:xfrm>
            <a:off x="5067306" y="4682232"/>
            <a:ext cx="1059085" cy="1283697"/>
          </a:xfrm>
          <a:prstGeom prst="ellipse">
            <a:avLst/>
          </a:prstGeom>
          <a:ln>
            <a:noFill/>
          </a:ln>
          <a:effectLst>
            <a:softEdge rad="112500"/>
          </a:effectLst>
        </p:spPr>
      </p:pic>
      <p:sp>
        <p:nvSpPr>
          <p:cNvPr id="2" name="Dikdörtgen 1"/>
          <p:cNvSpPr/>
          <p:nvPr/>
        </p:nvSpPr>
        <p:spPr>
          <a:xfrm>
            <a:off x="3534103" y="80352"/>
            <a:ext cx="3899707" cy="369332"/>
          </a:xfrm>
          <a:prstGeom prst="rect">
            <a:avLst/>
          </a:prstGeom>
        </p:spPr>
        <p:txBody>
          <a:bodyPr wrap="square">
            <a:spAutoFit/>
          </a:bodyPr>
          <a:lstStyle/>
          <a:p>
            <a:pPr algn="ctr">
              <a:defRPr/>
            </a:pPr>
            <a:r>
              <a:rPr lang="tr-TR" b="1" dirty="0"/>
              <a:t>Anabilim Dalı </a:t>
            </a:r>
            <a:r>
              <a:rPr lang="tr-TR" b="1" dirty="0" smtClean="0"/>
              <a:t> başkanları</a:t>
            </a:r>
            <a:endParaRPr lang="tr-TR" b="1" dirty="0"/>
          </a:p>
        </p:txBody>
      </p:sp>
      <p:sp>
        <p:nvSpPr>
          <p:cNvPr id="33" name="Dikdörtgen 32"/>
          <p:cNvSpPr/>
          <p:nvPr/>
        </p:nvSpPr>
        <p:spPr>
          <a:xfrm>
            <a:off x="211115" y="5886275"/>
            <a:ext cx="1029448" cy="430887"/>
          </a:xfrm>
          <a:prstGeom prst="rect">
            <a:avLst/>
          </a:prstGeom>
        </p:spPr>
        <p:txBody>
          <a:bodyPr wrap="none">
            <a:spAutoFit/>
          </a:bodyPr>
          <a:lstStyle/>
          <a:p>
            <a:r>
              <a:rPr lang="tr-TR" sz="1100" dirty="0"/>
              <a:t>Osman Barlas  </a:t>
            </a:r>
          </a:p>
          <a:p>
            <a:r>
              <a:rPr lang="tr-TR" sz="1100" dirty="0" smtClean="0"/>
              <a:t>(</a:t>
            </a:r>
            <a:r>
              <a:rPr lang="tr-TR" sz="1100" dirty="0"/>
              <a:t>1967 – 1979)</a:t>
            </a:r>
          </a:p>
        </p:txBody>
      </p:sp>
      <p:sp>
        <p:nvSpPr>
          <p:cNvPr id="34" name="Dikdörtgen 33"/>
          <p:cNvSpPr/>
          <p:nvPr/>
        </p:nvSpPr>
        <p:spPr>
          <a:xfrm>
            <a:off x="1320575" y="5893152"/>
            <a:ext cx="1162496" cy="430887"/>
          </a:xfrm>
          <a:prstGeom prst="rect">
            <a:avLst/>
          </a:prstGeom>
        </p:spPr>
        <p:txBody>
          <a:bodyPr wrap="square">
            <a:spAutoFit/>
          </a:bodyPr>
          <a:lstStyle/>
          <a:p>
            <a:pPr algn="ctr"/>
            <a:r>
              <a:rPr lang="tr-TR" sz="1100" dirty="0" smtClean="0"/>
              <a:t>Cem-i </a:t>
            </a:r>
            <a:r>
              <a:rPr lang="tr-TR" sz="1100" dirty="0"/>
              <a:t>Demiroğlu  </a:t>
            </a:r>
            <a:r>
              <a:rPr lang="tr-TR" sz="1100" dirty="0" smtClean="0"/>
              <a:t>            </a:t>
            </a:r>
          </a:p>
          <a:p>
            <a:pPr algn="ctr"/>
            <a:r>
              <a:rPr lang="tr-TR" sz="1100" dirty="0" smtClean="0"/>
              <a:t>(</a:t>
            </a:r>
            <a:r>
              <a:rPr lang="tr-TR" sz="1100" dirty="0"/>
              <a:t>1979 – 1993)</a:t>
            </a:r>
          </a:p>
        </p:txBody>
      </p:sp>
      <p:sp>
        <p:nvSpPr>
          <p:cNvPr id="35" name="Dikdörtgen 34"/>
          <p:cNvSpPr/>
          <p:nvPr/>
        </p:nvSpPr>
        <p:spPr>
          <a:xfrm>
            <a:off x="2600892" y="5909423"/>
            <a:ext cx="1173138" cy="430887"/>
          </a:xfrm>
          <a:prstGeom prst="rect">
            <a:avLst/>
          </a:prstGeom>
        </p:spPr>
        <p:txBody>
          <a:bodyPr wrap="square">
            <a:spAutoFit/>
          </a:bodyPr>
          <a:lstStyle/>
          <a:p>
            <a:pPr algn="ctr"/>
            <a:r>
              <a:rPr lang="tr-TR" sz="1100" dirty="0"/>
              <a:t>Uğur Derman </a:t>
            </a:r>
            <a:endParaRPr lang="tr-TR" sz="1100" dirty="0" smtClean="0"/>
          </a:p>
          <a:p>
            <a:pPr algn="ctr"/>
            <a:r>
              <a:rPr lang="tr-TR" sz="1100" dirty="0" smtClean="0"/>
              <a:t>(1993 </a:t>
            </a:r>
            <a:r>
              <a:rPr lang="tr-TR" sz="1100" dirty="0"/>
              <a:t>– 1994)</a:t>
            </a:r>
          </a:p>
        </p:txBody>
      </p:sp>
      <p:sp>
        <p:nvSpPr>
          <p:cNvPr id="36" name="Dikdörtgen 35"/>
          <p:cNvSpPr/>
          <p:nvPr/>
        </p:nvSpPr>
        <p:spPr>
          <a:xfrm>
            <a:off x="3882525" y="5925898"/>
            <a:ext cx="982961" cy="430887"/>
          </a:xfrm>
          <a:prstGeom prst="rect">
            <a:avLst/>
          </a:prstGeom>
        </p:spPr>
        <p:txBody>
          <a:bodyPr wrap="none">
            <a:spAutoFit/>
          </a:bodyPr>
          <a:lstStyle/>
          <a:p>
            <a:pPr algn="ctr"/>
            <a:r>
              <a:rPr lang="tr-TR" sz="1100" dirty="0"/>
              <a:t>Uğur Ülkü  </a:t>
            </a:r>
            <a:endParaRPr lang="tr-TR" sz="1100" dirty="0" smtClean="0"/>
          </a:p>
          <a:p>
            <a:pPr algn="ctr"/>
            <a:r>
              <a:rPr lang="tr-TR" sz="1100" dirty="0" smtClean="0"/>
              <a:t>(</a:t>
            </a:r>
            <a:r>
              <a:rPr lang="tr-TR" sz="1100" dirty="0"/>
              <a:t>1994 – 1997)</a:t>
            </a:r>
          </a:p>
        </p:txBody>
      </p:sp>
      <p:sp>
        <p:nvSpPr>
          <p:cNvPr id="40" name="Dikdörtgen 39"/>
          <p:cNvSpPr/>
          <p:nvPr/>
        </p:nvSpPr>
        <p:spPr>
          <a:xfrm>
            <a:off x="4966473" y="5925897"/>
            <a:ext cx="1165705" cy="430887"/>
          </a:xfrm>
          <a:prstGeom prst="rect">
            <a:avLst/>
          </a:prstGeom>
        </p:spPr>
        <p:txBody>
          <a:bodyPr wrap="none">
            <a:spAutoFit/>
          </a:bodyPr>
          <a:lstStyle/>
          <a:p>
            <a:pPr algn="ctr"/>
            <a:r>
              <a:rPr lang="tr-TR" sz="1100" dirty="0"/>
              <a:t> </a:t>
            </a:r>
            <a:r>
              <a:rPr lang="tr-TR" sz="1100" dirty="0" smtClean="0"/>
              <a:t> Tuncer </a:t>
            </a:r>
            <a:r>
              <a:rPr lang="tr-TR" sz="1100" dirty="0"/>
              <a:t>Karayel  </a:t>
            </a:r>
            <a:endParaRPr lang="tr-TR" sz="1100" dirty="0" smtClean="0"/>
          </a:p>
          <a:p>
            <a:pPr algn="ctr"/>
            <a:r>
              <a:rPr lang="tr-TR" sz="1100" dirty="0" smtClean="0"/>
              <a:t>(</a:t>
            </a:r>
            <a:r>
              <a:rPr lang="tr-TR" sz="1100" dirty="0"/>
              <a:t>1997 – 1999)</a:t>
            </a:r>
          </a:p>
        </p:txBody>
      </p:sp>
      <p:sp>
        <p:nvSpPr>
          <p:cNvPr id="41" name="Dikdörtgen 40"/>
          <p:cNvSpPr/>
          <p:nvPr/>
        </p:nvSpPr>
        <p:spPr>
          <a:xfrm>
            <a:off x="6190287" y="5926783"/>
            <a:ext cx="1098378" cy="430887"/>
          </a:xfrm>
          <a:prstGeom prst="rect">
            <a:avLst/>
          </a:prstGeom>
        </p:spPr>
        <p:txBody>
          <a:bodyPr wrap="none">
            <a:spAutoFit/>
          </a:bodyPr>
          <a:lstStyle/>
          <a:p>
            <a:pPr algn="ctr"/>
            <a:r>
              <a:rPr lang="tr-TR" sz="1100" dirty="0"/>
              <a:t>Hüsrev </a:t>
            </a:r>
            <a:r>
              <a:rPr lang="tr-TR" sz="1100" dirty="0" err="1"/>
              <a:t>Hatemi</a:t>
            </a:r>
            <a:r>
              <a:rPr lang="tr-TR" sz="1100" dirty="0"/>
              <a:t>  </a:t>
            </a:r>
            <a:endParaRPr lang="tr-TR" sz="1100" dirty="0" smtClean="0"/>
          </a:p>
          <a:p>
            <a:pPr algn="ctr"/>
            <a:r>
              <a:rPr lang="tr-TR" sz="1100" dirty="0" smtClean="0"/>
              <a:t>(</a:t>
            </a:r>
            <a:r>
              <a:rPr lang="tr-TR" sz="1100" dirty="0"/>
              <a:t>1999 – 2002)</a:t>
            </a:r>
          </a:p>
        </p:txBody>
      </p:sp>
      <p:sp>
        <p:nvSpPr>
          <p:cNvPr id="42" name="Dikdörtgen 41"/>
          <p:cNvSpPr/>
          <p:nvPr/>
        </p:nvSpPr>
        <p:spPr>
          <a:xfrm>
            <a:off x="7433810" y="5914087"/>
            <a:ext cx="923651" cy="430887"/>
          </a:xfrm>
          <a:prstGeom prst="rect">
            <a:avLst/>
          </a:prstGeom>
        </p:spPr>
        <p:txBody>
          <a:bodyPr wrap="none">
            <a:spAutoFit/>
          </a:bodyPr>
          <a:lstStyle/>
          <a:p>
            <a:r>
              <a:rPr lang="tr-TR" sz="1100" dirty="0"/>
              <a:t>Hasan </a:t>
            </a:r>
            <a:r>
              <a:rPr lang="tr-TR" sz="1100" dirty="0" smtClean="0"/>
              <a:t>Yazıcı</a:t>
            </a:r>
          </a:p>
          <a:p>
            <a:r>
              <a:rPr lang="tr-TR" sz="1100" dirty="0" smtClean="0"/>
              <a:t>(</a:t>
            </a:r>
            <a:r>
              <a:rPr lang="tr-TR" sz="1100" dirty="0"/>
              <a:t>2002 -</a:t>
            </a:r>
            <a:r>
              <a:rPr lang="tr-TR" sz="1100" dirty="0" smtClean="0"/>
              <a:t>2011)</a:t>
            </a:r>
            <a:endParaRPr lang="tr-TR" sz="1100" dirty="0"/>
          </a:p>
        </p:txBody>
      </p:sp>
      <p:sp>
        <p:nvSpPr>
          <p:cNvPr id="43" name="Dikdörtgen 42"/>
          <p:cNvSpPr/>
          <p:nvPr/>
        </p:nvSpPr>
        <p:spPr>
          <a:xfrm>
            <a:off x="8590787" y="5925897"/>
            <a:ext cx="1103187" cy="430887"/>
          </a:xfrm>
          <a:prstGeom prst="rect">
            <a:avLst/>
          </a:prstGeom>
        </p:spPr>
        <p:txBody>
          <a:bodyPr wrap="none">
            <a:spAutoFit/>
          </a:bodyPr>
          <a:lstStyle/>
          <a:p>
            <a:pPr algn="ctr"/>
            <a:r>
              <a:rPr lang="tr-TR" sz="1100" dirty="0"/>
              <a:t>Teoman Soysal  </a:t>
            </a:r>
            <a:endParaRPr lang="tr-TR" sz="1100" dirty="0" smtClean="0"/>
          </a:p>
          <a:p>
            <a:pPr algn="ctr"/>
            <a:r>
              <a:rPr lang="tr-TR" sz="1100" dirty="0" smtClean="0"/>
              <a:t>(2011 </a:t>
            </a:r>
            <a:r>
              <a:rPr lang="tr-TR" sz="1100" dirty="0"/>
              <a:t>– </a:t>
            </a:r>
            <a:r>
              <a:rPr lang="tr-TR" sz="1100" dirty="0" smtClean="0"/>
              <a:t>2016)</a:t>
            </a:r>
            <a:endParaRPr lang="tr-TR" sz="1100" dirty="0">
              <a:solidFill>
                <a:srgbClr val="C00000"/>
              </a:solidFill>
            </a:endParaRPr>
          </a:p>
        </p:txBody>
      </p:sp>
      <p:sp>
        <p:nvSpPr>
          <p:cNvPr id="44" name="Dikdörtgen 43"/>
          <p:cNvSpPr/>
          <p:nvPr/>
        </p:nvSpPr>
        <p:spPr>
          <a:xfrm>
            <a:off x="9735609" y="5922402"/>
            <a:ext cx="1138453" cy="430887"/>
          </a:xfrm>
          <a:prstGeom prst="rect">
            <a:avLst/>
          </a:prstGeom>
        </p:spPr>
        <p:txBody>
          <a:bodyPr wrap="none">
            <a:spAutoFit/>
          </a:bodyPr>
          <a:lstStyle/>
          <a:p>
            <a:pPr algn="ctr"/>
            <a:r>
              <a:rPr lang="tr-TR" sz="1100" dirty="0"/>
              <a:t>Fuat H Demirelli </a:t>
            </a:r>
            <a:endParaRPr lang="tr-TR" sz="1100" dirty="0" smtClean="0"/>
          </a:p>
          <a:p>
            <a:pPr algn="ctr"/>
            <a:r>
              <a:rPr lang="tr-TR" sz="1100" dirty="0" smtClean="0"/>
              <a:t>(2016 </a:t>
            </a:r>
            <a:r>
              <a:rPr lang="tr-TR" sz="1100" dirty="0"/>
              <a:t>– 2023)</a:t>
            </a:r>
          </a:p>
        </p:txBody>
      </p:sp>
      <p:sp>
        <p:nvSpPr>
          <p:cNvPr id="45" name="Dikdörtgen 44"/>
          <p:cNvSpPr/>
          <p:nvPr/>
        </p:nvSpPr>
        <p:spPr>
          <a:xfrm>
            <a:off x="10838989" y="5909422"/>
            <a:ext cx="1334020" cy="430887"/>
          </a:xfrm>
          <a:prstGeom prst="rect">
            <a:avLst/>
          </a:prstGeom>
        </p:spPr>
        <p:txBody>
          <a:bodyPr wrap="none">
            <a:spAutoFit/>
          </a:bodyPr>
          <a:lstStyle/>
          <a:p>
            <a:pPr algn="ctr"/>
            <a:r>
              <a:rPr lang="tr-TR" sz="1100" dirty="0"/>
              <a:t>Ahmet M </a:t>
            </a:r>
            <a:r>
              <a:rPr lang="tr-TR" sz="1100" dirty="0" err="1"/>
              <a:t>Dobrucalı</a:t>
            </a:r>
            <a:r>
              <a:rPr lang="tr-TR" sz="1100" dirty="0"/>
              <a:t> </a:t>
            </a:r>
            <a:endParaRPr lang="tr-TR" sz="1100" dirty="0" smtClean="0"/>
          </a:p>
          <a:p>
            <a:pPr algn="ctr"/>
            <a:r>
              <a:rPr lang="tr-TR" sz="1100" dirty="0" smtClean="0"/>
              <a:t>(</a:t>
            </a:r>
            <a:r>
              <a:rPr lang="tr-TR" sz="1100" dirty="0"/>
              <a:t>2023 – </a:t>
            </a:r>
            <a:r>
              <a:rPr lang="tr-TR" sz="1100" dirty="0" smtClean="0"/>
              <a:t>         </a:t>
            </a:r>
            <a:r>
              <a:rPr lang="tr-TR" sz="1100" dirty="0"/>
              <a:t>)</a:t>
            </a:r>
          </a:p>
        </p:txBody>
      </p:sp>
      <p:sp>
        <p:nvSpPr>
          <p:cNvPr id="46" name="Dikdörtgen 45"/>
          <p:cNvSpPr/>
          <p:nvPr/>
        </p:nvSpPr>
        <p:spPr>
          <a:xfrm>
            <a:off x="2420702" y="4044075"/>
            <a:ext cx="7448996" cy="369332"/>
          </a:xfrm>
          <a:prstGeom prst="rect">
            <a:avLst/>
          </a:prstGeom>
        </p:spPr>
        <p:txBody>
          <a:bodyPr wrap="square">
            <a:spAutoFit/>
          </a:bodyPr>
          <a:lstStyle/>
          <a:p>
            <a:pPr algn="ctr"/>
            <a:r>
              <a:rPr lang="tr-TR" b="1" dirty="0" smtClean="0"/>
              <a:t>Kuruluştan </a:t>
            </a:r>
            <a:r>
              <a:rPr lang="tr-TR" b="1" dirty="0"/>
              <a:t>günümüze kadar CTF Anabilim Dalı </a:t>
            </a:r>
            <a:r>
              <a:rPr lang="tr-TR" b="1" dirty="0" smtClean="0"/>
              <a:t>başkanları  </a:t>
            </a:r>
            <a:r>
              <a:rPr lang="tr-TR" sz="1600" b="1" dirty="0" smtClean="0"/>
              <a:t>(1967 – 2024)</a:t>
            </a:r>
            <a:endParaRPr lang="tr-TR" sz="1600" b="1" dirty="0"/>
          </a:p>
        </p:txBody>
      </p:sp>
      <p:pic>
        <p:nvPicPr>
          <p:cNvPr id="47" name="Resim 46"/>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0"/>
                    </a14:imgEffect>
                    <a14:imgEffect>
                      <a14:brightnessContrast bright="20000"/>
                    </a14:imgEffect>
                  </a14:imgLayer>
                </a14:imgProps>
              </a:ext>
            </a:extLst>
          </a:blip>
          <a:stretch>
            <a:fillRect/>
          </a:stretch>
        </p:blipFill>
        <p:spPr>
          <a:xfrm rot="20961628">
            <a:off x="10963034" y="4705903"/>
            <a:ext cx="1039017" cy="1327102"/>
          </a:xfrm>
          <a:prstGeom prst="ellipse">
            <a:avLst/>
          </a:prstGeom>
          <a:ln>
            <a:noFill/>
          </a:ln>
          <a:effectLst>
            <a:softEdge rad="112500"/>
          </a:effectLst>
        </p:spPr>
      </p:pic>
      <p:pic>
        <p:nvPicPr>
          <p:cNvPr id="27" name="Resim 26"/>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brightnessContrast contrast="40000"/>
                    </a14:imgEffect>
                  </a14:imgLayer>
                </a14:imgProps>
              </a:ext>
            </a:extLst>
          </a:blip>
          <a:stretch>
            <a:fillRect/>
          </a:stretch>
        </p:blipFill>
        <p:spPr>
          <a:xfrm>
            <a:off x="2638657" y="4662197"/>
            <a:ext cx="1078694" cy="1248092"/>
          </a:xfrm>
          <a:prstGeom prst="ellipse">
            <a:avLst/>
          </a:prstGeom>
          <a:ln>
            <a:noFill/>
          </a:ln>
          <a:effectLst>
            <a:softEdge rad="112500"/>
          </a:effectLst>
        </p:spPr>
      </p:pic>
      <p:sp>
        <p:nvSpPr>
          <p:cNvPr id="3" name="Slayt Numarası Yer Tutucusu 2"/>
          <p:cNvSpPr>
            <a:spLocks noGrp="1"/>
          </p:cNvSpPr>
          <p:nvPr>
            <p:ph type="sldNum" sz="quarter" idx="12"/>
          </p:nvPr>
        </p:nvSpPr>
        <p:spPr/>
        <p:txBody>
          <a:bodyPr/>
          <a:lstStyle/>
          <a:p>
            <a:fld id="{87342D3C-3F71-4226-A8D2-1D99512B05A5}" type="slidenum">
              <a:rPr lang="tr-TR" smtClean="0"/>
              <a:t>11</a:t>
            </a:fld>
            <a:endParaRPr lang="tr-TR"/>
          </a:p>
        </p:txBody>
      </p:sp>
      <p:pic>
        <p:nvPicPr>
          <p:cNvPr id="28" name="Resim 27"/>
          <p:cNvPicPr>
            <a:picLocks noChangeAspect="1"/>
          </p:cNvPicPr>
          <p:nvPr/>
        </p:nvPicPr>
        <p:blipFill>
          <a:blip r:embed="rId22">
            <a:extLst>
              <a:ext uri="{BEBA8EAE-BF5A-486C-A8C5-ECC9F3942E4B}">
                <a14:imgProps xmlns:a14="http://schemas.microsoft.com/office/drawing/2010/main">
                  <a14:imgLayer r:embed="rId23">
                    <a14:imgEffect>
                      <a14:sharpenSoften amount="50000"/>
                    </a14:imgEffect>
                    <a14:imgEffect>
                      <a14:brightnessContrast bright="20000"/>
                    </a14:imgEffect>
                  </a14:imgLayer>
                </a14:imgProps>
              </a:ext>
            </a:extLst>
          </a:blip>
          <a:stretch>
            <a:fillRect/>
          </a:stretch>
        </p:blipFill>
        <p:spPr>
          <a:xfrm>
            <a:off x="7747230" y="687407"/>
            <a:ext cx="4244936" cy="2523807"/>
          </a:xfrm>
          <a:prstGeom prst="rect">
            <a:avLst/>
          </a:prstGeom>
          <a:ln>
            <a:noFill/>
          </a:ln>
          <a:effectLst>
            <a:softEdge rad="112500"/>
          </a:effectLst>
        </p:spPr>
      </p:pic>
      <p:pic>
        <p:nvPicPr>
          <p:cNvPr id="29" name="Picture 6" descr="Dosya:Cerrahpaşa Tıp Fakültesi Logo.png - Vikipedi"/>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30" name="Resim 29"/>
          <p:cNvPicPr>
            <a:picLocks noChangeAspect="1"/>
          </p:cNvPicPr>
          <p:nvPr/>
        </p:nvPicPr>
        <p:blipFill>
          <a:blip r:embed="rId25">
            <a:extLst>
              <a:ext uri="{BEBA8EAE-BF5A-486C-A8C5-ECC9F3942E4B}">
                <a14:imgProps xmlns:a14="http://schemas.microsoft.com/office/drawing/2010/main">
                  <a14:imgLayer r:embed="rId26">
                    <a14:imgEffect>
                      <a14:sharpenSoften amount="25000"/>
                    </a14:imgEffect>
                  </a14:imgLayer>
                </a14:imgProps>
              </a:ext>
            </a:extLst>
          </a:blip>
          <a:stretch>
            <a:fillRect/>
          </a:stretch>
        </p:blipFill>
        <p:spPr>
          <a:xfrm>
            <a:off x="823388" y="669853"/>
            <a:ext cx="994374" cy="1272019"/>
          </a:xfrm>
          <a:prstGeom prst="ellipse">
            <a:avLst/>
          </a:prstGeom>
          <a:ln>
            <a:noFill/>
          </a:ln>
          <a:effectLst>
            <a:softEdge rad="112500"/>
          </a:effectLst>
        </p:spPr>
      </p:pic>
      <p:pic>
        <p:nvPicPr>
          <p:cNvPr id="31" name="Resim 30"/>
          <p:cNvPicPr>
            <a:picLocks noChangeAspect="1"/>
          </p:cNvPicPr>
          <p:nvPr/>
        </p:nvPicPr>
        <p:blipFill>
          <a:blip r:embed="rId27">
            <a:extLst>
              <a:ext uri="{BEBA8EAE-BF5A-486C-A8C5-ECC9F3942E4B}">
                <a14:imgProps xmlns:a14="http://schemas.microsoft.com/office/drawing/2010/main">
                  <a14:imgLayer r:embed="rId28">
                    <a14:imgEffect>
                      <a14:sharpenSoften amount="25000"/>
                    </a14:imgEffect>
                    <a14:imgEffect>
                      <a14:brightnessContrast contrast="20000"/>
                    </a14:imgEffect>
                  </a14:imgLayer>
                </a14:imgProps>
              </a:ext>
            </a:extLst>
          </a:blip>
          <a:stretch>
            <a:fillRect/>
          </a:stretch>
        </p:blipFill>
        <p:spPr>
          <a:xfrm>
            <a:off x="2625453" y="669853"/>
            <a:ext cx="994374" cy="1272019"/>
          </a:xfrm>
          <a:prstGeom prst="ellipse">
            <a:avLst/>
          </a:prstGeom>
          <a:ln>
            <a:noFill/>
          </a:ln>
          <a:effectLst>
            <a:softEdge rad="112500"/>
          </a:effectLst>
        </p:spPr>
      </p:pic>
      <p:pic>
        <p:nvPicPr>
          <p:cNvPr id="32" name="Resim 31"/>
          <p:cNvPicPr>
            <a:picLocks noChangeAspect="1"/>
          </p:cNvPicPr>
          <p:nvPr/>
        </p:nvPicPr>
        <p:blipFill>
          <a:blip r:embed="rId29"/>
          <a:stretch>
            <a:fillRect/>
          </a:stretch>
        </p:blipFill>
        <p:spPr>
          <a:xfrm>
            <a:off x="4340807" y="669853"/>
            <a:ext cx="994374" cy="1272019"/>
          </a:xfrm>
          <a:prstGeom prst="ellipse">
            <a:avLst/>
          </a:prstGeom>
          <a:ln>
            <a:noFill/>
          </a:ln>
          <a:effectLst>
            <a:softEdge rad="112500"/>
          </a:effectLst>
        </p:spPr>
      </p:pic>
      <p:pic>
        <p:nvPicPr>
          <p:cNvPr id="37" name="Resim 36"/>
          <p:cNvPicPr>
            <a:picLocks noChangeAspect="1"/>
          </p:cNvPicPr>
          <p:nvPr/>
        </p:nvPicPr>
        <p:blipFill>
          <a:blip r:embed="rId30">
            <a:extLst>
              <a:ext uri="{BEBA8EAE-BF5A-486C-A8C5-ECC9F3942E4B}">
                <a14:imgProps xmlns:a14="http://schemas.microsoft.com/office/drawing/2010/main">
                  <a14:imgLayer r:embed="rId31">
                    <a14:imgEffect>
                      <a14:sharpenSoften amount="50000"/>
                    </a14:imgEffect>
                  </a14:imgLayer>
                </a14:imgProps>
              </a:ext>
            </a:extLst>
          </a:blip>
          <a:stretch>
            <a:fillRect/>
          </a:stretch>
        </p:blipFill>
        <p:spPr>
          <a:xfrm>
            <a:off x="5859821" y="687407"/>
            <a:ext cx="1135440" cy="1312426"/>
          </a:xfrm>
          <a:prstGeom prst="ellipse">
            <a:avLst/>
          </a:prstGeom>
          <a:ln>
            <a:noFill/>
          </a:ln>
          <a:effectLst>
            <a:softEdge rad="112500"/>
          </a:effectLst>
        </p:spPr>
      </p:pic>
      <p:pic>
        <p:nvPicPr>
          <p:cNvPr id="48" name="Resim 47"/>
          <p:cNvPicPr>
            <a:picLocks noChangeAspect="1"/>
          </p:cNvPicPr>
          <p:nvPr/>
        </p:nvPicPr>
        <p:blipFill>
          <a:blip r:embed="rId32">
            <a:extLst>
              <a:ext uri="{BEBA8EAE-BF5A-486C-A8C5-ECC9F3942E4B}">
                <a14:imgProps xmlns:a14="http://schemas.microsoft.com/office/drawing/2010/main">
                  <a14:imgLayer r:embed="rId33">
                    <a14:imgEffect>
                      <a14:saturation sat="0"/>
                    </a14:imgEffect>
                    <a14:imgEffect>
                      <a14:brightnessContrast bright="20000" contrast="20000"/>
                    </a14:imgEffect>
                  </a14:imgLayer>
                </a14:imgProps>
              </a:ext>
            </a:extLst>
          </a:blip>
          <a:stretch>
            <a:fillRect/>
          </a:stretch>
        </p:blipFill>
        <p:spPr>
          <a:xfrm>
            <a:off x="769836" y="2238787"/>
            <a:ext cx="996092" cy="1272019"/>
          </a:xfrm>
          <a:prstGeom prst="ellipse">
            <a:avLst/>
          </a:prstGeom>
          <a:ln>
            <a:noFill/>
          </a:ln>
          <a:effectLst>
            <a:softEdge rad="112500"/>
          </a:effectLst>
        </p:spPr>
      </p:pic>
      <p:pic>
        <p:nvPicPr>
          <p:cNvPr id="49" name="Resim 48"/>
          <p:cNvPicPr>
            <a:picLocks noChangeAspect="1"/>
          </p:cNvPicPr>
          <p:nvPr/>
        </p:nvPicPr>
        <p:blipFill>
          <a:blip r:embed="rId34">
            <a:extLst>
              <a:ext uri="{BEBA8EAE-BF5A-486C-A8C5-ECC9F3942E4B}">
                <a14:imgProps xmlns:a14="http://schemas.microsoft.com/office/drawing/2010/main">
                  <a14:imgLayer r:embed="rId35">
                    <a14:imgEffect>
                      <a14:saturation sat="0"/>
                    </a14:imgEffect>
                  </a14:imgLayer>
                </a14:imgProps>
              </a:ext>
            </a:extLst>
          </a:blip>
          <a:stretch>
            <a:fillRect/>
          </a:stretch>
        </p:blipFill>
        <p:spPr>
          <a:xfrm>
            <a:off x="2517158" y="2223817"/>
            <a:ext cx="1157795" cy="1316216"/>
          </a:xfrm>
          <a:prstGeom prst="ellipse">
            <a:avLst/>
          </a:prstGeom>
          <a:ln>
            <a:noFill/>
          </a:ln>
          <a:effectLst>
            <a:softEdge rad="112500"/>
          </a:effectLst>
        </p:spPr>
      </p:pic>
      <p:pic>
        <p:nvPicPr>
          <p:cNvPr id="50" name="Resim 49"/>
          <p:cNvPicPr>
            <a:picLocks noChangeAspect="1"/>
          </p:cNvPicPr>
          <p:nvPr/>
        </p:nvPicPr>
        <p:blipFill>
          <a:blip r:embed="rId36">
            <a:extLst>
              <a:ext uri="{BEBA8EAE-BF5A-486C-A8C5-ECC9F3942E4B}">
                <a14:imgProps xmlns:a14="http://schemas.microsoft.com/office/drawing/2010/main">
                  <a14:imgLayer r:embed="rId37">
                    <a14:imgEffect>
                      <a14:sharpenSoften amount="25000"/>
                    </a14:imgEffect>
                  </a14:imgLayer>
                </a14:imgProps>
              </a:ext>
            </a:extLst>
          </a:blip>
          <a:stretch>
            <a:fillRect/>
          </a:stretch>
        </p:blipFill>
        <p:spPr>
          <a:xfrm>
            <a:off x="4346279" y="2209673"/>
            <a:ext cx="1087695" cy="1340309"/>
          </a:xfrm>
          <a:prstGeom prst="ellipse">
            <a:avLst/>
          </a:prstGeom>
          <a:ln>
            <a:noFill/>
          </a:ln>
          <a:effectLst>
            <a:softEdge rad="112500"/>
          </a:effectLst>
        </p:spPr>
      </p:pic>
      <p:sp>
        <p:nvSpPr>
          <p:cNvPr id="5" name="Dikdörtgen 4"/>
          <p:cNvSpPr/>
          <p:nvPr/>
        </p:nvSpPr>
        <p:spPr>
          <a:xfrm>
            <a:off x="565965" y="1865400"/>
            <a:ext cx="1396536" cy="261610"/>
          </a:xfrm>
          <a:prstGeom prst="rect">
            <a:avLst/>
          </a:prstGeom>
        </p:spPr>
        <p:txBody>
          <a:bodyPr wrap="none">
            <a:spAutoFit/>
          </a:bodyPr>
          <a:lstStyle/>
          <a:p>
            <a:r>
              <a:rPr lang="tr-TR" sz="1100" dirty="0" smtClean="0"/>
              <a:t>Müderris </a:t>
            </a:r>
            <a:r>
              <a:rPr lang="tr-TR" sz="1100" dirty="0"/>
              <a:t>Fevzi </a:t>
            </a:r>
            <a:r>
              <a:rPr lang="tr-TR" sz="1100" dirty="0" smtClean="0"/>
              <a:t>Paşa </a:t>
            </a:r>
            <a:endParaRPr lang="tr-TR" sz="1100" dirty="0"/>
          </a:p>
        </p:txBody>
      </p:sp>
      <p:sp>
        <p:nvSpPr>
          <p:cNvPr id="8" name="Dikdörtgen 7"/>
          <p:cNvSpPr/>
          <p:nvPr/>
        </p:nvSpPr>
        <p:spPr>
          <a:xfrm>
            <a:off x="1906790" y="1873477"/>
            <a:ext cx="2366984" cy="261610"/>
          </a:xfrm>
          <a:prstGeom prst="rect">
            <a:avLst/>
          </a:prstGeom>
        </p:spPr>
        <p:txBody>
          <a:bodyPr wrap="square">
            <a:spAutoFit/>
          </a:bodyPr>
          <a:lstStyle/>
          <a:p>
            <a:pPr algn="ctr"/>
            <a:r>
              <a:rPr lang="tr-TR" sz="1100" dirty="0"/>
              <a:t>Neşet Ömer </a:t>
            </a:r>
            <a:r>
              <a:rPr lang="tr-TR" sz="1100" dirty="0" err="1"/>
              <a:t>İrdelp</a:t>
            </a:r>
            <a:r>
              <a:rPr lang="tr-TR" sz="1100" dirty="0"/>
              <a:t> </a:t>
            </a:r>
          </a:p>
        </p:txBody>
      </p:sp>
      <p:sp>
        <p:nvSpPr>
          <p:cNvPr id="11" name="Dikdörtgen 10"/>
          <p:cNvSpPr/>
          <p:nvPr/>
        </p:nvSpPr>
        <p:spPr>
          <a:xfrm>
            <a:off x="4209456" y="1869028"/>
            <a:ext cx="1257075" cy="261610"/>
          </a:xfrm>
          <a:prstGeom prst="rect">
            <a:avLst/>
          </a:prstGeom>
        </p:spPr>
        <p:txBody>
          <a:bodyPr wrap="none">
            <a:spAutoFit/>
          </a:bodyPr>
          <a:lstStyle/>
          <a:p>
            <a:r>
              <a:rPr lang="tr-TR" sz="1100" dirty="0"/>
              <a:t>Akil Muhtar Özden</a:t>
            </a:r>
          </a:p>
        </p:txBody>
      </p:sp>
      <p:sp>
        <p:nvSpPr>
          <p:cNvPr id="12" name="Dikdörtgen 11"/>
          <p:cNvSpPr/>
          <p:nvPr/>
        </p:nvSpPr>
        <p:spPr>
          <a:xfrm>
            <a:off x="6041057" y="1860455"/>
            <a:ext cx="885179" cy="261610"/>
          </a:xfrm>
          <a:prstGeom prst="rect">
            <a:avLst/>
          </a:prstGeom>
        </p:spPr>
        <p:txBody>
          <a:bodyPr wrap="none">
            <a:spAutoFit/>
          </a:bodyPr>
          <a:lstStyle/>
          <a:p>
            <a:r>
              <a:rPr lang="tr-TR" sz="1100" dirty="0"/>
              <a:t>Sedat </a:t>
            </a:r>
            <a:r>
              <a:rPr lang="tr-TR" sz="1100" dirty="0" err="1"/>
              <a:t>Tavat</a:t>
            </a:r>
            <a:r>
              <a:rPr lang="tr-TR" sz="1100" dirty="0"/>
              <a:t> </a:t>
            </a:r>
          </a:p>
        </p:txBody>
      </p:sp>
      <p:sp>
        <p:nvSpPr>
          <p:cNvPr id="13" name="Dikdörtgen 12"/>
          <p:cNvSpPr/>
          <p:nvPr/>
        </p:nvSpPr>
        <p:spPr>
          <a:xfrm>
            <a:off x="2663885" y="3497958"/>
            <a:ext cx="864339" cy="261610"/>
          </a:xfrm>
          <a:prstGeom prst="rect">
            <a:avLst/>
          </a:prstGeom>
        </p:spPr>
        <p:txBody>
          <a:bodyPr wrap="none">
            <a:spAutoFit/>
          </a:bodyPr>
          <a:lstStyle/>
          <a:p>
            <a:r>
              <a:rPr lang="tr-TR" sz="1100" dirty="0"/>
              <a:t>Hakkı Ogan </a:t>
            </a:r>
          </a:p>
        </p:txBody>
      </p:sp>
      <p:sp>
        <p:nvSpPr>
          <p:cNvPr id="14" name="Dikdörtgen 13"/>
          <p:cNvSpPr/>
          <p:nvPr/>
        </p:nvSpPr>
        <p:spPr>
          <a:xfrm>
            <a:off x="4433911" y="3479445"/>
            <a:ext cx="912429" cy="261610"/>
          </a:xfrm>
          <a:prstGeom prst="rect">
            <a:avLst/>
          </a:prstGeom>
        </p:spPr>
        <p:txBody>
          <a:bodyPr wrap="none">
            <a:spAutoFit/>
          </a:bodyPr>
          <a:lstStyle/>
          <a:p>
            <a:r>
              <a:rPr lang="tr-TR" sz="1100" dirty="0"/>
              <a:t>Reşat Garan </a:t>
            </a:r>
          </a:p>
        </p:txBody>
      </p:sp>
      <p:sp>
        <p:nvSpPr>
          <p:cNvPr id="15" name="Dikdörtgen 14"/>
          <p:cNvSpPr/>
          <p:nvPr/>
        </p:nvSpPr>
        <p:spPr>
          <a:xfrm>
            <a:off x="635131" y="3491778"/>
            <a:ext cx="1479892" cy="261610"/>
          </a:xfrm>
          <a:prstGeom prst="rect">
            <a:avLst/>
          </a:prstGeom>
        </p:spPr>
        <p:txBody>
          <a:bodyPr wrap="none">
            <a:spAutoFit/>
          </a:bodyPr>
          <a:lstStyle/>
          <a:p>
            <a:r>
              <a:rPr lang="tr-TR" sz="1100" dirty="0"/>
              <a:t>Muzaffer Esat </a:t>
            </a:r>
            <a:r>
              <a:rPr lang="tr-TR" sz="1100" dirty="0" err="1"/>
              <a:t>Güçhan</a:t>
            </a:r>
            <a:r>
              <a:rPr lang="tr-TR" sz="1100" dirty="0"/>
              <a:t> </a:t>
            </a:r>
          </a:p>
        </p:txBody>
      </p:sp>
    </p:spTree>
    <p:extLst>
      <p:ext uri="{BB962C8B-B14F-4D97-AF65-F5344CB8AC3E}">
        <p14:creationId xmlns:p14="http://schemas.microsoft.com/office/powerpoint/2010/main" val="59444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716154700"/>
              </p:ext>
            </p:extLst>
          </p:nvPr>
        </p:nvGraphicFramePr>
        <p:xfrm>
          <a:off x="528320" y="951886"/>
          <a:ext cx="11043920" cy="537633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54964">
                <a:tc>
                  <a:txBody>
                    <a:bodyPr/>
                    <a:lstStyle/>
                    <a:p>
                      <a:pPr algn="ctr"/>
                      <a:r>
                        <a:rPr lang="tr-TR" sz="2400" b="0" dirty="0" smtClean="0">
                          <a:solidFill>
                            <a:schemeClr val="tx1"/>
                          </a:solidFill>
                        </a:rPr>
                        <a:t>Gastroenteroloji</a:t>
                      </a:r>
                    </a:p>
                    <a:p>
                      <a:pPr algn="ctr"/>
                      <a:r>
                        <a:rPr lang="tr-TR" sz="2400" b="0" dirty="0" smtClean="0">
                          <a:solidFill>
                            <a:schemeClr val="tx1"/>
                          </a:solidFill>
                        </a:rPr>
                        <a:t>&amp;</a:t>
                      </a:r>
                    </a:p>
                    <a:p>
                      <a:pPr algn="ctr"/>
                      <a:r>
                        <a:rPr lang="tr-TR" sz="2400" b="0" dirty="0" smtClean="0">
                          <a:solidFill>
                            <a:schemeClr val="tx1"/>
                          </a:solidFill>
                        </a:rPr>
                        <a:t>Hepatoloji </a:t>
                      </a:r>
                    </a:p>
                    <a:p>
                      <a:pPr algn="ctr"/>
                      <a:r>
                        <a:rPr lang="tr-TR" sz="2400" b="0" dirty="0" smtClean="0">
                          <a:solidFill>
                            <a:schemeClr val="tx1"/>
                          </a:solidFill>
                        </a:rPr>
                        <a:t>seksiyonu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Tedavi kliniğinde yoktu</a:t>
                      </a:r>
                    </a:p>
                    <a:p>
                      <a:pPr algn="ctr"/>
                      <a:r>
                        <a:rPr lang="tr-TR" b="0" dirty="0" smtClean="0">
                          <a:solidFill>
                            <a:schemeClr val="tx1"/>
                          </a:solidFill>
                        </a:rPr>
                        <a:t>Cerrahpaşa’da kuruldu.</a:t>
                      </a:r>
                      <a:endParaRPr lang="tr-TR" dirty="0" smtClean="0"/>
                    </a:p>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smtClean="0">
                          <a:solidFill>
                            <a:srgbClr val="0070C0"/>
                          </a:solidFill>
                        </a:rPr>
                        <a:t>Prof </a:t>
                      </a:r>
                      <a:r>
                        <a:rPr lang="tr-TR" sz="2000" dirty="0" err="1" smtClean="0">
                          <a:solidFill>
                            <a:srgbClr val="0070C0"/>
                          </a:solidFill>
                        </a:rPr>
                        <a:t>Dr</a:t>
                      </a:r>
                      <a:r>
                        <a:rPr lang="tr-TR" sz="2000" dirty="0" smtClean="0">
                          <a:solidFill>
                            <a:srgbClr val="0070C0"/>
                          </a:solidFill>
                        </a:rPr>
                        <a:t> Salih Çelik</a:t>
                      </a:r>
                    </a:p>
                    <a:p>
                      <a:r>
                        <a:rPr lang="tr-TR" sz="2000" dirty="0" smtClean="0">
                          <a:solidFill>
                            <a:srgbClr val="0070C0"/>
                          </a:solidFill>
                        </a:rPr>
                        <a:t>   Prof</a:t>
                      </a:r>
                      <a:r>
                        <a:rPr lang="tr-TR" sz="2000" baseline="0" dirty="0" smtClean="0">
                          <a:solidFill>
                            <a:srgbClr val="0070C0"/>
                          </a:solidFill>
                        </a:rPr>
                        <a:t> </a:t>
                      </a:r>
                      <a:r>
                        <a:rPr lang="tr-TR" sz="2000" baseline="0" dirty="0" err="1" smtClean="0">
                          <a:solidFill>
                            <a:srgbClr val="0070C0"/>
                          </a:solidFill>
                        </a:rPr>
                        <a:t>Dr</a:t>
                      </a:r>
                      <a:r>
                        <a:rPr lang="tr-TR" sz="2000" baseline="0" dirty="0" smtClean="0">
                          <a:solidFill>
                            <a:srgbClr val="0070C0"/>
                          </a:solidFill>
                        </a:rPr>
                        <a:t> Ergun Oktay</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İbrahim Yurdakul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Hülya </a:t>
                      </a:r>
                      <a:r>
                        <a:rPr lang="tr-TR" sz="2000" baseline="0" dirty="0" err="1" smtClean="0">
                          <a:solidFill>
                            <a:schemeClr val="tx1"/>
                          </a:solidFill>
                        </a:rPr>
                        <a:t>Uzunismail</a:t>
                      </a:r>
                      <a:endParaRPr lang="tr-TR" sz="2000" baseline="0" dirty="0" smtClean="0">
                        <a:solidFill>
                          <a:schemeClr val="tx1"/>
                        </a:solidFill>
                      </a:endParaRP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Kadir Bal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M Murat Tuncer</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Hakan Şentürk</a:t>
                      </a:r>
                      <a:endParaRPr lang="tr-TR"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40000"/>
                    </a14:imgEffect>
                  </a14:imgLayer>
                </a14:imgProps>
              </a:ext>
            </a:extLst>
          </a:blip>
          <a:stretch>
            <a:fillRect/>
          </a:stretch>
        </p:blipFill>
        <p:spPr>
          <a:xfrm>
            <a:off x="9126584" y="903535"/>
            <a:ext cx="1585785" cy="2024500"/>
          </a:xfrm>
          <a:prstGeom prst="ellipse">
            <a:avLst/>
          </a:prstGeom>
          <a:ln>
            <a:noFill/>
          </a:ln>
          <a:effectLst>
            <a:softEdge rad="112500"/>
          </a:effectLst>
        </p:spPr>
      </p:pic>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894323" y="828160"/>
            <a:ext cx="1500889" cy="2120539"/>
          </a:xfrm>
          <a:prstGeom prst="ellipse">
            <a:avLst/>
          </a:prstGeom>
          <a:ln>
            <a:noFill/>
          </a:ln>
          <a:effectLst>
            <a:softEdge rad="112500"/>
          </a:effectLst>
        </p:spPr>
      </p:pic>
      <p:sp>
        <p:nvSpPr>
          <p:cNvPr id="5" name="Dikdörtgen 4"/>
          <p:cNvSpPr/>
          <p:nvPr/>
        </p:nvSpPr>
        <p:spPr>
          <a:xfrm>
            <a:off x="3380316" y="2792540"/>
            <a:ext cx="2407134"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Osman Barlas</a:t>
            </a:r>
          </a:p>
        </p:txBody>
      </p:sp>
      <p:sp>
        <p:nvSpPr>
          <p:cNvPr id="7" name="Dikdörtgen 6"/>
          <p:cNvSpPr/>
          <p:nvPr/>
        </p:nvSpPr>
        <p:spPr>
          <a:xfrm>
            <a:off x="8454447" y="2765185"/>
            <a:ext cx="2921505" cy="400110"/>
          </a:xfrm>
          <a:prstGeom prst="rect">
            <a:avLst/>
          </a:prstGeom>
        </p:spPr>
        <p:txBody>
          <a:bodyPr wrap="none">
            <a:spAutoFit/>
          </a:bodyPr>
          <a:lstStyle/>
          <a:p>
            <a:r>
              <a:rPr lang="tr-TR" sz="2000" dirty="0" smtClean="0">
                <a:solidFill>
                  <a:srgbClr val="0070C0"/>
                </a:solidFill>
              </a:rPr>
              <a:t> Prof </a:t>
            </a:r>
            <a:r>
              <a:rPr lang="tr-TR" sz="2000" dirty="0" err="1">
                <a:solidFill>
                  <a:srgbClr val="0070C0"/>
                </a:solidFill>
              </a:rPr>
              <a:t>Dr</a:t>
            </a:r>
            <a:r>
              <a:rPr lang="tr-TR" sz="2000" dirty="0">
                <a:solidFill>
                  <a:srgbClr val="0070C0"/>
                </a:solidFill>
              </a:rPr>
              <a:t> Muzaffer </a:t>
            </a:r>
            <a:r>
              <a:rPr lang="tr-TR" sz="2000" dirty="0" err="1">
                <a:solidFill>
                  <a:srgbClr val="0070C0"/>
                </a:solidFill>
              </a:rPr>
              <a:t>Gürakar</a:t>
            </a:r>
            <a:r>
              <a:rPr lang="tr-TR" sz="2000" dirty="0">
                <a:solidFill>
                  <a:srgbClr val="0070C0"/>
                </a:solidFill>
              </a:rPr>
              <a:t> </a:t>
            </a:r>
          </a:p>
        </p:txBody>
      </p:sp>
      <p:sp>
        <p:nvSpPr>
          <p:cNvPr id="8" name="Dikdörtgen 7"/>
          <p:cNvSpPr/>
          <p:nvPr/>
        </p:nvSpPr>
        <p:spPr>
          <a:xfrm>
            <a:off x="7000240" y="3707308"/>
            <a:ext cx="3840480" cy="2554545"/>
          </a:xfrm>
          <a:prstGeom prst="rect">
            <a:avLst/>
          </a:prstGeom>
        </p:spPr>
        <p:txBody>
          <a:bodyPr wrap="square">
            <a:spAutoFit/>
          </a:bodyPr>
          <a:lstStyle/>
          <a:p>
            <a:r>
              <a:rPr lang="tr-TR" sz="2000" dirty="0"/>
              <a:t>Prof </a:t>
            </a:r>
            <a:r>
              <a:rPr lang="tr-TR" sz="2000" dirty="0" err="1"/>
              <a:t>Dr</a:t>
            </a:r>
            <a:r>
              <a:rPr lang="tr-TR" sz="2000" dirty="0"/>
              <a:t> Abdullah Sonsuz</a:t>
            </a:r>
          </a:p>
          <a:p>
            <a:r>
              <a:rPr lang="tr-TR" sz="2000" dirty="0"/>
              <a:t>Prof </a:t>
            </a:r>
            <a:r>
              <a:rPr lang="tr-TR" sz="2000" dirty="0" err="1"/>
              <a:t>Dr</a:t>
            </a:r>
            <a:r>
              <a:rPr lang="tr-TR" sz="2000" dirty="0"/>
              <a:t> Sebati Özdemir</a:t>
            </a:r>
          </a:p>
          <a:p>
            <a:r>
              <a:rPr lang="tr-TR" sz="2000" dirty="0"/>
              <a:t>Prof </a:t>
            </a:r>
            <a:r>
              <a:rPr lang="tr-TR" sz="2000" dirty="0" err="1"/>
              <a:t>Dr</a:t>
            </a:r>
            <a:r>
              <a:rPr lang="tr-TR" sz="2000" dirty="0"/>
              <a:t> Ahmet M </a:t>
            </a:r>
            <a:r>
              <a:rPr lang="tr-TR" sz="2000" dirty="0" err="1"/>
              <a:t>Dobrucalı</a:t>
            </a:r>
            <a:endParaRPr lang="tr-TR" sz="2000" dirty="0"/>
          </a:p>
          <a:p>
            <a:r>
              <a:rPr lang="tr-TR" sz="2000" dirty="0"/>
              <a:t>Prof </a:t>
            </a:r>
            <a:r>
              <a:rPr lang="tr-TR" sz="2000" dirty="0" err="1"/>
              <a:t>Dr</a:t>
            </a:r>
            <a:r>
              <a:rPr lang="tr-TR" sz="2000" dirty="0"/>
              <a:t> Aykut F Çelik</a:t>
            </a:r>
          </a:p>
          <a:p>
            <a:r>
              <a:rPr lang="tr-TR" sz="2000" dirty="0" err="1"/>
              <a:t>Prof</a:t>
            </a:r>
            <a:r>
              <a:rPr lang="tr-TR" sz="2000" dirty="0"/>
              <a:t> </a:t>
            </a:r>
            <a:r>
              <a:rPr lang="tr-TR" sz="2000" dirty="0" err="1"/>
              <a:t>Dr</a:t>
            </a:r>
            <a:r>
              <a:rPr lang="tr-TR" sz="2000" dirty="0"/>
              <a:t> İ Billur </a:t>
            </a:r>
            <a:r>
              <a:rPr lang="tr-TR" sz="2000" dirty="0" err="1"/>
              <a:t>Canbakan</a:t>
            </a:r>
            <a:endParaRPr lang="tr-TR" sz="2000" dirty="0"/>
          </a:p>
          <a:p>
            <a:r>
              <a:rPr lang="tr-TR" sz="2000" dirty="0" err="1" smtClean="0"/>
              <a:t>Prof</a:t>
            </a:r>
            <a:r>
              <a:rPr lang="tr-TR" sz="2000" dirty="0" smtClean="0"/>
              <a:t> </a:t>
            </a:r>
            <a:r>
              <a:rPr lang="tr-TR" sz="2000" dirty="0" err="1"/>
              <a:t>Dr</a:t>
            </a:r>
            <a:r>
              <a:rPr lang="tr-TR" sz="2000" dirty="0"/>
              <a:t> Yusuf Z Erzin</a:t>
            </a:r>
          </a:p>
          <a:p>
            <a:r>
              <a:rPr lang="tr-TR" sz="2000" dirty="0" err="1" smtClean="0"/>
              <a:t>Prof</a:t>
            </a:r>
            <a:r>
              <a:rPr lang="tr-TR" sz="2000" dirty="0" smtClean="0"/>
              <a:t> </a:t>
            </a:r>
            <a:r>
              <a:rPr lang="tr-TR" sz="2000" dirty="0" err="1"/>
              <a:t>Dr</a:t>
            </a:r>
            <a:r>
              <a:rPr lang="tr-TR" sz="2000" dirty="0"/>
              <a:t> İbrahim </a:t>
            </a:r>
            <a:r>
              <a:rPr lang="tr-TR" sz="2000" dirty="0" err="1" smtClean="0"/>
              <a:t>Hatemi</a:t>
            </a:r>
            <a:endParaRPr lang="tr-TR" sz="2000" dirty="0" smtClean="0"/>
          </a:p>
          <a:p>
            <a:r>
              <a:rPr lang="tr-TR" sz="2000" dirty="0" smtClean="0"/>
              <a:t>Uz </a:t>
            </a:r>
            <a:r>
              <a:rPr lang="tr-TR" sz="2000" dirty="0" err="1" smtClean="0"/>
              <a:t>Dr</a:t>
            </a:r>
            <a:r>
              <a:rPr lang="tr-TR" sz="2000" dirty="0" smtClean="0"/>
              <a:t> Tuğçe </a:t>
            </a:r>
            <a:r>
              <a:rPr lang="tr-TR" sz="2000" dirty="0" err="1" smtClean="0"/>
              <a:t>Eşkazan</a:t>
            </a:r>
            <a:endParaRPr lang="tr-TR" sz="2000" dirty="0"/>
          </a:p>
        </p:txBody>
      </p:sp>
      <p:sp>
        <p:nvSpPr>
          <p:cNvPr id="13" name="Metin kutusu 12"/>
          <p:cNvSpPr txBox="1"/>
          <p:nvPr/>
        </p:nvSpPr>
        <p:spPr>
          <a:xfrm>
            <a:off x="2931160" y="3312576"/>
            <a:ext cx="6969760" cy="369332"/>
          </a:xfrm>
          <a:prstGeom prst="rect">
            <a:avLst/>
          </a:prstGeom>
          <a:noFill/>
        </p:spPr>
        <p:txBody>
          <a:bodyPr wrap="square" rtlCol="0">
            <a:spAutoFit/>
          </a:bodyPr>
          <a:lstStyle/>
          <a:p>
            <a:pPr algn="ctr"/>
            <a:r>
              <a:rPr lang="tr-TR" dirty="0" smtClean="0">
                <a:solidFill>
                  <a:srgbClr val="FF0000"/>
                </a:solidFill>
              </a:rPr>
              <a:t>Emekli olanlar                                              Halen görevde olanlar</a:t>
            </a:r>
            <a:endParaRPr lang="tr-TR" dirty="0">
              <a:solidFill>
                <a:srgbClr val="FF0000"/>
              </a:solidFill>
            </a:endParaRPr>
          </a:p>
        </p:txBody>
      </p:sp>
      <p:sp>
        <p:nvSpPr>
          <p:cNvPr id="14" name="Slayt Numarası Yer Tutucusu 13"/>
          <p:cNvSpPr>
            <a:spLocks noGrp="1"/>
          </p:cNvSpPr>
          <p:nvPr>
            <p:ph type="sldNum" sz="quarter" idx="12"/>
          </p:nvPr>
        </p:nvSpPr>
        <p:spPr/>
        <p:txBody>
          <a:bodyPr/>
          <a:lstStyle/>
          <a:p>
            <a:fld id="{87342D3C-3F71-4226-A8D2-1D99512B05A5}" type="slidenum">
              <a:rPr lang="tr-TR" smtClean="0"/>
              <a:t>12</a:t>
            </a:fld>
            <a:endParaRPr lang="tr-TR"/>
          </a:p>
        </p:txBody>
      </p:sp>
      <p:pic>
        <p:nvPicPr>
          <p:cNvPr id="10" name="Resim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Lst>
          </a:blip>
          <a:stretch>
            <a:fillRect/>
          </a:stretch>
        </p:blipFill>
        <p:spPr>
          <a:xfrm>
            <a:off x="6479599" y="955170"/>
            <a:ext cx="1674937" cy="1921230"/>
          </a:xfrm>
          <a:prstGeom prst="ellipse">
            <a:avLst/>
          </a:prstGeom>
          <a:ln>
            <a:noFill/>
          </a:ln>
          <a:effectLst>
            <a:softEdge rad="112500"/>
          </a:effectLst>
        </p:spPr>
      </p:pic>
      <p:sp>
        <p:nvSpPr>
          <p:cNvPr id="15" name="Dikdörtgen 14"/>
          <p:cNvSpPr/>
          <p:nvPr/>
        </p:nvSpPr>
        <p:spPr>
          <a:xfrm>
            <a:off x="6178502" y="2775345"/>
            <a:ext cx="2165080" cy="400110"/>
          </a:xfrm>
          <a:prstGeom prst="rect">
            <a:avLst/>
          </a:prstGeom>
        </p:spPr>
        <p:txBody>
          <a:bodyPr wrap="none">
            <a:spAutoFit/>
          </a:bodyPr>
          <a:lstStyle/>
          <a:p>
            <a:r>
              <a:rPr lang="tr-TR" sz="2000" dirty="0" smtClean="0">
                <a:solidFill>
                  <a:srgbClr val="0070C0"/>
                </a:solidFill>
              </a:rPr>
              <a:t>Prof </a:t>
            </a:r>
            <a:r>
              <a:rPr lang="tr-TR" sz="2000" dirty="0" err="1">
                <a:solidFill>
                  <a:srgbClr val="0070C0"/>
                </a:solidFill>
              </a:rPr>
              <a:t>Dr</a:t>
            </a:r>
            <a:r>
              <a:rPr lang="tr-TR" sz="2000" dirty="0">
                <a:solidFill>
                  <a:srgbClr val="0070C0"/>
                </a:solidFill>
              </a:rPr>
              <a:t> İsmail Dinç</a:t>
            </a:r>
          </a:p>
        </p:txBody>
      </p:sp>
      <p:pic>
        <p:nvPicPr>
          <p:cNvPr id="16"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60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13</a:t>
            </a:fld>
            <a:endParaRPr lang="tr-T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532709" y="405992"/>
            <a:ext cx="9268133" cy="6132919"/>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960361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06859496"/>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Onkoloji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Tedavi kliniğinde Hematoloji seksiyonu olarak vardı. Taşınmadan</a:t>
                      </a:r>
                      <a:r>
                        <a:rPr lang="tr-TR" b="0" baseline="0" dirty="0" smtClean="0">
                          <a:solidFill>
                            <a:schemeClr val="tx1"/>
                          </a:solidFill>
                        </a:rPr>
                        <a:t> 2 yıl önce Prof </a:t>
                      </a:r>
                      <a:r>
                        <a:rPr lang="tr-TR" b="0" baseline="0" dirty="0" err="1" smtClean="0">
                          <a:solidFill>
                            <a:schemeClr val="tx1"/>
                          </a:solidFill>
                        </a:rPr>
                        <a:t>Dr</a:t>
                      </a:r>
                      <a:r>
                        <a:rPr lang="tr-TR" b="0" baseline="0" dirty="0" smtClean="0">
                          <a:solidFill>
                            <a:schemeClr val="tx1"/>
                          </a:solidFill>
                        </a:rPr>
                        <a:t> Bülent </a:t>
                      </a:r>
                      <a:r>
                        <a:rPr lang="tr-TR" b="0" baseline="0" dirty="0" err="1" smtClean="0">
                          <a:solidFill>
                            <a:schemeClr val="tx1"/>
                          </a:solidFill>
                        </a:rPr>
                        <a:t>Berkarda</a:t>
                      </a:r>
                      <a:r>
                        <a:rPr lang="tr-TR" b="0" baseline="0" dirty="0" smtClean="0">
                          <a:solidFill>
                            <a:schemeClr val="tx1"/>
                          </a:solidFill>
                        </a:rPr>
                        <a:t> medikal onkoloji le ilgilenmeye başladı, Cerrahpaşa’ya geçince ad Medikal Onkoloji oldu.</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Süheyla Serdengeçti</a:t>
                      </a: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Evin </a:t>
                      </a:r>
                      <a:r>
                        <a:rPr lang="tr-TR" sz="2000" dirty="0" err="1" smtClean="0">
                          <a:solidFill>
                            <a:schemeClr val="tx1"/>
                          </a:solidFill>
                        </a:rPr>
                        <a:t>Büyükünal</a:t>
                      </a:r>
                      <a:endParaRPr lang="tr-TR" sz="2000" dirty="0" smtClean="0">
                        <a:solidFill>
                          <a:schemeClr val="tx1"/>
                        </a:solidFill>
                      </a:endParaRP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Nil </a:t>
                      </a:r>
                      <a:r>
                        <a:rPr lang="tr-TR" sz="2000" dirty="0" err="1" smtClean="0">
                          <a:solidFill>
                            <a:schemeClr val="tx1"/>
                          </a:solidFill>
                        </a:rPr>
                        <a:t>Molinas</a:t>
                      </a:r>
                      <a:endParaRPr lang="tr-TR" sz="2000" dirty="0" smtClean="0">
                        <a:solidFill>
                          <a:schemeClr val="tx1"/>
                        </a:solidFill>
                      </a:endParaRPr>
                    </a:p>
                    <a:p>
                      <a:r>
                        <a:rPr lang="tr-TR" sz="2000" dirty="0" smtClean="0">
                          <a:solidFill>
                            <a:schemeClr val="tx1"/>
                          </a:solidFill>
                        </a:rPr>
                        <a:t>   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H Fuat Demirelli</a:t>
                      </a:r>
                    </a:p>
                    <a:p>
                      <a:endParaRPr lang="tr-TR" sz="20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cxnSp>
        <p:nvCxnSpPr>
          <p:cNvPr id="6" name="Düz Bağlayıcı 5"/>
          <p:cNvCxnSpPr/>
          <p:nvPr/>
        </p:nvCxnSpPr>
        <p:spPr>
          <a:xfrm>
            <a:off x="11852970" y="628226"/>
            <a:ext cx="0" cy="2240764"/>
          </a:xfrm>
          <a:prstGeom prst="line">
            <a:avLst/>
          </a:prstGeom>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3291369" y="2762310"/>
            <a:ext cx="2755947" cy="400110"/>
          </a:xfrm>
          <a:prstGeom prst="rect">
            <a:avLst/>
          </a:prstGeom>
        </p:spPr>
        <p:txBody>
          <a:bodyPr wrap="none">
            <a:spAutoFit/>
          </a:bodyPr>
          <a:lstStyle/>
          <a:p>
            <a:r>
              <a:rPr lang="tr-TR" sz="2000" dirty="0"/>
              <a:t>Prof </a:t>
            </a:r>
            <a:r>
              <a:rPr lang="tr-TR" sz="2000" dirty="0" err="1"/>
              <a:t>Dr</a:t>
            </a:r>
            <a:r>
              <a:rPr lang="tr-TR" sz="2000" dirty="0"/>
              <a:t> </a:t>
            </a:r>
            <a:r>
              <a:rPr lang="tr-TR" sz="2000" dirty="0" smtClean="0"/>
              <a:t>Bülent </a:t>
            </a:r>
            <a:r>
              <a:rPr lang="tr-TR" sz="2000" dirty="0" err="1" smtClean="0"/>
              <a:t>Berkarda</a:t>
            </a:r>
            <a:endParaRPr lang="tr-TR" sz="2000" dirty="0"/>
          </a:p>
        </p:txBody>
      </p:sp>
      <p:sp>
        <p:nvSpPr>
          <p:cNvPr id="8" name="Dikdörtgen 7"/>
          <p:cNvSpPr/>
          <p:nvPr/>
        </p:nvSpPr>
        <p:spPr>
          <a:xfrm>
            <a:off x="6231414" y="2762310"/>
            <a:ext cx="2384692"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Uğur Derman</a:t>
            </a:r>
            <a:endParaRPr lang="tr-TR" sz="2000" dirty="0">
              <a:solidFill>
                <a:srgbClr val="0070C0"/>
              </a:solidFill>
            </a:endParaRPr>
          </a:p>
        </p:txBody>
      </p:sp>
      <p:sp>
        <p:nvSpPr>
          <p:cNvPr id="9" name="Dikdörtgen 8"/>
          <p:cNvSpPr/>
          <p:nvPr/>
        </p:nvSpPr>
        <p:spPr>
          <a:xfrm>
            <a:off x="8851005" y="2762310"/>
            <a:ext cx="2427396"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Gönül </a:t>
            </a:r>
            <a:r>
              <a:rPr lang="tr-TR" sz="2000" dirty="0" err="1" smtClean="0">
                <a:solidFill>
                  <a:srgbClr val="0070C0"/>
                </a:solidFill>
              </a:rPr>
              <a:t>Akogan</a:t>
            </a:r>
            <a:endParaRPr lang="tr-TR" sz="2000" dirty="0">
              <a:solidFill>
                <a:srgbClr val="0070C0"/>
              </a:solidFill>
            </a:endParaRPr>
          </a:p>
        </p:txBody>
      </p:sp>
      <p:pic>
        <p:nvPicPr>
          <p:cNvPr id="12" name="Resim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752757" y="987391"/>
            <a:ext cx="1502966" cy="1881600"/>
          </a:xfrm>
          <a:prstGeom prst="ellipse">
            <a:avLst/>
          </a:prstGeom>
          <a:ln>
            <a:noFill/>
          </a:ln>
          <a:effectLst>
            <a:softEdge rad="112500"/>
          </a:effectLst>
        </p:spPr>
      </p:pic>
      <p:pic>
        <p:nvPicPr>
          <p:cNvPr id="14" name="Resim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366284" y="952615"/>
            <a:ext cx="1611946" cy="2020034"/>
          </a:xfrm>
          <a:prstGeom prst="ellipse">
            <a:avLst/>
          </a:prstGeom>
          <a:ln>
            <a:noFill/>
          </a:ln>
          <a:effectLst>
            <a:softEdge rad="112500"/>
          </a:effectLst>
        </p:spPr>
      </p:pic>
      <p:sp>
        <p:nvSpPr>
          <p:cNvPr id="15" name="Dikdörtgen 14"/>
          <p:cNvSpPr/>
          <p:nvPr/>
        </p:nvSpPr>
        <p:spPr>
          <a:xfrm>
            <a:off x="7423760" y="3896855"/>
            <a:ext cx="4094480" cy="1631216"/>
          </a:xfrm>
          <a:prstGeom prst="rect">
            <a:avLst/>
          </a:prstGeom>
        </p:spPr>
        <p:txBody>
          <a:bodyPr wrap="square">
            <a:spAutoFit/>
          </a:bodyPr>
          <a:lstStyle/>
          <a:p>
            <a:r>
              <a:rPr lang="tr-TR" sz="2000" dirty="0"/>
              <a:t>Prof </a:t>
            </a:r>
            <a:r>
              <a:rPr lang="tr-TR" sz="2000" dirty="0" err="1"/>
              <a:t>Dr</a:t>
            </a:r>
            <a:r>
              <a:rPr lang="tr-TR" sz="2000" dirty="0"/>
              <a:t>  Çiğdem Papila</a:t>
            </a:r>
          </a:p>
          <a:p>
            <a:r>
              <a:rPr lang="tr-TR" sz="2000" dirty="0"/>
              <a:t>Prof </a:t>
            </a:r>
            <a:r>
              <a:rPr lang="tr-TR" sz="2000" dirty="0" err="1"/>
              <a:t>Dr</a:t>
            </a:r>
            <a:r>
              <a:rPr lang="tr-TR" sz="2000" dirty="0"/>
              <a:t>  Mustafa </a:t>
            </a:r>
            <a:r>
              <a:rPr lang="tr-TR" sz="2000" dirty="0" err="1"/>
              <a:t>Özgüroğlu</a:t>
            </a:r>
            <a:endParaRPr lang="tr-TR" sz="2000" dirty="0"/>
          </a:p>
          <a:p>
            <a:r>
              <a:rPr lang="tr-TR" sz="2000" dirty="0"/>
              <a:t>Prof </a:t>
            </a:r>
            <a:r>
              <a:rPr lang="tr-TR" sz="2000" dirty="0" err="1"/>
              <a:t>Dr</a:t>
            </a:r>
            <a:r>
              <a:rPr lang="tr-TR" sz="2000" dirty="0"/>
              <a:t>  Hande Turna </a:t>
            </a:r>
          </a:p>
          <a:p>
            <a:r>
              <a:rPr lang="tr-TR" sz="2000" dirty="0" err="1" smtClean="0"/>
              <a:t>Doç</a:t>
            </a:r>
            <a:r>
              <a:rPr lang="tr-TR" sz="2000" dirty="0" smtClean="0"/>
              <a:t> </a:t>
            </a:r>
            <a:r>
              <a:rPr lang="tr-TR" sz="2000" dirty="0" err="1" smtClean="0"/>
              <a:t>Dr</a:t>
            </a:r>
            <a:r>
              <a:rPr lang="tr-TR" sz="2000" dirty="0" smtClean="0"/>
              <a:t>  N Serkan Demirci  </a:t>
            </a:r>
            <a:endParaRPr lang="tr-TR" sz="2000" dirty="0"/>
          </a:p>
          <a:p>
            <a:r>
              <a:rPr lang="tr-TR" sz="2000" dirty="0" err="1"/>
              <a:t>Doç</a:t>
            </a:r>
            <a:r>
              <a:rPr lang="tr-TR" sz="2000" dirty="0"/>
              <a:t> </a:t>
            </a:r>
            <a:r>
              <a:rPr lang="tr-TR" sz="2000" dirty="0" err="1"/>
              <a:t>Dr</a:t>
            </a:r>
            <a:r>
              <a:rPr lang="tr-TR" sz="2000" dirty="0"/>
              <a:t> </a:t>
            </a:r>
            <a:r>
              <a:rPr lang="tr-TR" sz="2000" dirty="0" smtClean="0"/>
              <a:t> Özkan Alan</a:t>
            </a:r>
            <a:endParaRPr lang="tr-TR" sz="2000" dirty="0"/>
          </a:p>
        </p:txBody>
      </p:sp>
      <p:sp>
        <p:nvSpPr>
          <p:cNvPr id="17" name="Metin kutusu 16"/>
          <p:cNvSpPr txBox="1"/>
          <p:nvPr/>
        </p:nvSpPr>
        <p:spPr>
          <a:xfrm>
            <a:off x="3291369" y="3427126"/>
            <a:ext cx="6969760" cy="369332"/>
          </a:xfrm>
          <a:prstGeom prst="rect">
            <a:avLst/>
          </a:prstGeom>
          <a:noFill/>
        </p:spPr>
        <p:txBody>
          <a:bodyPr wrap="square" rtlCol="0">
            <a:spAutoFit/>
          </a:bodyPr>
          <a:lstStyle/>
          <a:p>
            <a:pPr algn="ctr"/>
            <a:r>
              <a:rPr lang="tr-TR" dirty="0" smtClean="0">
                <a:solidFill>
                  <a:srgbClr val="FF0000"/>
                </a:solidFill>
              </a:rPr>
              <a:t>Emekli olanlar                                                 Halen görevde olanlar</a:t>
            </a:r>
            <a:endParaRPr lang="tr-TR" dirty="0">
              <a:solidFill>
                <a:srgbClr val="FF0000"/>
              </a:solidFill>
            </a:endParaRPr>
          </a:p>
        </p:txBody>
      </p:sp>
      <p:sp>
        <p:nvSpPr>
          <p:cNvPr id="18" name="Slayt Numarası Yer Tutucusu 17"/>
          <p:cNvSpPr>
            <a:spLocks noGrp="1"/>
          </p:cNvSpPr>
          <p:nvPr>
            <p:ph type="sldNum" sz="quarter" idx="12"/>
          </p:nvPr>
        </p:nvSpPr>
        <p:spPr/>
        <p:txBody>
          <a:bodyPr/>
          <a:lstStyle/>
          <a:p>
            <a:fld id="{87342D3C-3F71-4226-A8D2-1D99512B05A5}" type="slidenum">
              <a:rPr lang="tr-TR" smtClean="0"/>
              <a:t>14</a:t>
            </a:fld>
            <a:endParaRPr lang="tr-TR"/>
          </a:p>
        </p:txBody>
      </p:sp>
      <p:pic>
        <p:nvPicPr>
          <p:cNvPr id="19" name="Picture 4" descr="Prof. Dr. Bülent BERKARDA"/>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18408" y="943186"/>
            <a:ext cx="1499305" cy="19258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00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15</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891" y="539125"/>
            <a:ext cx="11058215" cy="581722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251102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16</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195869308"/>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Hematoloji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kurulmuştu.</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Yıldız Aydın</a:t>
                      </a: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Burhan </a:t>
                      </a:r>
                      <a:r>
                        <a:rPr lang="tr-TR" sz="2000" dirty="0" err="1" smtClean="0">
                          <a:solidFill>
                            <a:schemeClr val="tx1"/>
                          </a:solidFill>
                        </a:rPr>
                        <a:t>Ferhanoğlu</a:t>
                      </a:r>
                      <a:endParaRPr lang="tr-TR" sz="2000" dirty="0" smtClean="0">
                        <a:solidFill>
                          <a:schemeClr val="tx1"/>
                        </a:solidFill>
                      </a:endParaRPr>
                    </a:p>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Teoman Soysal</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Şeniz Öngören</a:t>
                      </a:r>
                    </a:p>
                    <a:p>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4" name="Dikdörtgen 3"/>
          <p:cNvSpPr/>
          <p:nvPr/>
        </p:nvSpPr>
        <p:spPr>
          <a:xfrm>
            <a:off x="3185877" y="2801259"/>
            <a:ext cx="1898148"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Orhan </a:t>
            </a:r>
            <a:r>
              <a:rPr lang="tr-TR" sz="1600" dirty="0" err="1" smtClean="0">
                <a:solidFill>
                  <a:srgbClr val="0070C0"/>
                </a:solidFill>
              </a:rPr>
              <a:t>Ulutin</a:t>
            </a:r>
            <a:endParaRPr lang="tr-TR" sz="1600" dirty="0">
              <a:solidFill>
                <a:srgbClr val="0070C0"/>
              </a:solidFill>
            </a:endParaRPr>
          </a:p>
        </p:txBody>
      </p:sp>
      <p:sp>
        <p:nvSpPr>
          <p:cNvPr id="5" name="Dikdörtgen 4"/>
          <p:cNvSpPr/>
          <p:nvPr/>
        </p:nvSpPr>
        <p:spPr>
          <a:xfrm>
            <a:off x="7550249" y="2803875"/>
            <a:ext cx="1962845"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Nuran Akman</a:t>
            </a:r>
            <a:endParaRPr lang="tr-TR" sz="1600"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136142" y="3921403"/>
            <a:ext cx="4094480" cy="1938992"/>
          </a:xfrm>
          <a:prstGeom prst="rect">
            <a:avLst/>
          </a:prstGeom>
        </p:spPr>
        <p:txBody>
          <a:bodyPr wrap="square">
            <a:spAutoFit/>
          </a:bodyPr>
          <a:lstStyle/>
          <a:p>
            <a:r>
              <a:rPr lang="tr-TR" sz="2000" dirty="0" smtClean="0"/>
              <a:t>Prof </a:t>
            </a:r>
            <a:r>
              <a:rPr lang="tr-TR" sz="2000" dirty="0" err="1" smtClean="0"/>
              <a:t>Dr</a:t>
            </a:r>
            <a:r>
              <a:rPr lang="tr-TR" sz="2000" dirty="0" smtClean="0"/>
              <a:t> Zafer Başlar</a:t>
            </a:r>
          </a:p>
          <a:p>
            <a:r>
              <a:rPr lang="tr-TR" sz="2000" dirty="0" smtClean="0"/>
              <a:t>Prof </a:t>
            </a:r>
            <a:r>
              <a:rPr lang="tr-TR" sz="2000" dirty="0" err="1"/>
              <a:t>Dr</a:t>
            </a:r>
            <a:r>
              <a:rPr lang="tr-TR" sz="2000" dirty="0"/>
              <a:t>  </a:t>
            </a:r>
            <a:r>
              <a:rPr lang="tr-TR" sz="2000" dirty="0" smtClean="0"/>
              <a:t>M Cem Ar</a:t>
            </a:r>
          </a:p>
          <a:p>
            <a:r>
              <a:rPr lang="tr-TR" sz="2000" dirty="0" smtClean="0"/>
              <a:t>Prof </a:t>
            </a:r>
            <a:r>
              <a:rPr lang="tr-TR" sz="2000" dirty="0" err="1" smtClean="0"/>
              <a:t>Dr</a:t>
            </a:r>
            <a:r>
              <a:rPr lang="tr-TR" sz="2000" dirty="0" smtClean="0"/>
              <a:t> A Emre </a:t>
            </a:r>
            <a:r>
              <a:rPr lang="tr-TR" sz="2000" dirty="0" err="1" smtClean="0"/>
              <a:t>Eşkazan</a:t>
            </a:r>
            <a:endParaRPr lang="tr-TR" sz="2000" dirty="0" smtClean="0"/>
          </a:p>
          <a:p>
            <a:r>
              <a:rPr lang="tr-TR" sz="2000" dirty="0" err="1" smtClean="0"/>
              <a:t>Doç</a:t>
            </a:r>
            <a:r>
              <a:rPr lang="tr-TR" sz="2000" dirty="0" smtClean="0"/>
              <a:t> </a:t>
            </a:r>
            <a:r>
              <a:rPr lang="tr-TR" sz="2000" dirty="0" err="1" smtClean="0"/>
              <a:t>Dr</a:t>
            </a:r>
            <a:r>
              <a:rPr lang="tr-TR" sz="2000" dirty="0" smtClean="0"/>
              <a:t> Ayşe Salihoğlu</a:t>
            </a:r>
          </a:p>
          <a:p>
            <a:r>
              <a:rPr lang="tr-TR" sz="2000" dirty="0" err="1" smtClean="0"/>
              <a:t>Dr</a:t>
            </a:r>
            <a:r>
              <a:rPr lang="tr-TR" sz="2000" dirty="0" smtClean="0"/>
              <a:t> </a:t>
            </a:r>
            <a:r>
              <a:rPr lang="tr-TR" sz="2000" dirty="0" err="1" smtClean="0"/>
              <a:t>Öğr</a:t>
            </a:r>
            <a:r>
              <a:rPr lang="tr-TR" sz="2000" dirty="0" smtClean="0"/>
              <a:t>. Üyesi  Tuğrul Elverdi</a:t>
            </a:r>
          </a:p>
          <a:p>
            <a:endParaRPr lang="tr-TR" sz="2000" dirty="0"/>
          </a:p>
        </p:txBody>
      </p:sp>
      <p:pic>
        <p:nvPicPr>
          <p:cNvPr id="9" name="Resim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20000"/>
                    </a14:imgEffect>
                  </a14:imgLayer>
                </a14:imgProps>
              </a:ext>
            </a:extLst>
          </a:blip>
          <a:stretch>
            <a:fillRect/>
          </a:stretch>
        </p:blipFill>
        <p:spPr>
          <a:xfrm>
            <a:off x="3325204" y="998076"/>
            <a:ext cx="1407432" cy="1910415"/>
          </a:xfrm>
          <a:prstGeom prst="ellipse">
            <a:avLst/>
          </a:prstGeom>
          <a:ln>
            <a:noFill/>
          </a:ln>
          <a:effectLst>
            <a:softEdge rad="112500"/>
          </a:effectLst>
        </p:spPr>
      </p:pic>
      <p:pic>
        <p:nvPicPr>
          <p:cNvPr id="11" name="Resim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contrast="20000"/>
                    </a14:imgEffect>
                  </a14:imgLayer>
                </a14:imgProps>
              </a:ext>
            </a:extLst>
          </a:blip>
          <a:stretch>
            <a:fillRect/>
          </a:stretch>
        </p:blipFill>
        <p:spPr>
          <a:xfrm>
            <a:off x="7565892" y="961973"/>
            <a:ext cx="1721484" cy="1958926"/>
          </a:xfrm>
          <a:prstGeom prst="ellipse">
            <a:avLst/>
          </a:prstGeom>
          <a:ln>
            <a:noFill/>
          </a:ln>
          <a:effectLst>
            <a:softEdge rad="112500"/>
          </a:effectLst>
        </p:spPr>
      </p:pic>
      <p:sp>
        <p:nvSpPr>
          <p:cNvPr id="17" name="Dikdörtgen 16"/>
          <p:cNvSpPr/>
          <p:nvPr/>
        </p:nvSpPr>
        <p:spPr>
          <a:xfrm>
            <a:off x="9584266" y="2801259"/>
            <a:ext cx="2066463" cy="338554"/>
          </a:xfrm>
          <a:prstGeom prst="rect">
            <a:avLst/>
          </a:prstGeom>
        </p:spPr>
        <p:txBody>
          <a:bodyPr wrap="none">
            <a:spAutoFit/>
          </a:bodyPr>
          <a:lstStyle/>
          <a:p>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Gülten </a:t>
            </a:r>
            <a:r>
              <a:rPr lang="tr-TR" sz="1600" dirty="0" err="1" smtClean="0">
                <a:solidFill>
                  <a:srgbClr val="0563C1"/>
                </a:solidFill>
              </a:rPr>
              <a:t>Aktuğlu</a:t>
            </a:r>
            <a:endParaRPr lang="tr-TR" sz="1600" dirty="0">
              <a:solidFill>
                <a:srgbClr val="0563C1"/>
              </a:solidFill>
            </a:endParaRPr>
          </a:p>
        </p:txBody>
      </p:sp>
      <p:pic>
        <p:nvPicPr>
          <p:cNvPr id="1026" name="Picture 2" descr="Prof. Dr. Sadiye Gülten AKTUĞLU"/>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69516" y="922096"/>
            <a:ext cx="1629905" cy="1979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5091394" y="2803545"/>
            <a:ext cx="2423933" cy="338554"/>
          </a:xfrm>
          <a:prstGeom prst="rect">
            <a:avLst/>
          </a:prstGeom>
        </p:spPr>
        <p:txBody>
          <a:bodyPr wrap="none">
            <a:spAutoFit/>
          </a:bodyPr>
          <a:lstStyle/>
          <a:p>
            <a:r>
              <a:rPr lang="tr-TR" sz="1600" dirty="0">
                <a:solidFill>
                  <a:srgbClr val="0070C0"/>
                </a:solidFill>
              </a:rPr>
              <a:t>Prof </a:t>
            </a:r>
            <a:r>
              <a:rPr lang="tr-TR" sz="1600" dirty="0" err="1">
                <a:solidFill>
                  <a:srgbClr val="0070C0"/>
                </a:solidFill>
              </a:rPr>
              <a:t>Dr</a:t>
            </a:r>
            <a:r>
              <a:rPr lang="tr-TR" sz="1600" dirty="0">
                <a:solidFill>
                  <a:srgbClr val="0070C0"/>
                </a:solidFill>
              </a:rPr>
              <a:t> </a:t>
            </a:r>
            <a:r>
              <a:rPr lang="tr-TR" sz="1600" dirty="0" smtClean="0">
                <a:solidFill>
                  <a:srgbClr val="0070C0"/>
                </a:solidFill>
              </a:rPr>
              <a:t>Asuman Müftüoğlu</a:t>
            </a:r>
            <a:endParaRPr lang="tr-TR" sz="1600" dirty="0">
              <a:solidFill>
                <a:srgbClr val="0070C0"/>
              </a:solidFill>
            </a:endParaRPr>
          </a:p>
        </p:txBody>
      </p:sp>
      <p:pic>
        <p:nvPicPr>
          <p:cNvPr id="6" name="Picture 2" descr="Prof. Dr. Asuman MÜFTÜOĞLU"/>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63642" y="932189"/>
            <a:ext cx="1511562" cy="20154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Dosya:Cerrahpaşa Tıp Fakültesi Logo.png - Vikiped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24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17</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1767296" y="401247"/>
            <a:ext cx="8073390" cy="613766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231082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18</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46412945"/>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err="1" smtClean="0">
                          <a:solidFill>
                            <a:schemeClr val="tx1"/>
                          </a:solidFill>
                        </a:rPr>
                        <a:t>Nefroloji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Rezzan Ataman</a:t>
                      </a:r>
                    </a:p>
                    <a:p>
                      <a:r>
                        <a:rPr lang="tr-TR" sz="2000" baseline="0" dirty="0" smtClean="0">
                          <a:solidFill>
                            <a:schemeClr val="tx1"/>
                          </a:solidFill>
                        </a:rPr>
                        <a:t>   Prof </a:t>
                      </a:r>
                      <a:r>
                        <a:rPr lang="tr-TR" sz="2000" baseline="0" dirty="0" err="1" smtClean="0">
                          <a:solidFill>
                            <a:schemeClr val="tx1"/>
                          </a:solidFill>
                        </a:rPr>
                        <a:t>Dr</a:t>
                      </a:r>
                      <a:r>
                        <a:rPr lang="tr-TR" sz="2000" baseline="0" dirty="0" smtClean="0">
                          <a:solidFill>
                            <a:schemeClr val="tx1"/>
                          </a:solidFill>
                        </a:rPr>
                        <a:t> Meltem </a:t>
                      </a:r>
                      <a:r>
                        <a:rPr lang="tr-TR" sz="2000" baseline="0" dirty="0" err="1" smtClean="0">
                          <a:solidFill>
                            <a:schemeClr val="tx1"/>
                          </a:solidFill>
                        </a:rPr>
                        <a:t>Pekpak</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Süheyla Apaydın</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5" name="Dikdörtgen 4"/>
          <p:cNvSpPr/>
          <p:nvPr/>
        </p:nvSpPr>
        <p:spPr>
          <a:xfrm>
            <a:off x="6343174" y="2762310"/>
            <a:ext cx="1991956"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Uğur ülkü</a:t>
            </a:r>
            <a:endParaRPr lang="tr-TR" sz="2000"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40645" y="3978030"/>
            <a:ext cx="4094480" cy="1631216"/>
          </a:xfrm>
          <a:prstGeom prst="rect">
            <a:avLst/>
          </a:prstGeom>
        </p:spPr>
        <p:txBody>
          <a:bodyPr wrap="square">
            <a:spAutoFit/>
          </a:bodyPr>
          <a:lstStyle/>
          <a:p>
            <a:r>
              <a:rPr lang="tr-TR" sz="2000" dirty="0" smtClean="0"/>
              <a:t>Prof </a:t>
            </a:r>
            <a:r>
              <a:rPr lang="tr-TR" sz="2000" dirty="0" err="1" smtClean="0"/>
              <a:t>Dr</a:t>
            </a:r>
            <a:r>
              <a:rPr lang="tr-TR" sz="2000" dirty="0" smtClean="0"/>
              <a:t> M Rıza Altıparmak</a:t>
            </a:r>
          </a:p>
          <a:p>
            <a:r>
              <a:rPr lang="tr-TR" sz="2000" dirty="0" smtClean="0"/>
              <a:t>Prof </a:t>
            </a:r>
            <a:r>
              <a:rPr lang="tr-TR" sz="2000" dirty="0" err="1" smtClean="0"/>
              <a:t>Dr</a:t>
            </a:r>
            <a:r>
              <a:rPr lang="tr-TR" sz="2000" dirty="0" smtClean="0"/>
              <a:t> Nurhan </a:t>
            </a:r>
            <a:r>
              <a:rPr lang="tr-TR" sz="2000" dirty="0" err="1" smtClean="0"/>
              <a:t>Seyahi</a:t>
            </a:r>
            <a:endParaRPr lang="tr-TR" sz="2000" dirty="0" smtClean="0"/>
          </a:p>
          <a:p>
            <a:r>
              <a:rPr lang="tr-TR" sz="2000" dirty="0" smtClean="0"/>
              <a:t>Prof </a:t>
            </a:r>
            <a:r>
              <a:rPr lang="tr-TR" sz="2000" dirty="0" err="1" smtClean="0"/>
              <a:t>Dr</a:t>
            </a:r>
            <a:r>
              <a:rPr lang="tr-TR" sz="2000" dirty="0" smtClean="0"/>
              <a:t> Sinan </a:t>
            </a:r>
            <a:r>
              <a:rPr lang="tr-TR" sz="2000" dirty="0" err="1" smtClean="0"/>
              <a:t>Trabulus</a:t>
            </a:r>
            <a:endParaRPr lang="tr-TR" sz="2000" dirty="0" smtClean="0"/>
          </a:p>
          <a:p>
            <a:r>
              <a:rPr lang="tr-TR" sz="2000" dirty="0" err="1" smtClean="0"/>
              <a:t>Doç</a:t>
            </a:r>
            <a:r>
              <a:rPr lang="tr-TR" sz="2000" dirty="0" smtClean="0"/>
              <a:t> </a:t>
            </a:r>
            <a:r>
              <a:rPr lang="tr-TR" sz="2000" dirty="0" err="1" smtClean="0"/>
              <a:t>Dr</a:t>
            </a:r>
            <a:r>
              <a:rPr lang="tr-TR" sz="2000" dirty="0" smtClean="0"/>
              <a:t> M Tamer Dinçer</a:t>
            </a:r>
          </a:p>
          <a:p>
            <a:r>
              <a:rPr lang="tr-TR" sz="2000" dirty="0" err="1" smtClean="0"/>
              <a:t>Dr</a:t>
            </a:r>
            <a:r>
              <a:rPr lang="tr-TR" sz="2000" dirty="0" smtClean="0"/>
              <a:t> </a:t>
            </a:r>
            <a:r>
              <a:rPr lang="tr-TR" sz="2000" dirty="0" err="1" smtClean="0"/>
              <a:t>Öğrt</a:t>
            </a:r>
            <a:r>
              <a:rPr lang="tr-TR" sz="2000" dirty="0" smtClean="0"/>
              <a:t>. Üyesi Ahmet Murt</a:t>
            </a:r>
            <a:endParaRPr lang="tr-TR" sz="2000" dirty="0"/>
          </a:p>
        </p:txBody>
      </p:sp>
      <p:sp>
        <p:nvSpPr>
          <p:cNvPr id="17" name="Dikdörtgen 16"/>
          <p:cNvSpPr/>
          <p:nvPr/>
        </p:nvSpPr>
        <p:spPr>
          <a:xfrm>
            <a:off x="9105005" y="2762310"/>
            <a:ext cx="2155077"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Ekrem Erek</a:t>
            </a:r>
            <a:endParaRPr lang="tr-TR" sz="2000" dirty="0">
              <a:solidFill>
                <a:srgbClr val="0070C0"/>
              </a:solidFill>
            </a:endParaRPr>
          </a:p>
        </p:txBody>
      </p:sp>
      <p:pic>
        <p:nvPicPr>
          <p:cNvPr id="10" name="Resim 9"/>
          <p:cNvPicPr>
            <a:picLocks noChangeAspect="1"/>
          </p:cNvPicPr>
          <p:nvPr/>
        </p:nvPicPr>
        <p:blipFill>
          <a:blip r:embed="rId2"/>
          <a:stretch>
            <a:fillRect/>
          </a:stretch>
        </p:blipFill>
        <p:spPr>
          <a:xfrm>
            <a:off x="6555945" y="884936"/>
            <a:ext cx="1654239" cy="1999967"/>
          </a:xfrm>
          <a:prstGeom prst="ellipse">
            <a:avLst/>
          </a:prstGeom>
          <a:ln>
            <a:noFill/>
          </a:ln>
          <a:effectLst>
            <a:softEdge rad="112500"/>
          </a:effectLst>
        </p:spPr>
      </p:pic>
      <p:pic>
        <p:nvPicPr>
          <p:cNvPr id="20" name="Resim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Lst>
          </a:blip>
          <a:stretch>
            <a:fillRect/>
          </a:stretch>
        </p:blipFill>
        <p:spPr>
          <a:xfrm>
            <a:off x="3693267" y="942126"/>
            <a:ext cx="1636297" cy="1999967"/>
          </a:xfrm>
          <a:prstGeom prst="ellipse">
            <a:avLst/>
          </a:prstGeom>
          <a:ln>
            <a:noFill/>
          </a:ln>
          <a:effectLst>
            <a:softEdge rad="112500"/>
          </a:effectLst>
        </p:spPr>
      </p:pic>
      <p:sp>
        <p:nvSpPr>
          <p:cNvPr id="23" name="Dikdörtgen 22"/>
          <p:cNvSpPr/>
          <p:nvPr/>
        </p:nvSpPr>
        <p:spPr>
          <a:xfrm>
            <a:off x="3364390" y="2762310"/>
            <a:ext cx="224862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Kemal Önen</a:t>
            </a:r>
            <a:endParaRPr lang="tr-TR" sz="2000" dirty="0">
              <a:solidFill>
                <a:srgbClr val="0070C0"/>
              </a:solidFill>
            </a:endParaRPr>
          </a:p>
        </p:txBody>
      </p:sp>
      <p:pic>
        <p:nvPicPr>
          <p:cNvPr id="22" name="Resim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9366506" y="903675"/>
            <a:ext cx="1603912" cy="2038417"/>
          </a:xfrm>
          <a:prstGeom prst="ellipse">
            <a:avLst/>
          </a:prstGeom>
          <a:ln>
            <a:noFill/>
          </a:ln>
          <a:effectLst>
            <a:softEdge rad="112500"/>
          </a:effectLst>
        </p:spPr>
      </p:pic>
      <p:pic>
        <p:nvPicPr>
          <p:cNvPr id="12" name="Picture 6" descr="Dosya:Cerrahpaşa Tıp Fakültesi Logo.png - Vikiped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43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19</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089931" y="535977"/>
            <a:ext cx="10144125" cy="600293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338960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87342D3C-3F71-4226-A8D2-1D99512B05A5}" type="slidenum">
              <a:rPr lang="tr-TR" smtClean="0"/>
              <a:t>2</a:t>
            </a:fld>
            <a:endParaRPr lang="tr-TR"/>
          </a:p>
        </p:txBody>
      </p:sp>
      <p:sp>
        <p:nvSpPr>
          <p:cNvPr id="16" name="Aşağı Şerit 15"/>
          <p:cNvSpPr/>
          <p:nvPr/>
        </p:nvSpPr>
        <p:spPr>
          <a:xfrm>
            <a:off x="80683" y="1878346"/>
            <a:ext cx="11999012" cy="3224362"/>
          </a:xfrm>
          <a:prstGeom prst="ribbon">
            <a:avLst>
              <a:gd name="adj1" fmla="val 16212"/>
              <a:gd name="adj2" fmla="val 733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Bodoni MT Condensed" panose="02070606080606020203" pitchFamily="18" charset="0"/>
                <a:cs typeface="Calibri" panose="020F0502020204030204" pitchFamily="34" charset="0"/>
              </a:rPr>
              <a:t>Adını, sınırları içinde bulunduğu İstanbul’un, Fatih ilçesi, Cerrahpaşa semti ve bu semte adını veren Cerrah Mehmet Paşa’dan alan Cerrahpaşa Tıp Fakültesi, İstanbul Tıp Fakültesi ile birlikte ülkemiz tıp fakültelerinin en eskisidir. Fakülte’nin mekânsal kökeni </a:t>
            </a:r>
            <a:r>
              <a:rPr lang="tr-TR" sz="2800" dirty="0" err="1">
                <a:solidFill>
                  <a:schemeClr val="tx1"/>
                </a:solidFill>
                <a:latin typeface="Bodoni MT Condensed" panose="02070606080606020203" pitchFamily="18" charset="0"/>
                <a:cs typeface="Calibri" panose="020F0502020204030204" pitchFamily="34" charset="0"/>
              </a:rPr>
              <a:t>Taküyiddin</a:t>
            </a:r>
            <a:r>
              <a:rPr lang="tr-TR" sz="2800" dirty="0">
                <a:solidFill>
                  <a:schemeClr val="tx1"/>
                </a:solidFill>
                <a:latin typeface="Bodoni MT Condensed" panose="02070606080606020203" pitchFamily="18" charset="0"/>
                <a:cs typeface="Calibri" panose="020F0502020204030204" pitchFamily="34" charset="0"/>
              </a:rPr>
              <a:t> Paşa Konağı’nda kurulan geçici kolera hastanesine, tarihsel kökeni ise 14 Mart 1827’de kurulan </a:t>
            </a:r>
            <a:r>
              <a:rPr lang="tr-TR" sz="2800" dirty="0" err="1">
                <a:solidFill>
                  <a:schemeClr val="tx1"/>
                </a:solidFill>
                <a:latin typeface="Bodoni MT Condensed" panose="02070606080606020203" pitchFamily="18" charset="0"/>
                <a:cs typeface="Calibri" panose="020F0502020204030204" pitchFamily="34" charset="0"/>
              </a:rPr>
              <a:t>Tıphane</a:t>
            </a:r>
            <a:r>
              <a:rPr lang="tr-TR" sz="2800" dirty="0">
                <a:solidFill>
                  <a:schemeClr val="tx1"/>
                </a:solidFill>
                <a:latin typeface="Bodoni MT Condensed" panose="02070606080606020203" pitchFamily="18" charset="0"/>
                <a:cs typeface="Calibri" panose="020F0502020204030204" pitchFamily="34" charset="0"/>
              </a:rPr>
              <a:t>-i </a:t>
            </a:r>
            <a:r>
              <a:rPr lang="tr-TR" sz="2800" dirty="0" err="1">
                <a:solidFill>
                  <a:schemeClr val="tx1"/>
                </a:solidFill>
                <a:latin typeface="Bodoni MT Condensed" panose="02070606080606020203" pitchFamily="18" charset="0"/>
                <a:cs typeface="Calibri" panose="020F0502020204030204" pitchFamily="34" charset="0"/>
              </a:rPr>
              <a:t>Amire’ye</a:t>
            </a:r>
            <a:r>
              <a:rPr lang="tr-TR" sz="2800" dirty="0">
                <a:solidFill>
                  <a:schemeClr val="tx1"/>
                </a:solidFill>
                <a:latin typeface="Bodoni MT Condensed" panose="02070606080606020203" pitchFamily="18" charset="0"/>
                <a:cs typeface="Calibri" panose="020F0502020204030204" pitchFamily="34" charset="0"/>
              </a:rPr>
              <a:t> dayanır. </a:t>
            </a:r>
          </a:p>
        </p:txBody>
      </p:sp>
      <p:pic>
        <p:nvPicPr>
          <p:cNvPr id="13" name="Resim 12"/>
          <p:cNvPicPr>
            <a:picLocks noChangeAspect="1"/>
          </p:cNvPicPr>
          <p:nvPr/>
        </p:nvPicPr>
        <p:blipFill>
          <a:blip r:embed="rId2">
            <a:extLst>
              <a:ext uri="{BEBA8EAE-BF5A-486C-A8C5-ECC9F3942E4B}">
                <a14:imgProps xmlns:a14="http://schemas.microsoft.com/office/drawing/2010/main">
                  <a14:imgLayer r:embed="rId3">
                    <a14:imgEffect>
                      <a14:backgroundRemoval t="6331" b="99188" l="0" r="100000">
                        <a14:backgroundMark x1="44877" y1="7792" x2="556" y2="17532"/>
                        <a14:backgroundMark x1="50357" y1="8117" x2="99603" y2="5844"/>
                        <a14:backgroundMark x1="1033" y1="87338" x2="27482" y2="99188"/>
                      </a14:backgroundRemoval>
                    </a14:imgEffect>
                    <a14:imgEffect>
                      <a14:sharpenSoften amount="50000"/>
                    </a14:imgEffect>
                    <a14:imgEffect>
                      <a14:colorTemperature colorTemp="5300"/>
                    </a14:imgEffect>
                    <a14:imgEffect>
                      <a14:saturation sat="0"/>
                    </a14:imgEffect>
                  </a14:imgLayer>
                </a14:imgProps>
              </a:ext>
            </a:extLst>
          </a:blip>
          <a:stretch>
            <a:fillRect/>
          </a:stretch>
        </p:blipFill>
        <p:spPr>
          <a:xfrm>
            <a:off x="8423809" y="0"/>
            <a:ext cx="3768191" cy="1897893"/>
          </a:xfrm>
          <a:prstGeom prst="rect">
            <a:avLst/>
          </a:prstGeom>
          <a:ln>
            <a:noFill/>
          </a:ln>
          <a:effectLst>
            <a:softEdge rad="112500"/>
          </a:effectLst>
        </p:spPr>
      </p:pic>
      <p:pic>
        <p:nvPicPr>
          <p:cNvPr id="20" name="Picture 2" descr="Mustafa Cambaz"/>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44" b="100000" l="5625"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80683" y="4540795"/>
            <a:ext cx="3280826" cy="2180680"/>
          </a:xfrm>
          <a:prstGeom prst="rect">
            <a:avLst/>
          </a:prstGeom>
          <a:noFill/>
          <a:extLst>
            <a:ext uri="{909E8E84-426E-40DD-AFC4-6F175D3DCCD1}">
              <a14:hiddenFill xmlns:a14="http://schemas.microsoft.com/office/drawing/2010/main">
                <a:solidFill>
                  <a:srgbClr val="FFFFFF"/>
                </a:solidFill>
              </a14:hiddenFill>
            </a:ext>
          </a:extLst>
        </p:spPr>
      </p:pic>
      <p:pic>
        <p:nvPicPr>
          <p:cNvPr id="21" name="Resim 20"/>
          <p:cNvPicPr>
            <a:picLocks noChangeAspect="1"/>
          </p:cNvPicPr>
          <p:nvPr/>
        </p:nvPicPr>
        <p:blipFill>
          <a:blip r:embed="rId6">
            <a:extLst>
              <a:ext uri="{BEBA8EAE-BF5A-486C-A8C5-ECC9F3942E4B}">
                <a14:imgProps xmlns:a14="http://schemas.microsoft.com/office/drawing/2010/main">
                  <a14:imgLayer r:embed="rId7">
                    <a14:imgEffect>
                      <a14:backgroundRemoval t="0" b="100000" l="2308" r="99341"/>
                    </a14:imgEffect>
                    <a14:imgEffect>
                      <a14:sharpenSoften amount="50000"/>
                    </a14:imgEffect>
                    <a14:imgEffect>
                      <a14:brightnessContrast bright="40000" contrast="20000"/>
                    </a14:imgEffect>
                  </a14:imgLayer>
                </a14:imgProps>
              </a:ext>
            </a:extLst>
          </a:blip>
          <a:stretch>
            <a:fillRect/>
          </a:stretch>
        </p:blipFill>
        <p:spPr>
          <a:xfrm>
            <a:off x="8026644" y="4490750"/>
            <a:ext cx="4165356" cy="2485481"/>
          </a:xfrm>
          <a:prstGeom prst="ellipse">
            <a:avLst/>
          </a:prstGeom>
          <a:ln>
            <a:noFill/>
          </a:ln>
          <a:effectLst>
            <a:softEdge rad="112500"/>
          </a:effectLst>
        </p:spPr>
      </p:pic>
      <p:pic>
        <p:nvPicPr>
          <p:cNvPr id="22" name="Picture 6" descr="Cerrah Mehmed Paş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526" y="5836286"/>
            <a:ext cx="661851" cy="801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2" descr="https://www.tarihi.ist/wp-content/uploads/2018/06/mekteb-i-tibbiye-i-sahane-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4539" y="-923488"/>
            <a:ext cx="5029838" cy="3044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Dosya:Cerrahpaşa Tıp Fakültesi Logo.png - Vikiped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38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20</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713350822"/>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Geriatri</a:t>
                      </a: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Prof </a:t>
                      </a:r>
                      <a:r>
                        <a:rPr lang="tr-TR" sz="2000" dirty="0" err="1" smtClean="0">
                          <a:solidFill>
                            <a:schemeClr val="tx1"/>
                          </a:solidFill>
                        </a:rPr>
                        <a:t>Dr</a:t>
                      </a:r>
                      <a:r>
                        <a:rPr lang="tr-TR" sz="2000" dirty="0" smtClean="0">
                          <a:solidFill>
                            <a:schemeClr val="tx1"/>
                          </a:solidFill>
                        </a:rPr>
                        <a:t> </a:t>
                      </a:r>
                      <a:r>
                        <a:rPr lang="tr-TR" sz="2000" dirty="0" err="1" smtClean="0">
                          <a:solidFill>
                            <a:schemeClr val="tx1"/>
                          </a:solidFill>
                        </a:rPr>
                        <a:t>Vecdet</a:t>
                      </a:r>
                      <a:r>
                        <a:rPr lang="tr-TR" sz="2000" dirty="0" smtClean="0">
                          <a:solidFill>
                            <a:schemeClr val="tx1"/>
                          </a:solidFill>
                        </a:rPr>
                        <a:t> Tezcan</a:t>
                      </a:r>
                    </a:p>
                    <a:p>
                      <a:r>
                        <a:rPr lang="tr-TR" sz="2000" dirty="0" smtClean="0">
                          <a:solidFill>
                            <a:schemeClr val="tx1"/>
                          </a:solidFill>
                        </a:rPr>
                        <a:t>   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Tanju </a:t>
                      </a:r>
                      <a:r>
                        <a:rPr lang="tr-TR" sz="2000" baseline="0" dirty="0" err="1" smtClean="0">
                          <a:solidFill>
                            <a:schemeClr val="tx1"/>
                          </a:solidFill>
                        </a:rPr>
                        <a:t>Beğer</a:t>
                      </a:r>
                      <a:endParaRPr lang="tr-TR" sz="2000" baseline="0" dirty="0" smtClean="0">
                        <a:solidFill>
                          <a:schemeClr val="tx1"/>
                        </a:solidFill>
                      </a:endParaRPr>
                    </a:p>
                    <a:p>
                      <a:r>
                        <a:rPr lang="tr-TR" sz="2000" baseline="0" smtClean="0">
                          <a:solidFill>
                            <a:schemeClr val="tx1"/>
                          </a:solidFill>
                        </a:rPr>
                        <a:t>      </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5" name="Dikdörtgen 4"/>
          <p:cNvSpPr/>
          <p:nvPr/>
        </p:nvSpPr>
        <p:spPr>
          <a:xfrm>
            <a:off x="6054527" y="2770229"/>
            <a:ext cx="2418932"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Aram </a:t>
            </a:r>
            <a:r>
              <a:rPr lang="tr-TR" dirty="0" err="1" smtClean="0">
                <a:solidFill>
                  <a:srgbClr val="0070C0"/>
                </a:solidFill>
              </a:rPr>
              <a:t>Sukyasyan</a:t>
            </a:r>
            <a:endParaRPr lang="tr-TR" dirty="0">
              <a:solidFill>
                <a:srgbClr val="0070C0"/>
              </a:solidFill>
            </a:endParaRPr>
          </a:p>
        </p:txBody>
      </p:sp>
      <p:sp>
        <p:nvSpPr>
          <p:cNvPr id="7" name="Metin kutusu 6"/>
          <p:cNvSpPr txBox="1"/>
          <p:nvPr/>
        </p:nvSpPr>
        <p:spPr>
          <a:xfrm>
            <a:off x="3012440" y="3422411"/>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59320" y="4270257"/>
            <a:ext cx="4094480" cy="707886"/>
          </a:xfrm>
          <a:prstGeom prst="rect">
            <a:avLst/>
          </a:prstGeom>
        </p:spPr>
        <p:txBody>
          <a:bodyPr wrap="square">
            <a:spAutoFit/>
          </a:bodyPr>
          <a:lstStyle/>
          <a:p>
            <a:r>
              <a:rPr lang="tr-TR" sz="2000" dirty="0" smtClean="0"/>
              <a:t>Prof </a:t>
            </a:r>
            <a:r>
              <a:rPr lang="tr-TR" sz="2000" dirty="0" err="1" smtClean="0"/>
              <a:t>Dr</a:t>
            </a:r>
            <a:r>
              <a:rPr lang="tr-TR" sz="2000" dirty="0" smtClean="0"/>
              <a:t> Deniz S Erdinçler</a:t>
            </a:r>
          </a:p>
          <a:p>
            <a:r>
              <a:rPr lang="tr-TR" sz="2000" dirty="0" smtClean="0"/>
              <a:t>Prof </a:t>
            </a:r>
            <a:r>
              <a:rPr lang="tr-TR" sz="2000" dirty="0" err="1" smtClean="0"/>
              <a:t>Dr</a:t>
            </a:r>
            <a:r>
              <a:rPr lang="tr-TR" sz="2000" dirty="0" smtClean="0"/>
              <a:t> Alper </a:t>
            </a:r>
            <a:r>
              <a:rPr lang="tr-TR" sz="2000" dirty="0" err="1" smtClean="0"/>
              <a:t>Döventaş</a:t>
            </a:r>
            <a:endParaRPr lang="tr-TR" sz="2000" dirty="0"/>
          </a:p>
        </p:txBody>
      </p:sp>
      <p:sp>
        <p:nvSpPr>
          <p:cNvPr id="17" name="Dikdörtgen 16"/>
          <p:cNvSpPr/>
          <p:nvPr/>
        </p:nvSpPr>
        <p:spPr>
          <a:xfrm>
            <a:off x="9105005" y="2762310"/>
            <a:ext cx="2420214" cy="369332"/>
          </a:xfrm>
          <a:prstGeom prst="rect">
            <a:avLst/>
          </a:prstGeom>
        </p:spPr>
        <p:txBody>
          <a:bodyPr wrap="none">
            <a:spAutoFit/>
          </a:bodyPr>
          <a:lstStyle/>
          <a:p>
            <a:r>
              <a:rPr lang="tr-TR" dirty="0">
                <a:solidFill>
                  <a:srgbClr val="0070C0"/>
                </a:solidFill>
              </a:rPr>
              <a:t>Prof </a:t>
            </a:r>
            <a:r>
              <a:rPr lang="tr-TR" dirty="0" err="1" smtClean="0">
                <a:solidFill>
                  <a:srgbClr val="0070C0"/>
                </a:solidFill>
              </a:rPr>
              <a:t>Dr</a:t>
            </a:r>
            <a:r>
              <a:rPr lang="tr-TR" dirty="0" smtClean="0">
                <a:solidFill>
                  <a:srgbClr val="0070C0"/>
                </a:solidFill>
              </a:rPr>
              <a:t> Çetin Demiroğlu</a:t>
            </a:r>
            <a:endParaRPr lang="tr-TR" dirty="0">
              <a:solidFill>
                <a:srgbClr val="0070C0"/>
              </a:solidFill>
            </a:endParaRPr>
          </a:p>
        </p:txBody>
      </p:sp>
      <p:pic>
        <p:nvPicPr>
          <p:cNvPr id="12" name="Resim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10848" y="903675"/>
            <a:ext cx="1565337" cy="2038417"/>
          </a:xfrm>
          <a:prstGeom prst="ellipse">
            <a:avLst/>
          </a:prstGeom>
          <a:ln>
            <a:noFill/>
          </a:ln>
          <a:effectLst>
            <a:softEdge rad="112500"/>
          </a:effectLst>
        </p:spPr>
      </p:pic>
      <p:sp>
        <p:nvSpPr>
          <p:cNvPr id="13" name="Dikdörtgen 12"/>
          <p:cNvSpPr/>
          <p:nvPr/>
        </p:nvSpPr>
        <p:spPr>
          <a:xfrm>
            <a:off x="3364390" y="2762310"/>
            <a:ext cx="2188676"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Şefik Kayahan</a:t>
            </a:r>
            <a:endParaRPr lang="tr-TR" dirty="0">
              <a:solidFill>
                <a:srgbClr val="0070C0"/>
              </a:solidFill>
            </a:endParaRPr>
          </a:p>
        </p:txBody>
      </p:sp>
      <p:pic>
        <p:nvPicPr>
          <p:cNvPr id="4" name="Resim 3"/>
          <p:cNvPicPr>
            <a:picLocks noChangeAspect="1"/>
          </p:cNvPicPr>
          <p:nvPr/>
        </p:nvPicPr>
        <p:blipFill>
          <a:blip r:embed="rId4"/>
          <a:stretch>
            <a:fillRect/>
          </a:stretch>
        </p:blipFill>
        <p:spPr>
          <a:xfrm>
            <a:off x="6598009" y="943185"/>
            <a:ext cx="1685526" cy="1917186"/>
          </a:xfrm>
          <a:prstGeom prst="ellipse">
            <a:avLst/>
          </a:prstGeom>
          <a:ln>
            <a:noFill/>
          </a:ln>
          <a:effectLst>
            <a:softEdge rad="112500"/>
          </a:effectLst>
        </p:spPr>
      </p:pic>
      <p:pic>
        <p:nvPicPr>
          <p:cNvPr id="6148" name="Picture 4" descr="Prof. Dr. M. Çetin DEMİROĞLU"/>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584922" y="903675"/>
            <a:ext cx="1525099" cy="19511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Dosya:Cerrahpaşa Tıp Fakültesi Logo.png - Vikiped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05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21</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750026" y="312225"/>
            <a:ext cx="8700307" cy="6344726"/>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230781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22</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230042877"/>
              </p:ext>
            </p:extLst>
          </p:nvPr>
        </p:nvGraphicFramePr>
        <p:xfrm>
          <a:off x="437314" y="566271"/>
          <a:ext cx="11043920" cy="5862972"/>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741603">
                <a:tc>
                  <a:txBody>
                    <a:bodyPr/>
                    <a:lstStyle/>
                    <a:p>
                      <a:pPr algn="ctr"/>
                      <a:r>
                        <a:rPr lang="tr-TR" sz="2400" b="0" dirty="0" smtClean="0">
                          <a:solidFill>
                            <a:schemeClr val="tx1"/>
                          </a:solidFill>
                        </a:rPr>
                        <a:t>Endokrinoloji</a:t>
                      </a: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Suphi </a:t>
                      </a:r>
                      <a:r>
                        <a:rPr lang="tr-TR" sz="1600" b="0" baseline="0" dirty="0" err="1" smtClean="0">
                          <a:solidFill>
                            <a:schemeClr val="tx1"/>
                          </a:solidFill>
                        </a:rPr>
                        <a:t>Artunkal</a:t>
                      </a:r>
                      <a:r>
                        <a:rPr lang="tr-TR" sz="1600" b="0" baseline="0" dirty="0" smtClean="0">
                          <a:solidFill>
                            <a:schemeClr val="tx1"/>
                          </a:solidFill>
                        </a:rPr>
                        <a:t> taşınma yılında emekli olduktan sonra 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baseline="0" dirty="0" smtClean="0">
                          <a:solidFill>
                            <a:schemeClr val="tx1"/>
                          </a:solidFill>
                        </a:rPr>
                        <a:t> </a:t>
                      </a:r>
                      <a:r>
                        <a:rPr lang="tr-TR" sz="2000" dirty="0" smtClean="0">
                          <a:solidFill>
                            <a:schemeClr val="tx1"/>
                          </a:solidFill>
                        </a:rPr>
                        <a:t>Hüsrev </a:t>
                      </a:r>
                      <a:r>
                        <a:rPr lang="tr-TR" sz="2000" dirty="0" err="1" smtClean="0">
                          <a:solidFill>
                            <a:schemeClr val="tx1"/>
                          </a:solidFill>
                        </a:rPr>
                        <a:t>Hatemi</a:t>
                      </a:r>
                      <a:endParaRPr lang="tr-TR" sz="2000" dirty="0" smtClean="0">
                        <a:solidFill>
                          <a:schemeClr val="tx1"/>
                        </a:solidFill>
                      </a:endParaRP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A Sadi Gündoğdu</a:t>
                      </a:r>
                    </a:p>
                    <a:p>
                      <a:r>
                        <a:rPr lang="tr-TR" sz="2000" dirty="0" smtClean="0">
                          <a:solidFill>
                            <a:schemeClr val="tx1"/>
                          </a:solidFill>
                        </a:rPr>
                        <a:t>   </a:t>
                      </a:r>
                      <a:r>
                        <a:rPr lang="tr-TR" sz="200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F Sevil Ozan </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Ertuğrul Taşan</a:t>
                      </a:r>
                      <a:endParaRPr lang="tr-TR" sz="2000" dirty="0" smtClean="0">
                        <a:solidFill>
                          <a:schemeClr val="tx1"/>
                        </a:solidFill>
                      </a:endParaRPr>
                    </a:p>
                    <a:p>
                      <a:r>
                        <a:rPr lang="tr-TR" sz="2000" baseline="0" dirty="0" smtClean="0">
                          <a:solidFill>
                            <a:schemeClr val="tx1"/>
                          </a:solidFill>
                        </a:rPr>
                        <a:t>   </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12440" y="3497757"/>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259320" y="4226714"/>
            <a:ext cx="4094480" cy="1323439"/>
          </a:xfrm>
          <a:prstGeom prst="rect">
            <a:avLst/>
          </a:prstGeom>
        </p:spPr>
        <p:txBody>
          <a:bodyPr wrap="square">
            <a:spAutoFit/>
          </a:bodyPr>
          <a:lstStyle/>
          <a:p>
            <a:r>
              <a:rPr lang="tr-TR" sz="2000" dirty="0" err="1" smtClean="0"/>
              <a:t>Prof</a:t>
            </a:r>
            <a:r>
              <a:rPr lang="tr-TR" sz="2000" dirty="0" smtClean="0"/>
              <a:t> </a:t>
            </a:r>
            <a:r>
              <a:rPr lang="tr-TR" sz="2000" dirty="0" err="1" smtClean="0"/>
              <a:t>Dr</a:t>
            </a:r>
            <a:r>
              <a:rPr lang="tr-TR" sz="2000" dirty="0" smtClean="0"/>
              <a:t> Sait Gönen</a:t>
            </a:r>
          </a:p>
          <a:p>
            <a:r>
              <a:rPr lang="tr-TR" sz="2000" dirty="0" err="1" smtClean="0"/>
              <a:t>Prof</a:t>
            </a:r>
            <a:r>
              <a:rPr lang="tr-TR" sz="2000" dirty="0" smtClean="0"/>
              <a:t> </a:t>
            </a:r>
            <a:r>
              <a:rPr lang="tr-TR" sz="2000" dirty="0" err="1" smtClean="0"/>
              <a:t>Dr</a:t>
            </a:r>
            <a:r>
              <a:rPr lang="tr-TR" sz="2000" dirty="0" smtClean="0"/>
              <a:t>  Özer </a:t>
            </a:r>
            <a:r>
              <a:rPr lang="tr-TR" sz="2000" dirty="0" err="1" smtClean="0"/>
              <a:t>Açbay</a:t>
            </a:r>
            <a:endParaRPr lang="tr-TR" sz="2000" dirty="0" smtClean="0"/>
          </a:p>
          <a:p>
            <a:r>
              <a:rPr lang="tr-TR" sz="2000" dirty="0" err="1" smtClean="0"/>
              <a:t>Prof</a:t>
            </a:r>
            <a:r>
              <a:rPr lang="tr-TR" sz="2000" dirty="0" smtClean="0"/>
              <a:t> </a:t>
            </a:r>
            <a:r>
              <a:rPr lang="tr-TR" sz="2000" dirty="0" err="1" smtClean="0"/>
              <a:t>Dr</a:t>
            </a:r>
            <a:r>
              <a:rPr lang="tr-TR" sz="2000" dirty="0" smtClean="0"/>
              <a:t> Pınar Kadıoğlu</a:t>
            </a:r>
          </a:p>
          <a:p>
            <a:r>
              <a:rPr lang="tr-TR" sz="2000" dirty="0" err="1" smtClean="0"/>
              <a:t>Prof</a:t>
            </a:r>
            <a:r>
              <a:rPr lang="tr-TR" sz="2000" dirty="0" smtClean="0"/>
              <a:t> </a:t>
            </a:r>
            <a:r>
              <a:rPr lang="tr-TR" sz="2000" dirty="0" err="1" smtClean="0"/>
              <a:t>Dr</a:t>
            </a:r>
            <a:r>
              <a:rPr lang="tr-TR" sz="2000" dirty="0" smtClean="0"/>
              <a:t> Hande M Özkara</a:t>
            </a:r>
            <a:endParaRPr lang="tr-TR" sz="2000" dirty="0"/>
          </a:p>
        </p:txBody>
      </p:sp>
      <p:sp>
        <p:nvSpPr>
          <p:cNvPr id="17" name="Dikdörtgen 16"/>
          <p:cNvSpPr/>
          <p:nvPr/>
        </p:nvSpPr>
        <p:spPr>
          <a:xfrm>
            <a:off x="7960051" y="2706325"/>
            <a:ext cx="2144255" cy="646331"/>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Tarık Kapıcıoğlu</a:t>
            </a:r>
            <a:endParaRPr lang="tr-TR" dirty="0">
              <a:solidFill>
                <a:srgbClr val="0563C1"/>
              </a:solidFill>
            </a:endParaRPr>
          </a:p>
        </p:txBody>
      </p:sp>
      <p:sp>
        <p:nvSpPr>
          <p:cNvPr id="14" name="Dikdörtgen 13"/>
          <p:cNvSpPr/>
          <p:nvPr/>
        </p:nvSpPr>
        <p:spPr>
          <a:xfrm>
            <a:off x="2919658" y="2685178"/>
            <a:ext cx="1816282" cy="646331"/>
          </a:xfrm>
          <a:prstGeom prst="rect">
            <a:avLst/>
          </a:prstGeom>
        </p:spPr>
        <p:txBody>
          <a:bodyPr wrap="square">
            <a:spAutoFit/>
          </a:bodyPr>
          <a:lstStyle/>
          <a:p>
            <a:pPr algn="ctr"/>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Suphi                  </a:t>
            </a:r>
            <a:r>
              <a:rPr lang="tr-TR" dirty="0" err="1" smtClean="0">
                <a:solidFill>
                  <a:srgbClr val="0070C0"/>
                </a:solidFill>
              </a:rPr>
              <a:t>Artunkal</a:t>
            </a:r>
            <a:endParaRPr lang="tr-TR" dirty="0">
              <a:solidFill>
                <a:srgbClr val="0070C0"/>
              </a:solidFill>
            </a:endParaRPr>
          </a:p>
        </p:txBody>
      </p:sp>
      <p:sp>
        <p:nvSpPr>
          <p:cNvPr id="12" name="Dikdörtgen 11"/>
          <p:cNvSpPr/>
          <p:nvPr/>
        </p:nvSpPr>
        <p:spPr>
          <a:xfrm>
            <a:off x="4645164" y="2702299"/>
            <a:ext cx="1865326" cy="646331"/>
          </a:xfrm>
          <a:prstGeom prst="rect">
            <a:avLst/>
          </a:prstGeom>
        </p:spPr>
        <p:txBody>
          <a:bodyPr wrap="square">
            <a:spAutoFit/>
          </a:bodyPr>
          <a:lstStyle/>
          <a:p>
            <a:pPr algn="ctr"/>
            <a:r>
              <a:rPr lang="tr-TR" dirty="0">
                <a:solidFill>
                  <a:srgbClr val="0070C0"/>
                </a:solidFill>
              </a:rPr>
              <a:t>Prof </a:t>
            </a:r>
            <a:r>
              <a:rPr lang="tr-TR" dirty="0" err="1">
                <a:solidFill>
                  <a:srgbClr val="0070C0"/>
                </a:solidFill>
              </a:rPr>
              <a:t>Dr</a:t>
            </a:r>
            <a:r>
              <a:rPr lang="tr-TR" dirty="0">
                <a:solidFill>
                  <a:srgbClr val="0070C0"/>
                </a:solidFill>
              </a:rPr>
              <a:t> </a:t>
            </a:r>
            <a:r>
              <a:rPr lang="tr-TR" dirty="0" err="1" smtClean="0">
                <a:solidFill>
                  <a:srgbClr val="0070C0"/>
                </a:solidFill>
              </a:rPr>
              <a:t>Vensan</a:t>
            </a:r>
            <a:r>
              <a:rPr lang="tr-TR" dirty="0" smtClean="0">
                <a:solidFill>
                  <a:srgbClr val="0070C0"/>
                </a:solidFill>
              </a:rPr>
              <a:t> </a:t>
            </a:r>
            <a:r>
              <a:rPr lang="tr-TR" dirty="0" err="1" smtClean="0">
                <a:solidFill>
                  <a:srgbClr val="0070C0"/>
                </a:solidFill>
              </a:rPr>
              <a:t>Seyahi</a:t>
            </a:r>
            <a:endParaRPr lang="tr-TR" dirty="0">
              <a:solidFill>
                <a:srgbClr val="0070C0"/>
              </a:solidFill>
            </a:endParaRPr>
          </a:p>
        </p:txBody>
      </p:sp>
      <p:sp>
        <p:nvSpPr>
          <p:cNvPr id="13" name="Dikdörtgen 12"/>
          <p:cNvSpPr/>
          <p:nvPr/>
        </p:nvSpPr>
        <p:spPr>
          <a:xfrm>
            <a:off x="9668798" y="2671613"/>
            <a:ext cx="2105934" cy="646331"/>
          </a:xfrm>
          <a:prstGeom prst="rect">
            <a:avLst/>
          </a:prstGeom>
        </p:spPr>
        <p:txBody>
          <a:bodyPr wrap="square">
            <a:spAutoFit/>
          </a:bodyPr>
          <a:lstStyle/>
          <a:p>
            <a:pPr algn="ctr"/>
            <a:r>
              <a:rPr lang="tr-TR" dirty="0"/>
              <a:t>Prof </a:t>
            </a:r>
            <a:r>
              <a:rPr lang="tr-TR" dirty="0" err="1" smtClean="0"/>
              <a:t>Dr</a:t>
            </a:r>
            <a:r>
              <a:rPr lang="tr-TR" dirty="0" smtClean="0"/>
              <a:t> Hüsrev </a:t>
            </a:r>
            <a:r>
              <a:rPr lang="tr-TR" dirty="0" err="1" smtClean="0"/>
              <a:t>Hatemi</a:t>
            </a:r>
            <a:endParaRPr lang="tr-TR" dirty="0"/>
          </a:p>
        </p:txBody>
      </p:sp>
      <p:pic>
        <p:nvPicPr>
          <p:cNvPr id="11" name="Resim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3086438" y="716478"/>
            <a:ext cx="1449106" cy="1998530"/>
          </a:xfrm>
          <a:prstGeom prst="ellipse">
            <a:avLst/>
          </a:prstGeom>
          <a:ln>
            <a:noFill/>
          </a:ln>
          <a:effectLst>
            <a:softEdge rad="112500"/>
          </a:effectLst>
        </p:spPr>
      </p:pic>
      <p:pic>
        <p:nvPicPr>
          <p:cNvPr id="15" name="Resim 14"/>
          <p:cNvPicPr>
            <a:picLocks noChangeAspect="1"/>
          </p:cNvPicPr>
          <p:nvPr/>
        </p:nvPicPr>
        <p:blipFill>
          <a:blip r:embed="rId4"/>
          <a:stretch>
            <a:fillRect/>
          </a:stretch>
        </p:blipFill>
        <p:spPr>
          <a:xfrm>
            <a:off x="4853629" y="772529"/>
            <a:ext cx="1539464" cy="1889642"/>
          </a:xfrm>
          <a:prstGeom prst="ellipse">
            <a:avLst/>
          </a:prstGeom>
          <a:ln>
            <a:noFill/>
          </a:ln>
          <a:effectLst>
            <a:softEdge rad="112500"/>
          </a:effectLst>
        </p:spPr>
      </p:pic>
      <p:pic>
        <p:nvPicPr>
          <p:cNvPr id="18" name="Resim 1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rot="21252337">
            <a:off x="9826668" y="772529"/>
            <a:ext cx="1541208" cy="1991855"/>
          </a:xfrm>
          <a:prstGeom prst="ellipse">
            <a:avLst/>
          </a:prstGeom>
          <a:ln>
            <a:noFill/>
          </a:ln>
          <a:effectLst>
            <a:softEdge rad="112500"/>
          </a:effectLst>
        </p:spPr>
      </p:pic>
      <p:pic>
        <p:nvPicPr>
          <p:cNvPr id="16" name="Picture 8" descr="Emekli Öğretim Üyeleri"/>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35398" y="800320"/>
            <a:ext cx="1462185" cy="1900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18"/>
          <p:cNvSpPr/>
          <p:nvPr/>
        </p:nvSpPr>
        <p:spPr>
          <a:xfrm>
            <a:off x="6231283" y="2711489"/>
            <a:ext cx="2144255" cy="646331"/>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İrfan Urgancıoğlu</a:t>
            </a:r>
            <a:endParaRPr lang="tr-TR" dirty="0">
              <a:solidFill>
                <a:srgbClr val="0563C1"/>
              </a:solidFill>
            </a:endParaRPr>
          </a:p>
        </p:txBody>
      </p:sp>
      <p:pic>
        <p:nvPicPr>
          <p:cNvPr id="20" name="Resim 1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233441" y="730835"/>
            <a:ext cx="1577454" cy="2106260"/>
          </a:xfrm>
          <a:prstGeom prst="ellipse">
            <a:avLst/>
          </a:prstGeom>
          <a:ln>
            <a:noFill/>
          </a:ln>
          <a:effectLst>
            <a:softEdge rad="112500"/>
          </a:effectLst>
        </p:spPr>
      </p:pic>
      <p:pic>
        <p:nvPicPr>
          <p:cNvPr id="21" name="Picture 6" descr="Dosya:Cerrahpaşa Tıp Fakültesi Logo.png - Vikiped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51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23</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542" y="712457"/>
            <a:ext cx="11933324" cy="5154943"/>
          </a:xfrm>
          <a:prstGeom prst="rect">
            <a:avLst/>
          </a:prstGeom>
          <a:ln>
            <a:solidFill>
              <a:schemeClr val="tx1">
                <a:lumMod val="50000"/>
                <a:lumOff val="50000"/>
              </a:schemeClr>
            </a:solidFill>
          </a:ln>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660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24</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880807999"/>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Diyabet</a:t>
                      </a:r>
                      <a:r>
                        <a:rPr lang="tr-TR" sz="2400" b="0" baseline="0" dirty="0" smtClean="0">
                          <a:solidFill>
                            <a:schemeClr val="tx1"/>
                          </a:solidFill>
                        </a:rPr>
                        <a:t> </a:t>
                      </a:r>
                      <a:endParaRPr lang="tr-TR" sz="2400" b="0" dirty="0" smtClean="0">
                        <a:solidFill>
                          <a:schemeClr val="tx1"/>
                        </a:solidFill>
                      </a:endParaRPr>
                    </a:p>
                    <a:p>
                      <a:pPr algn="ctr"/>
                      <a:r>
                        <a:rPr lang="tr-TR" sz="2400" b="0" dirty="0" smtClean="0">
                          <a:solidFill>
                            <a:schemeClr val="tx1"/>
                          </a:solidFill>
                        </a:rPr>
                        <a:t>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Diyabet seksiyonu kurucusu</a:t>
                      </a:r>
                      <a:r>
                        <a:rPr lang="tr-TR" sz="1600" b="0" baseline="0" dirty="0" smtClean="0">
                          <a:solidFill>
                            <a:schemeClr val="tx1"/>
                          </a:solidFill>
                        </a:rPr>
                        <a:t> </a:t>
                      </a:r>
                      <a:r>
                        <a:rPr lang="tr-TR" sz="1600" b="0" dirty="0" smtClean="0">
                          <a:solidFill>
                            <a:schemeClr val="tx1"/>
                          </a:solidFill>
                        </a:rPr>
                        <a:t>Prof </a:t>
                      </a:r>
                      <a:r>
                        <a:rPr lang="tr-TR" sz="1600" b="0" dirty="0" err="1" smtClean="0">
                          <a:solidFill>
                            <a:schemeClr val="tx1"/>
                          </a:solidFill>
                        </a:rPr>
                        <a:t>Dr</a:t>
                      </a:r>
                      <a:r>
                        <a:rPr lang="tr-TR" sz="1600" b="0" dirty="0" smtClean="0">
                          <a:solidFill>
                            <a:schemeClr val="tx1"/>
                          </a:solidFill>
                        </a:rPr>
                        <a:t> Celal Öker taşınmadan 2 yıl önce uçak bir kazasında </a:t>
                      </a:r>
                      <a:r>
                        <a:rPr lang="tr-TR" sz="1600" b="0" baseline="0" dirty="0" smtClean="0">
                          <a:solidFill>
                            <a:schemeClr val="tx1"/>
                          </a:solidFill>
                        </a:rPr>
                        <a:t>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rgbClr val="0070C0"/>
                          </a:solidFill>
                        </a:rPr>
                        <a:t>Prof</a:t>
                      </a:r>
                      <a:r>
                        <a:rPr lang="tr-TR" sz="2000" dirty="0" smtClean="0">
                          <a:solidFill>
                            <a:srgbClr val="0070C0"/>
                          </a:solidFill>
                        </a:rPr>
                        <a:t> </a:t>
                      </a:r>
                      <a:r>
                        <a:rPr lang="tr-TR" sz="2000" dirty="0" err="1" smtClean="0">
                          <a:solidFill>
                            <a:srgbClr val="0070C0"/>
                          </a:solidFill>
                        </a:rPr>
                        <a:t>Dr</a:t>
                      </a:r>
                      <a:r>
                        <a:rPr lang="tr-TR" sz="2000" dirty="0" smtClean="0">
                          <a:solidFill>
                            <a:srgbClr val="0070C0"/>
                          </a:solidFill>
                        </a:rPr>
                        <a:t> Üstün Korugan</a:t>
                      </a: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Hasan </a:t>
                      </a:r>
                      <a:r>
                        <a:rPr lang="tr-TR" sz="2000" dirty="0" err="1" smtClean="0">
                          <a:solidFill>
                            <a:schemeClr val="tx1"/>
                          </a:solidFill>
                        </a:rPr>
                        <a:t>İlkova</a:t>
                      </a:r>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Zeynep </a:t>
                      </a:r>
                      <a:r>
                        <a:rPr lang="tr-TR" sz="2000" baseline="0" dirty="0" err="1" smtClean="0">
                          <a:solidFill>
                            <a:schemeClr val="tx1"/>
                          </a:solidFill>
                        </a:rPr>
                        <a:t>Oşar</a:t>
                      </a:r>
                      <a:r>
                        <a:rPr lang="tr-TR" sz="2000" baseline="0" dirty="0" smtClean="0">
                          <a:solidFill>
                            <a:schemeClr val="tx1"/>
                          </a:solidFill>
                        </a:rPr>
                        <a:t> </a:t>
                      </a:r>
                      <a:r>
                        <a:rPr lang="tr-TR" sz="2000" baseline="0" dirty="0" err="1" smtClean="0">
                          <a:solidFill>
                            <a:schemeClr val="tx1"/>
                          </a:solidFill>
                        </a:rPr>
                        <a:t>Siva</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Doç</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Gökmen Kalkan</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609467" y="3547953"/>
            <a:ext cx="7786189"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8" name="Dikdörtgen 7"/>
          <p:cNvSpPr/>
          <p:nvPr/>
        </p:nvSpPr>
        <p:spPr>
          <a:xfrm>
            <a:off x="7145852" y="4100406"/>
            <a:ext cx="4094480" cy="1323439"/>
          </a:xfrm>
          <a:prstGeom prst="rect">
            <a:avLst/>
          </a:prstGeom>
        </p:spPr>
        <p:txBody>
          <a:bodyPr wrap="square">
            <a:spAutoFit/>
          </a:bodyPr>
          <a:lstStyle/>
          <a:p>
            <a:r>
              <a:rPr lang="tr-TR" sz="2000" dirty="0" smtClean="0"/>
              <a:t>Prof </a:t>
            </a:r>
            <a:r>
              <a:rPr lang="tr-TR" sz="2000" dirty="0" err="1" smtClean="0"/>
              <a:t>Dr</a:t>
            </a:r>
            <a:r>
              <a:rPr lang="tr-TR" sz="2000" dirty="0" smtClean="0"/>
              <a:t> Sait Gönen</a:t>
            </a:r>
          </a:p>
          <a:p>
            <a:r>
              <a:rPr lang="tr-TR" sz="2000" dirty="0" smtClean="0"/>
              <a:t>Prof </a:t>
            </a:r>
            <a:r>
              <a:rPr lang="tr-TR" sz="2000" dirty="0" err="1" smtClean="0"/>
              <a:t>Dr</a:t>
            </a:r>
            <a:r>
              <a:rPr lang="tr-TR" sz="2000" dirty="0" smtClean="0"/>
              <a:t> Taner </a:t>
            </a:r>
            <a:r>
              <a:rPr lang="tr-TR" sz="2000" dirty="0" err="1" smtClean="0"/>
              <a:t>Damcı</a:t>
            </a:r>
            <a:endParaRPr lang="tr-TR" sz="2000" dirty="0" smtClean="0"/>
          </a:p>
          <a:p>
            <a:r>
              <a:rPr lang="tr-TR" sz="2000" dirty="0" err="1" smtClean="0"/>
              <a:t>Prof</a:t>
            </a:r>
            <a:r>
              <a:rPr lang="tr-TR" sz="2000" dirty="0" smtClean="0"/>
              <a:t> </a:t>
            </a:r>
            <a:r>
              <a:rPr lang="tr-TR" sz="2000" dirty="0" err="1" smtClean="0"/>
              <a:t>Dr</a:t>
            </a:r>
            <a:r>
              <a:rPr lang="tr-TR" sz="2000" dirty="0" smtClean="0"/>
              <a:t> Volkan D Yumuk</a:t>
            </a:r>
          </a:p>
          <a:p>
            <a:r>
              <a:rPr lang="tr-TR" sz="2000" dirty="0" err="1" smtClean="0"/>
              <a:t>Doç</a:t>
            </a:r>
            <a:r>
              <a:rPr lang="tr-TR" sz="2000" dirty="0" smtClean="0"/>
              <a:t> </a:t>
            </a:r>
            <a:r>
              <a:rPr lang="tr-TR" sz="2000" dirty="0" err="1" smtClean="0"/>
              <a:t>Dr</a:t>
            </a:r>
            <a:r>
              <a:rPr lang="tr-TR" sz="2000" dirty="0" smtClean="0"/>
              <a:t>  Serdar şahin</a:t>
            </a:r>
            <a:endParaRPr lang="tr-TR" sz="2000" dirty="0"/>
          </a:p>
        </p:txBody>
      </p:sp>
      <p:sp>
        <p:nvSpPr>
          <p:cNvPr id="17" name="Dikdörtgen 16"/>
          <p:cNvSpPr/>
          <p:nvPr/>
        </p:nvSpPr>
        <p:spPr>
          <a:xfrm>
            <a:off x="9044881" y="2804133"/>
            <a:ext cx="2271263" cy="369332"/>
          </a:xfrm>
          <a:prstGeom prst="rect">
            <a:avLst/>
          </a:prstGeom>
        </p:spPr>
        <p:txBody>
          <a:bodyPr wrap="none">
            <a:spAutoFit/>
          </a:bodyPr>
          <a:lstStyle/>
          <a:p>
            <a:r>
              <a:rPr lang="tr-TR" dirty="0"/>
              <a:t>Prof </a:t>
            </a:r>
            <a:r>
              <a:rPr lang="tr-TR" dirty="0" err="1" smtClean="0"/>
              <a:t>Dr</a:t>
            </a:r>
            <a:r>
              <a:rPr lang="tr-TR" dirty="0" smtClean="0"/>
              <a:t> Nazif Bağrıaçık</a:t>
            </a:r>
            <a:endParaRPr lang="tr-TR" dirty="0"/>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a14:imgEffect>
                  </a14:imgLayer>
                </a14:imgProps>
              </a:ext>
            </a:extLst>
          </a:blip>
          <a:stretch>
            <a:fillRect/>
          </a:stretch>
        </p:blipFill>
        <p:spPr>
          <a:xfrm>
            <a:off x="3653671" y="917455"/>
            <a:ext cx="1657905" cy="2075697"/>
          </a:xfrm>
          <a:prstGeom prst="ellipse">
            <a:avLst/>
          </a:prstGeom>
          <a:ln>
            <a:noFill/>
          </a:ln>
          <a:effectLst>
            <a:softEdge rad="112500"/>
          </a:effectLst>
        </p:spPr>
      </p:pic>
      <p:sp>
        <p:nvSpPr>
          <p:cNvPr id="14" name="Dikdörtgen 13"/>
          <p:cNvSpPr/>
          <p:nvPr/>
        </p:nvSpPr>
        <p:spPr>
          <a:xfrm>
            <a:off x="3458120" y="2808486"/>
            <a:ext cx="1853456"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Celal Öker</a:t>
            </a:r>
            <a:endParaRPr lang="tr-TR" dirty="0">
              <a:solidFill>
                <a:srgbClr val="0070C0"/>
              </a:solidFill>
            </a:endParaRPr>
          </a:p>
        </p:txBody>
      </p:sp>
      <p:pic>
        <p:nvPicPr>
          <p:cNvPr id="4" name="Resim 3"/>
          <p:cNvPicPr>
            <a:picLocks noChangeAspect="1"/>
          </p:cNvPicPr>
          <p:nvPr/>
        </p:nvPicPr>
        <p:blipFill>
          <a:blip r:embed="rId4"/>
          <a:stretch>
            <a:fillRect/>
          </a:stretch>
        </p:blipFill>
        <p:spPr>
          <a:xfrm>
            <a:off x="6450308" y="917455"/>
            <a:ext cx="1618023" cy="2039742"/>
          </a:xfrm>
          <a:prstGeom prst="ellipse">
            <a:avLst/>
          </a:prstGeom>
          <a:ln>
            <a:noFill/>
          </a:ln>
          <a:effectLst>
            <a:softEdge rad="112500"/>
          </a:effectLst>
        </p:spPr>
      </p:pic>
      <p:sp>
        <p:nvSpPr>
          <p:cNvPr id="12" name="Dikdörtgen 11"/>
          <p:cNvSpPr/>
          <p:nvPr/>
        </p:nvSpPr>
        <p:spPr>
          <a:xfrm>
            <a:off x="6258863" y="2802294"/>
            <a:ext cx="1926938" cy="369332"/>
          </a:xfrm>
          <a:prstGeom prst="rect">
            <a:avLst/>
          </a:prstGeom>
        </p:spPr>
        <p:txBody>
          <a:bodyPr wrap="none">
            <a:spAutoFit/>
          </a:bodyPr>
          <a:lstStyle/>
          <a:p>
            <a:r>
              <a:rPr lang="tr-TR" dirty="0">
                <a:solidFill>
                  <a:srgbClr val="0070C0"/>
                </a:solidFill>
              </a:rPr>
              <a:t>Prof </a:t>
            </a:r>
            <a:r>
              <a:rPr lang="tr-TR" dirty="0" err="1">
                <a:solidFill>
                  <a:srgbClr val="0070C0"/>
                </a:solidFill>
              </a:rPr>
              <a:t>Dr</a:t>
            </a:r>
            <a:r>
              <a:rPr lang="tr-TR" dirty="0">
                <a:solidFill>
                  <a:srgbClr val="0070C0"/>
                </a:solidFill>
              </a:rPr>
              <a:t> </a:t>
            </a:r>
            <a:r>
              <a:rPr lang="tr-TR" dirty="0" smtClean="0">
                <a:solidFill>
                  <a:srgbClr val="0070C0"/>
                </a:solidFill>
              </a:rPr>
              <a:t>Fikret </a:t>
            </a:r>
            <a:r>
              <a:rPr lang="tr-TR" dirty="0" err="1" smtClean="0">
                <a:solidFill>
                  <a:srgbClr val="0070C0"/>
                </a:solidFill>
              </a:rPr>
              <a:t>Biyal</a:t>
            </a:r>
            <a:endParaRPr lang="tr-TR" dirty="0">
              <a:solidFill>
                <a:srgbClr val="0070C0"/>
              </a:solidFill>
            </a:endParaRPr>
          </a:p>
        </p:txBody>
      </p:sp>
      <p:pic>
        <p:nvPicPr>
          <p:cNvPr id="9" name="Resim 8"/>
          <p:cNvPicPr>
            <a:picLocks noChangeAspect="1"/>
          </p:cNvPicPr>
          <p:nvPr/>
        </p:nvPicPr>
        <p:blipFill>
          <a:blip r:embed="rId5"/>
          <a:stretch>
            <a:fillRect/>
          </a:stretch>
        </p:blipFill>
        <p:spPr>
          <a:xfrm>
            <a:off x="9375300" y="935273"/>
            <a:ext cx="1784341" cy="1996043"/>
          </a:xfrm>
          <a:prstGeom prst="ellipse">
            <a:avLst/>
          </a:prstGeom>
          <a:ln>
            <a:noFill/>
          </a:ln>
          <a:effectLst>
            <a:softEdge rad="112500"/>
          </a:effectLst>
        </p:spPr>
      </p:pic>
      <p:pic>
        <p:nvPicPr>
          <p:cNvPr id="13"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21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25</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073627140"/>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Nükleer Tıp</a:t>
                      </a:r>
                    </a:p>
                    <a:p>
                      <a:pPr algn="ctr"/>
                      <a:r>
                        <a:rPr lang="tr-TR" sz="2400" b="0" dirty="0" smtClean="0">
                          <a:solidFill>
                            <a:schemeClr val="tx1"/>
                          </a:solidFill>
                        </a:rPr>
                        <a:t>Seksiyonu</a:t>
                      </a:r>
                    </a:p>
                    <a:p>
                      <a:pPr algn="ctr"/>
                      <a:r>
                        <a:rPr lang="tr-TR" sz="1800" b="0" dirty="0" smtClean="0">
                          <a:solidFill>
                            <a:srgbClr val="FF0000"/>
                          </a:solidFill>
                        </a:rPr>
                        <a:t>(1982 de ABD oldu)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Tedavi kliniğinde</a:t>
                      </a:r>
                      <a:r>
                        <a:rPr lang="tr-TR" sz="1600" b="0" baseline="0" dirty="0" smtClean="0">
                          <a:solidFill>
                            <a:schemeClr val="tx1"/>
                          </a:solidFill>
                        </a:rPr>
                        <a:t> Nükleer Tıp seksiyonunu kuran (1952) </a:t>
                      </a: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Suphi </a:t>
                      </a:r>
                      <a:r>
                        <a:rPr lang="tr-TR" sz="1600" b="0" baseline="0" dirty="0" err="1" smtClean="0">
                          <a:solidFill>
                            <a:schemeClr val="tx1"/>
                          </a:solidFill>
                        </a:rPr>
                        <a:t>Artunkal</a:t>
                      </a:r>
                      <a:r>
                        <a:rPr lang="tr-TR" sz="1600" b="0" baseline="0" dirty="0" smtClean="0">
                          <a:solidFill>
                            <a:schemeClr val="tx1"/>
                          </a:solidFill>
                        </a:rPr>
                        <a:t> taşınma yılında emekli olduktan             sonra vefat etti.</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İrfan Urgancıoğlu</a:t>
                      </a:r>
                    </a:p>
                    <a:p>
                      <a:r>
                        <a:rPr lang="tr-TR" sz="2000" dirty="0" smtClean="0">
                          <a:solidFill>
                            <a:schemeClr val="tx1"/>
                          </a:solidFill>
                        </a:rPr>
                        <a:t>   </a:t>
                      </a:r>
                      <a:r>
                        <a:rPr lang="tr-TR" sz="2000" dirty="0" err="1" smtClean="0">
                          <a:solidFill>
                            <a:schemeClr val="tx1"/>
                          </a:solidFill>
                        </a:rPr>
                        <a:t>Prof</a:t>
                      </a:r>
                      <a:r>
                        <a:rPr lang="tr-TR" sz="2000" dirty="0" smtClean="0">
                          <a:solidFill>
                            <a:schemeClr val="tx1"/>
                          </a:solidFill>
                        </a:rPr>
                        <a:t> </a:t>
                      </a:r>
                      <a:r>
                        <a:rPr lang="tr-TR" sz="2000" dirty="0" err="1" smtClean="0">
                          <a:solidFill>
                            <a:schemeClr val="tx1"/>
                          </a:solidFill>
                        </a:rPr>
                        <a:t>Dr</a:t>
                      </a:r>
                      <a:r>
                        <a:rPr lang="tr-TR" sz="2000" dirty="0" smtClean="0">
                          <a:solidFill>
                            <a:schemeClr val="tx1"/>
                          </a:solidFill>
                        </a:rPr>
                        <a:t> Hüsrev </a:t>
                      </a:r>
                      <a:r>
                        <a:rPr lang="tr-TR" sz="2000" dirty="0" err="1" smtClean="0">
                          <a:solidFill>
                            <a:schemeClr val="tx1"/>
                          </a:solidFill>
                        </a:rPr>
                        <a:t>Hatemi</a:t>
                      </a:r>
                      <a:r>
                        <a:rPr lang="tr-TR" sz="2000" baseline="0" dirty="0" smtClean="0">
                          <a:solidFill>
                            <a:schemeClr val="tx1"/>
                          </a:solidFill>
                        </a:rPr>
                        <a:t>  </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Çetin Ünsel</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İlhami Uslu</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Bedii Kanmaz</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12440" y="3497757"/>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9032431" y="2762310"/>
            <a:ext cx="2578270" cy="400110"/>
          </a:xfrm>
          <a:prstGeom prst="rect">
            <a:avLst/>
          </a:prstGeom>
        </p:spPr>
        <p:txBody>
          <a:bodyPr wrap="none">
            <a:spAutoFit/>
          </a:bodyPr>
          <a:lstStyle/>
          <a:p>
            <a:r>
              <a:rPr lang="tr-TR" sz="2000" dirty="0">
                <a:solidFill>
                  <a:srgbClr val="0563C1"/>
                </a:solidFill>
              </a:rPr>
              <a:t>Prof </a:t>
            </a:r>
            <a:r>
              <a:rPr lang="tr-TR" sz="2000" dirty="0" err="1" smtClean="0">
                <a:solidFill>
                  <a:srgbClr val="0563C1"/>
                </a:solidFill>
              </a:rPr>
              <a:t>Dr</a:t>
            </a:r>
            <a:r>
              <a:rPr lang="tr-TR" sz="2000" dirty="0" smtClean="0">
                <a:solidFill>
                  <a:srgbClr val="0563C1"/>
                </a:solidFill>
              </a:rPr>
              <a:t> Tarık </a:t>
            </a:r>
            <a:r>
              <a:rPr lang="tr-TR" sz="2000" dirty="0" err="1" smtClean="0">
                <a:solidFill>
                  <a:srgbClr val="0563C1"/>
                </a:solidFill>
              </a:rPr>
              <a:t>kapıcıoğlu</a:t>
            </a:r>
            <a:endParaRPr lang="tr-TR" sz="2000" dirty="0">
              <a:solidFill>
                <a:srgbClr val="0563C1"/>
              </a:solidFill>
            </a:endParaRPr>
          </a:p>
        </p:txBody>
      </p:sp>
      <p:sp>
        <p:nvSpPr>
          <p:cNvPr id="14" name="Dikdörtgen 13"/>
          <p:cNvSpPr/>
          <p:nvPr/>
        </p:nvSpPr>
        <p:spPr>
          <a:xfrm>
            <a:off x="3219247" y="2786453"/>
            <a:ext cx="2598340"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Suphi </a:t>
            </a:r>
            <a:r>
              <a:rPr lang="tr-TR" sz="2000" dirty="0" err="1" smtClean="0">
                <a:solidFill>
                  <a:srgbClr val="0070C0"/>
                </a:solidFill>
              </a:rPr>
              <a:t>Artunkal</a:t>
            </a:r>
            <a:endParaRPr lang="tr-TR" sz="2000" dirty="0">
              <a:solidFill>
                <a:srgbClr val="0070C0"/>
              </a:solidFill>
            </a:endParaRPr>
          </a:p>
        </p:txBody>
      </p:sp>
      <p:sp>
        <p:nvSpPr>
          <p:cNvPr id="12" name="Dikdörtgen 11"/>
          <p:cNvSpPr/>
          <p:nvPr/>
        </p:nvSpPr>
        <p:spPr>
          <a:xfrm>
            <a:off x="6246413" y="2786598"/>
            <a:ext cx="2525115"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err="1" smtClean="0">
                <a:solidFill>
                  <a:srgbClr val="0070C0"/>
                </a:solidFill>
              </a:rPr>
              <a:t>Vensan</a:t>
            </a:r>
            <a:r>
              <a:rPr lang="tr-TR" sz="2000" dirty="0" smtClean="0">
                <a:solidFill>
                  <a:srgbClr val="0070C0"/>
                </a:solidFill>
              </a:rPr>
              <a:t> </a:t>
            </a:r>
            <a:r>
              <a:rPr lang="tr-TR" sz="2000" dirty="0" err="1" smtClean="0">
                <a:solidFill>
                  <a:srgbClr val="0070C0"/>
                </a:solidFill>
              </a:rPr>
              <a:t>Seyahi</a:t>
            </a:r>
            <a:endParaRPr lang="tr-TR" sz="2000" dirty="0">
              <a:solidFill>
                <a:srgbClr val="0070C0"/>
              </a:solidFill>
            </a:endParaRPr>
          </a:p>
        </p:txBody>
      </p:sp>
      <p:pic>
        <p:nvPicPr>
          <p:cNvPr id="11" name="Resim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3840480" y="943186"/>
            <a:ext cx="1449106" cy="1998530"/>
          </a:xfrm>
          <a:prstGeom prst="ellipse">
            <a:avLst/>
          </a:prstGeom>
          <a:ln>
            <a:noFill/>
          </a:ln>
          <a:effectLst>
            <a:softEdge rad="112500"/>
          </a:effectLst>
        </p:spPr>
      </p:pic>
      <p:sp>
        <p:nvSpPr>
          <p:cNvPr id="4" name="Metin kutusu 3"/>
          <p:cNvSpPr txBox="1"/>
          <p:nvPr/>
        </p:nvSpPr>
        <p:spPr>
          <a:xfrm>
            <a:off x="7119085" y="3952470"/>
            <a:ext cx="3826691" cy="2246769"/>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Kerim Sönmezoğlu</a:t>
            </a:r>
          </a:p>
          <a:p>
            <a:r>
              <a:rPr lang="tr-TR" sz="2000" dirty="0" err="1" smtClean="0"/>
              <a:t>Prof</a:t>
            </a:r>
            <a:r>
              <a:rPr lang="tr-TR" sz="2000" dirty="0" smtClean="0"/>
              <a:t> </a:t>
            </a:r>
            <a:r>
              <a:rPr lang="tr-TR" sz="2000" dirty="0" err="1" smtClean="0"/>
              <a:t>Dr</a:t>
            </a:r>
            <a:r>
              <a:rPr lang="tr-TR" sz="2000" dirty="0" smtClean="0"/>
              <a:t> Mustafa Demir</a:t>
            </a:r>
          </a:p>
          <a:p>
            <a:r>
              <a:rPr lang="tr-TR" sz="2000" dirty="0" err="1" smtClean="0"/>
              <a:t>Prof</a:t>
            </a:r>
            <a:r>
              <a:rPr lang="tr-TR" sz="2000" dirty="0" smtClean="0"/>
              <a:t> </a:t>
            </a:r>
            <a:r>
              <a:rPr lang="tr-TR" sz="2000" dirty="0" err="1" smtClean="0"/>
              <a:t>Dr</a:t>
            </a:r>
            <a:r>
              <a:rPr lang="tr-TR" sz="2000" dirty="0" smtClean="0"/>
              <a:t> Levent Kabasakal</a:t>
            </a:r>
          </a:p>
          <a:p>
            <a:r>
              <a:rPr lang="tr-TR" sz="2000" dirty="0" err="1" smtClean="0"/>
              <a:t>Prof</a:t>
            </a:r>
            <a:r>
              <a:rPr lang="tr-TR" sz="2000" dirty="0" smtClean="0"/>
              <a:t> </a:t>
            </a:r>
            <a:r>
              <a:rPr lang="tr-TR" sz="2000" dirty="0" err="1"/>
              <a:t>Dr</a:t>
            </a:r>
            <a:r>
              <a:rPr lang="tr-TR" sz="2000" dirty="0"/>
              <a:t> Haluk B </a:t>
            </a:r>
            <a:r>
              <a:rPr lang="tr-TR" sz="2000" dirty="0" smtClean="0"/>
              <a:t>Sayman</a:t>
            </a:r>
          </a:p>
          <a:p>
            <a:r>
              <a:rPr lang="tr-TR" sz="2000" dirty="0" err="1" smtClean="0"/>
              <a:t>Prof</a:t>
            </a:r>
            <a:r>
              <a:rPr lang="tr-TR" sz="2000" dirty="0" smtClean="0"/>
              <a:t> </a:t>
            </a:r>
            <a:r>
              <a:rPr lang="tr-TR" sz="2000" dirty="0" err="1" smtClean="0"/>
              <a:t>Dr</a:t>
            </a:r>
            <a:r>
              <a:rPr lang="tr-TR" sz="2000" dirty="0" smtClean="0"/>
              <a:t> Muhammet S </a:t>
            </a:r>
            <a:r>
              <a:rPr lang="tr-TR" sz="2000" dirty="0" err="1" smtClean="0"/>
              <a:t>Sağer</a:t>
            </a:r>
            <a:endParaRPr lang="tr-TR" sz="2000" dirty="0" smtClean="0"/>
          </a:p>
          <a:p>
            <a:r>
              <a:rPr lang="tr-TR" sz="2000" dirty="0" err="1" smtClean="0"/>
              <a:t>Doç</a:t>
            </a:r>
            <a:r>
              <a:rPr lang="tr-TR" sz="2000" dirty="0" smtClean="0"/>
              <a:t> </a:t>
            </a:r>
            <a:r>
              <a:rPr lang="tr-TR" sz="2000" dirty="0" err="1" smtClean="0"/>
              <a:t>Dr</a:t>
            </a:r>
            <a:r>
              <a:rPr lang="tr-TR" sz="2000" dirty="0" smtClean="0"/>
              <a:t> Rabia Uslu </a:t>
            </a:r>
            <a:endParaRPr lang="tr-TR" sz="2000" dirty="0"/>
          </a:p>
          <a:p>
            <a:endParaRPr lang="tr-TR" sz="2000" dirty="0"/>
          </a:p>
        </p:txBody>
      </p:sp>
      <p:pic>
        <p:nvPicPr>
          <p:cNvPr id="15" name="Resim 14"/>
          <p:cNvPicPr>
            <a:picLocks noChangeAspect="1"/>
          </p:cNvPicPr>
          <p:nvPr/>
        </p:nvPicPr>
        <p:blipFill>
          <a:blip r:embed="rId4"/>
          <a:stretch>
            <a:fillRect/>
          </a:stretch>
        </p:blipFill>
        <p:spPr>
          <a:xfrm>
            <a:off x="6685278" y="943186"/>
            <a:ext cx="1539464" cy="1889642"/>
          </a:xfrm>
          <a:prstGeom prst="ellipse">
            <a:avLst/>
          </a:prstGeom>
          <a:ln>
            <a:noFill/>
          </a:ln>
          <a:effectLst>
            <a:softEdge rad="112500"/>
          </a:effectLst>
        </p:spPr>
      </p:pic>
      <p:pic>
        <p:nvPicPr>
          <p:cNvPr id="16" name="Resim 15"/>
          <p:cNvPicPr>
            <a:picLocks noChangeAspect="1"/>
          </p:cNvPicPr>
          <p:nvPr/>
        </p:nvPicPr>
        <p:blipFill>
          <a:blip r:embed="rId5"/>
          <a:stretch>
            <a:fillRect/>
          </a:stretch>
        </p:blipFill>
        <p:spPr>
          <a:xfrm>
            <a:off x="9528253" y="943186"/>
            <a:ext cx="1497039" cy="1998887"/>
          </a:xfrm>
          <a:prstGeom prst="ellipse">
            <a:avLst/>
          </a:prstGeom>
          <a:ln>
            <a:noFill/>
          </a:ln>
          <a:effectLst>
            <a:softEdge rad="112500"/>
          </a:effectLst>
        </p:spPr>
      </p:pic>
      <p:pic>
        <p:nvPicPr>
          <p:cNvPr id="13"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35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448800" y="6492875"/>
            <a:ext cx="2743200" cy="365125"/>
          </a:xfrm>
        </p:spPr>
        <p:txBody>
          <a:bodyPr/>
          <a:lstStyle/>
          <a:p>
            <a:fld id="{87342D3C-3F71-4226-A8D2-1D99512B05A5}" type="slidenum">
              <a:rPr lang="tr-TR" smtClean="0"/>
              <a:t>26</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449211608"/>
              </p:ext>
            </p:extLst>
          </p:nvPr>
        </p:nvGraphicFramePr>
        <p:xfrm>
          <a:off x="499840" y="295707"/>
          <a:ext cx="11043920" cy="6070259"/>
        </p:xfrm>
        <a:graphic>
          <a:graphicData uri="http://schemas.openxmlformats.org/drawingml/2006/table">
            <a:tbl>
              <a:tblPr firstRow="1" bandRow="1">
                <a:tableStyleId>{5C22544A-7EE6-4342-B048-85BDC9FD1C3A}</a:tableStyleId>
              </a:tblPr>
              <a:tblGrid>
                <a:gridCol w="2426240">
                  <a:extLst>
                    <a:ext uri="{9D8B030D-6E8A-4147-A177-3AD203B41FA5}">
                      <a16:colId xmlns:a16="http://schemas.microsoft.com/office/drawing/2014/main" val="485750577"/>
                    </a:ext>
                  </a:extLst>
                </a:gridCol>
                <a:gridCol w="8617680">
                  <a:extLst>
                    <a:ext uri="{9D8B030D-6E8A-4147-A177-3AD203B41FA5}">
                      <a16:colId xmlns:a16="http://schemas.microsoft.com/office/drawing/2014/main" val="1517770634"/>
                    </a:ext>
                  </a:extLst>
                </a:gridCol>
              </a:tblGrid>
              <a:tr h="2595539">
                <a:tc>
                  <a:txBody>
                    <a:bodyPr/>
                    <a:lstStyle/>
                    <a:p>
                      <a:pPr algn="ctr"/>
                      <a:r>
                        <a:rPr lang="tr-TR" sz="2400" b="0" dirty="0" smtClean="0">
                          <a:solidFill>
                            <a:schemeClr val="tx1"/>
                          </a:solidFill>
                        </a:rPr>
                        <a:t>Kardiyoloji</a:t>
                      </a:r>
                    </a:p>
                    <a:p>
                      <a:pPr algn="ctr"/>
                      <a:r>
                        <a:rPr lang="tr-TR" sz="2400" b="0" dirty="0" smtClean="0">
                          <a:solidFill>
                            <a:schemeClr val="tx1"/>
                          </a:solidFill>
                        </a:rPr>
                        <a:t>Seksiyonu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b="0" dirty="0" smtClean="0">
                          <a:solidFill>
                            <a:srgbClr val="FF0000"/>
                          </a:solidFill>
                        </a:rPr>
                        <a:t>(1990 yılında  ABD oldu)</a:t>
                      </a:r>
                    </a:p>
                    <a:p>
                      <a:pPr algn="ctr"/>
                      <a:endParaRPr lang="tr-TR" sz="24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Cerrahpaşa’nın Neşet Ömer </a:t>
                      </a:r>
                      <a:r>
                        <a:rPr lang="tr-TR" b="0" dirty="0" err="1" smtClean="0">
                          <a:solidFill>
                            <a:schemeClr val="tx1"/>
                          </a:solidFill>
                        </a:rPr>
                        <a:t>İrdelp</a:t>
                      </a:r>
                      <a:r>
                        <a:rPr lang="tr-TR" b="0" dirty="0" smtClean="0">
                          <a:solidFill>
                            <a:schemeClr val="tx1"/>
                          </a:solidFill>
                        </a:rPr>
                        <a:t> devrinden</a:t>
                      </a:r>
                      <a:r>
                        <a:rPr lang="tr-TR" b="0" baseline="0" dirty="0" smtClean="0">
                          <a:solidFill>
                            <a:schemeClr val="tx1"/>
                          </a:solidFill>
                        </a:rPr>
                        <a:t> beri var olan seksiyonu</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baseline="0" dirty="0" smtClean="0">
                        <a:solidFill>
                          <a:schemeClr val="tx1"/>
                        </a:solidFill>
                      </a:endParaRPr>
                    </a:p>
                    <a:p>
                      <a:pPr algn="ctr"/>
                      <a:endParaRPr lang="tr-TR"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r>
                        <a:rPr lang="tr-TR" sz="2000" dirty="0" smtClean="0">
                          <a:solidFill>
                            <a:schemeClr val="tx1"/>
                          </a:solidFill>
                        </a:rPr>
                        <a:t>   </a:t>
                      </a:r>
                      <a:endParaRPr lang="tr-TR" sz="1800" dirty="0" smtClean="0">
                        <a:solidFill>
                          <a:srgbClr val="0563C1"/>
                        </a:solidFill>
                      </a:endParaRPr>
                    </a:p>
                    <a:p>
                      <a:r>
                        <a:rPr lang="tr-TR" sz="1400" dirty="0" smtClean="0">
                          <a:solidFill>
                            <a:srgbClr val="0563C1"/>
                          </a:solidFill>
                        </a:rPr>
                        <a:t>         </a:t>
                      </a:r>
                      <a:r>
                        <a:rPr lang="tr-TR" sz="1400" dirty="0" err="1" smtClean="0">
                          <a:solidFill>
                            <a:srgbClr val="0563C1"/>
                          </a:solidFill>
                        </a:rPr>
                        <a:t>Prof</a:t>
                      </a:r>
                      <a:r>
                        <a:rPr lang="tr-TR" sz="1400" dirty="0" smtClean="0">
                          <a:solidFill>
                            <a:srgbClr val="0563C1"/>
                          </a:solidFill>
                        </a:rPr>
                        <a:t> </a:t>
                      </a:r>
                      <a:r>
                        <a:rPr lang="tr-TR" sz="1400" dirty="0" err="1" smtClean="0">
                          <a:solidFill>
                            <a:srgbClr val="0563C1"/>
                          </a:solidFill>
                        </a:rPr>
                        <a:t>Dr</a:t>
                      </a:r>
                      <a:r>
                        <a:rPr lang="tr-TR" sz="1400" baseline="0" dirty="0" smtClean="0">
                          <a:solidFill>
                            <a:srgbClr val="0563C1"/>
                          </a:solidFill>
                        </a:rPr>
                        <a:t> </a:t>
                      </a:r>
                      <a:r>
                        <a:rPr lang="tr-TR" sz="1400" dirty="0" smtClean="0">
                          <a:solidFill>
                            <a:srgbClr val="0563C1"/>
                          </a:solidFill>
                        </a:rPr>
                        <a:t>Kenan </a:t>
                      </a:r>
                      <a:r>
                        <a:rPr lang="tr-TR" sz="1400" dirty="0" err="1" smtClean="0">
                          <a:solidFill>
                            <a:srgbClr val="0563C1"/>
                          </a:solidFill>
                        </a:rPr>
                        <a:t>Binak</a:t>
                      </a:r>
                      <a:endParaRPr lang="tr-TR" sz="1400" dirty="0" smtClean="0">
                        <a:solidFill>
                          <a:srgbClr val="0563C1"/>
                        </a:solidFill>
                      </a:endParaRPr>
                    </a:p>
                    <a:p>
                      <a:r>
                        <a:rPr lang="tr-TR" sz="1400" dirty="0" smtClean="0">
                          <a:solidFill>
                            <a:srgbClr val="0563C1"/>
                          </a:solidFill>
                        </a:rPr>
                        <a:t>         </a:t>
                      </a:r>
                      <a:r>
                        <a:rPr lang="tr-TR" sz="1400" dirty="0" err="1" smtClean="0">
                          <a:solidFill>
                            <a:srgbClr val="0563C1"/>
                          </a:solidFill>
                        </a:rPr>
                        <a:t>Prof</a:t>
                      </a:r>
                      <a:r>
                        <a:rPr lang="tr-TR" sz="1400" dirty="0" smtClean="0">
                          <a:solidFill>
                            <a:srgbClr val="0563C1"/>
                          </a:solidFill>
                        </a:rPr>
                        <a:t> </a:t>
                      </a:r>
                      <a:r>
                        <a:rPr lang="tr-TR" sz="1400" dirty="0" err="1" smtClean="0">
                          <a:solidFill>
                            <a:srgbClr val="0563C1"/>
                          </a:solidFill>
                        </a:rPr>
                        <a:t>Dr</a:t>
                      </a:r>
                      <a:r>
                        <a:rPr lang="tr-TR" sz="1400" dirty="0" smtClean="0">
                          <a:solidFill>
                            <a:srgbClr val="0563C1"/>
                          </a:solidFill>
                        </a:rPr>
                        <a:t> Necati Örmeci</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Dinçer Uçak</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Sedat Tavşanoğlu</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Işık Başar</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Rasim </a:t>
                      </a:r>
                      <a:r>
                        <a:rPr lang="tr-TR" sz="1400" baseline="0" dirty="0" err="1" smtClean="0">
                          <a:solidFill>
                            <a:schemeClr val="tx1"/>
                          </a:solidFill>
                        </a:rPr>
                        <a:t>Enar</a:t>
                      </a:r>
                      <a:endParaRPr lang="tr-TR" sz="1400" baseline="0" dirty="0" smtClean="0">
                        <a:solidFill>
                          <a:schemeClr val="tx1"/>
                        </a:solidFill>
                      </a:endParaRPr>
                    </a:p>
                    <a:p>
                      <a:r>
                        <a:rPr lang="tr-TR" sz="1400" baseline="0" dirty="0" smtClean="0">
                          <a:solidFill>
                            <a:srgbClr val="0070C0"/>
                          </a:solidFill>
                        </a:rPr>
                        <a:t>         </a:t>
                      </a:r>
                      <a:r>
                        <a:rPr lang="tr-TR" sz="1400" baseline="0" dirty="0" err="1" smtClean="0">
                          <a:solidFill>
                            <a:srgbClr val="0070C0"/>
                          </a:solidFill>
                        </a:rPr>
                        <a:t>Prof</a:t>
                      </a:r>
                      <a:r>
                        <a:rPr lang="tr-TR" sz="1400" baseline="0" dirty="0" smtClean="0">
                          <a:solidFill>
                            <a:srgbClr val="0070C0"/>
                          </a:solidFill>
                        </a:rPr>
                        <a:t> </a:t>
                      </a:r>
                      <a:r>
                        <a:rPr lang="tr-TR" sz="1400" baseline="0" dirty="0" err="1" smtClean="0">
                          <a:solidFill>
                            <a:srgbClr val="0070C0"/>
                          </a:solidFill>
                        </a:rPr>
                        <a:t>Dr</a:t>
                      </a:r>
                      <a:r>
                        <a:rPr lang="tr-TR" sz="1400" baseline="0" dirty="0" smtClean="0">
                          <a:solidFill>
                            <a:srgbClr val="0070C0"/>
                          </a:solidFill>
                        </a:rPr>
                        <a:t> Vural Ali Vural</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Haşim Mutlu</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Hüsniye Yüksel</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Zeki Öngen</a:t>
                      </a: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Barış </a:t>
                      </a:r>
                      <a:r>
                        <a:rPr lang="tr-TR" sz="1400" baseline="0" dirty="0" err="1" smtClean="0">
                          <a:solidFill>
                            <a:schemeClr val="tx1"/>
                          </a:solidFill>
                        </a:rPr>
                        <a:t>İlerigelen</a:t>
                      </a:r>
                      <a:endParaRPr lang="tr-TR" sz="1400" baseline="0" dirty="0" smtClean="0">
                        <a:solidFill>
                          <a:schemeClr val="tx1"/>
                        </a:solidFill>
                      </a:endParaRPr>
                    </a:p>
                    <a:p>
                      <a:r>
                        <a:rPr lang="tr-TR" sz="1400" baseline="0" dirty="0" smtClean="0">
                          <a:solidFill>
                            <a:schemeClr val="tx1"/>
                          </a:solidFill>
                        </a:rPr>
                        <a:t>         </a:t>
                      </a:r>
                      <a:r>
                        <a:rPr lang="tr-TR" sz="1400" baseline="0" dirty="0" err="1" smtClean="0">
                          <a:solidFill>
                            <a:schemeClr val="tx1"/>
                          </a:solidFill>
                        </a:rPr>
                        <a:t>Prof</a:t>
                      </a:r>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Hakan Karpuz</a:t>
                      </a:r>
                    </a:p>
                    <a:p>
                      <a:r>
                        <a:rPr lang="tr-TR" sz="1400" baseline="0" dirty="0" smtClean="0">
                          <a:solidFill>
                            <a:schemeClr val="tx1"/>
                          </a:solidFill>
                        </a:rPr>
                        <a:t>         </a:t>
                      </a:r>
                      <a:r>
                        <a:rPr lang="tr-TR" sz="1400" baseline="0" dirty="0" err="1" smtClean="0">
                          <a:solidFill>
                            <a:schemeClr val="tx1"/>
                          </a:solidFill>
                        </a:rPr>
                        <a:t>Dr</a:t>
                      </a:r>
                      <a:r>
                        <a:rPr lang="tr-TR" sz="1400" baseline="0" dirty="0" smtClean="0">
                          <a:solidFill>
                            <a:schemeClr val="tx1"/>
                          </a:solidFill>
                        </a:rPr>
                        <a:t> </a:t>
                      </a:r>
                      <a:r>
                        <a:rPr lang="tr-TR" sz="1400" baseline="0" dirty="0" err="1" smtClean="0">
                          <a:solidFill>
                            <a:schemeClr val="tx1"/>
                          </a:solidFill>
                        </a:rPr>
                        <a:t>Öğrt.Üyesi</a:t>
                      </a:r>
                      <a:r>
                        <a:rPr lang="tr-TR" sz="1400" baseline="0" dirty="0" smtClean="0">
                          <a:solidFill>
                            <a:schemeClr val="tx1"/>
                          </a:solidFill>
                        </a:rPr>
                        <a:t> Faruk Ayan</a:t>
                      </a:r>
                      <a:endParaRPr lang="tr-TR" sz="14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25453" y="3023686"/>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7129247" y="2497939"/>
            <a:ext cx="2727416" cy="369332"/>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Nejat Harmancı</a:t>
            </a:r>
            <a:endParaRPr lang="tr-TR" dirty="0">
              <a:solidFill>
                <a:srgbClr val="0563C1"/>
              </a:solidFill>
            </a:endParaRPr>
          </a:p>
        </p:txBody>
      </p:sp>
      <p:sp>
        <p:nvSpPr>
          <p:cNvPr id="12" name="Dikdörtgen 11"/>
          <p:cNvSpPr/>
          <p:nvPr/>
        </p:nvSpPr>
        <p:spPr>
          <a:xfrm>
            <a:off x="4875386" y="2493585"/>
            <a:ext cx="2574634" cy="369332"/>
          </a:xfrm>
          <a:prstGeom prst="rect">
            <a:avLst/>
          </a:prstGeom>
        </p:spPr>
        <p:txBody>
          <a:bodyPr wrap="square">
            <a:spAutoFit/>
          </a:bodyPr>
          <a:lstStyle/>
          <a:p>
            <a:pPr algn="ctr"/>
            <a:r>
              <a:rPr lang="tr-TR" dirty="0" smtClean="0">
                <a:solidFill>
                  <a:srgbClr val="0563C1"/>
                </a:solidFill>
              </a:rPr>
              <a:t>  </a:t>
            </a:r>
            <a:r>
              <a:rPr lang="tr-TR" dirty="0" err="1" smtClean="0">
                <a:solidFill>
                  <a:srgbClr val="0563C1"/>
                </a:solidFill>
              </a:rPr>
              <a:t>Prof</a:t>
            </a:r>
            <a:r>
              <a:rPr lang="tr-TR" dirty="0" smtClean="0">
                <a:solidFill>
                  <a:srgbClr val="0563C1"/>
                </a:solidFill>
              </a:rPr>
              <a:t> </a:t>
            </a:r>
            <a:r>
              <a:rPr lang="tr-TR" dirty="0" err="1">
                <a:solidFill>
                  <a:srgbClr val="0563C1"/>
                </a:solidFill>
              </a:rPr>
              <a:t>Dr</a:t>
            </a:r>
            <a:r>
              <a:rPr lang="tr-TR" dirty="0">
                <a:solidFill>
                  <a:srgbClr val="0563C1"/>
                </a:solidFill>
              </a:rPr>
              <a:t> </a:t>
            </a:r>
            <a:r>
              <a:rPr lang="tr-TR" dirty="0" smtClean="0">
                <a:solidFill>
                  <a:srgbClr val="0563C1"/>
                </a:solidFill>
              </a:rPr>
              <a:t>Hakkı Ogan</a:t>
            </a:r>
            <a:endParaRPr lang="tr-TR" dirty="0">
              <a:solidFill>
                <a:srgbClr val="0563C1"/>
              </a:solidFill>
            </a:endParaRPr>
          </a:p>
        </p:txBody>
      </p:sp>
      <p:sp>
        <p:nvSpPr>
          <p:cNvPr id="16" name="Dikdörtgen 15"/>
          <p:cNvSpPr/>
          <p:nvPr/>
        </p:nvSpPr>
        <p:spPr>
          <a:xfrm>
            <a:off x="2825453" y="2490767"/>
            <a:ext cx="2460727" cy="369332"/>
          </a:xfrm>
          <a:prstGeom prst="rect">
            <a:avLst/>
          </a:prstGeom>
        </p:spPr>
        <p:txBody>
          <a:bodyPr wrap="square">
            <a:spAutoFit/>
          </a:bodyPr>
          <a:lstStyle/>
          <a:p>
            <a:pPr algn="ctr"/>
            <a:r>
              <a:rPr lang="tr-TR" dirty="0">
                <a:solidFill>
                  <a:srgbClr val="0563C1"/>
                </a:solidFill>
              </a:rPr>
              <a:t>Prof </a:t>
            </a:r>
            <a:r>
              <a:rPr lang="tr-TR" dirty="0" err="1">
                <a:solidFill>
                  <a:srgbClr val="0563C1"/>
                </a:solidFill>
              </a:rPr>
              <a:t>Dr</a:t>
            </a:r>
            <a:r>
              <a:rPr lang="tr-TR" dirty="0">
                <a:solidFill>
                  <a:srgbClr val="0563C1"/>
                </a:solidFill>
              </a:rPr>
              <a:t> </a:t>
            </a:r>
            <a:r>
              <a:rPr lang="tr-TR" dirty="0" smtClean="0">
                <a:solidFill>
                  <a:srgbClr val="0563C1"/>
                </a:solidFill>
              </a:rPr>
              <a:t>N Ömer </a:t>
            </a:r>
            <a:r>
              <a:rPr lang="tr-TR" dirty="0" err="1" smtClean="0">
                <a:solidFill>
                  <a:srgbClr val="0563C1"/>
                </a:solidFill>
              </a:rPr>
              <a:t>İrdelp</a:t>
            </a:r>
            <a:endParaRPr lang="tr-TR" dirty="0">
              <a:solidFill>
                <a:srgbClr val="0563C1"/>
              </a:solidFill>
            </a:endParaRP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7384248" y="325097"/>
            <a:ext cx="1812137" cy="2207800"/>
          </a:xfrm>
          <a:prstGeom prst="ellipse">
            <a:avLst/>
          </a:prstGeom>
          <a:ln>
            <a:noFill/>
          </a:ln>
          <a:effectLst>
            <a:softEdge rad="112500"/>
          </a:effectLst>
        </p:spPr>
      </p:pic>
      <p:pic>
        <p:nvPicPr>
          <p:cNvPr id="13" name="Resim 1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124156" y="340500"/>
            <a:ext cx="1710724" cy="2230353"/>
          </a:xfrm>
          <a:prstGeom prst="ellipse">
            <a:avLst/>
          </a:prstGeom>
          <a:ln>
            <a:noFill/>
          </a:ln>
          <a:effectLst>
            <a:softEdge rad="112500"/>
          </a:effectLst>
        </p:spPr>
      </p:pic>
      <p:sp>
        <p:nvSpPr>
          <p:cNvPr id="4" name="Metin kutusu 3"/>
          <p:cNvSpPr txBox="1"/>
          <p:nvPr/>
        </p:nvSpPr>
        <p:spPr>
          <a:xfrm>
            <a:off x="6992727" y="3456472"/>
            <a:ext cx="4213412" cy="2308324"/>
          </a:xfrm>
          <a:prstGeom prst="rect">
            <a:avLst/>
          </a:prstGeom>
          <a:noFill/>
        </p:spPr>
        <p:txBody>
          <a:bodyPr wrap="square" rtlCol="0">
            <a:spAutoFit/>
          </a:bodyPr>
          <a:lstStyle/>
          <a:p>
            <a:r>
              <a:rPr lang="tr-TR" dirty="0" err="1" smtClean="0"/>
              <a:t>Prof</a:t>
            </a:r>
            <a:r>
              <a:rPr lang="tr-TR" dirty="0" smtClean="0"/>
              <a:t> </a:t>
            </a:r>
            <a:r>
              <a:rPr lang="tr-TR" dirty="0" err="1" smtClean="0"/>
              <a:t>Dr</a:t>
            </a:r>
            <a:r>
              <a:rPr lang="tr-TR" dirty="0" smtClean="0"/>
              <a:t> Z Lale Koldaş</a:t>
            </a:r>
          </a:p>
          <a:p>
            <a:r>
              <a:rPr lang="tr-TR" dirty="0" err="1" smtClean="0"/>
              <a:t>Prof</a:t>
            </a:r>
            <a:r>
              <a:rPr lang="tr-TR" dirty="0" smtClean="0"/>
              <a:t> </a:t>
            </a:r>
            <a:r>
              <a:rPr lang="tr-TR" dirty="0" err="1" smtClean="0"/>
              <a:t>Dr</a:t>
            </a:r>
            <a:r>
              <a:rPr lang="tr-TR" dirty="0" smtClean="0"/>
              <a:t> İbrahim keleş</a:t>
            </a:r>
          </a:p>
          <a:p>
            <a:r>
              <a:rPr lang="tr-TR" dirty="0" err="1" smtClean="0"/>
              <a:t>Prof</a:t>
            </a:r>
            <a:r>
              <a:rPr lang="tr-TR" dirty="0" smtClean="0"/>
              <a:t> </a:t>
            </a:r>
            <a:r>
              <a:rPr lang="tr-TR" dirty="0" err="1" smtClean="0"/>
              <a:t>Dr</a:t>
            </a:r>
            <a:r>
              <a:rPr lang="tr-TR" dirty="0" smtClean="0"/>
              <a:t> Barış </a:t>
            </a:r>
            <a:r>
              <a:rPr lang="tr-TR" dirty="0" err="1" smtClean="0"/>
              <a:t>İkitemur</a:t>
            </a:r>
            <a:endParaRPr lang="tr-TR" dirty="0" smtClean="0"/>
          </a:p>
          <a:p>
            <a:r>
              <a:rPr lang="tr-TR" dirty="0" err="1" smtClean="0"/>
              <a:t>Prof</a:t>
            </a:r>
            <a:r>
              <a:rPr lang="tr-TR" dirty="0" smtClean="0"/>
              <a:t> </a:t>
            </a:r>
            <a:r>
              <a:rPr lang="tr-TR" dirty="0" err="1" smtClean="0"/>
              <a:t>Dr</a:t>
            </a:r>
            <a:r>
              <a:rPr lang="tr-TR" dirty="0" smtClean="0"/>
              <a:t> Bilgehan Karadağ</a:t>
            </a:r>
          </a:p>
          <a:p>
            <a:r>
              <a:rPr lang="tr-TR" dirty="0" err="1" smtClean="0"/>
              <a:t>Prof</a:t>
            </a:r>
            <a:r>
              <a:rPr lang="tr-TR" dirty="0" smtClean="0"/>
              <a:t> </a:t>
            </a:r>
            <a:r>
              <a:rPr lang="tr-TR" dirty="0" err="1" smtClean="0"/>
              <a:t>Dr</a:t>
            </a:r>
            <a:r>
              <a:rPr lang="tr-TR" dirty="0" smtClean="0"/>
              <a:t> Burçak </a:t>
            </a:r>
            <a:r>
              <a:rPr lang="tr-TR" dirty="0" err="1" smtClean="0"/>
              <a:t>Kılıçkıran</a:t>
            </a:r>
            <a:r>
              <a:rPr lang="tr-TR" dirty="0" smtClean="0"/>
              <a:t> Avcı</a:t>
            </a:r>
          </a:p>
          <a:p>
            <a:r>
              <a:rPr lang="tr-TR" dirty="0" err="1" smtClean="0"/>
              <a:t>Doç</a:t>
            </a:r>
            <a:r>
              <a:rPr lang="tr-TR" dirty="0" smtClean="0"/>
              <a:t> </a:t>
            </a:r>
            <a:r>
              <a:rPr lang="tr-TR" dirty="0" err="1" smtClean="0"/>
              <a:t>Dr</a:t>
            </a:r>
            <a:r>
              <a:rPr lang="tr-TR" dirty="0" smtClean="0"/>
              <a:t> Kıvanç Yalın</a:t>
            </a:r>
          </a:p>
          <a:p>
            <a:r>
              <a:rPr lang="tr-TR" dirty="0" err="1" smtClean="0"/>
              <a:t>Doç</a:t>
            </a:r>
            <a:r>
              <a:rPr lang="tr-TR" dirty="0" smtClean="0"/>
              <a:t> </a:t>
            </a:r>
            <a:r>
              <a:rPr lang="tr-TR" dirty="0" err="1" smtClean="0"/>
              <a:t>Dr</a:t>
            </a:r>
            <a:r>
              <a:rPr lang="tr-TR" dirty="0" smtClean="0"/>
              <a:t> Eser Durmaz</a:t>
            </a:r>
          </a:p>
          <a:p>
            <a:r>
              <a:rPr lang="tr-TR" dirty="0" err="1" smtClean="0"/>
              <a:t>Dr</a:t>
            </a:r>
            <a:r>
              <a:rPr lang="tr-TR" dirty="0" smtClean="0"/>
              <a:t> </a:t>
            </a:r>
            <a:r>
              <a:rPr lang="tr-TR" dirty="0" err="1" smtClean="0"/>
              <a:t>Öğrt</a:t>
            </a:r>
            <a:r>
              <a:rPr lang="tr-TR" dirty="0" smtClean="0"/>
              <a:t>. Üyesi Murat </a:t>
            </a:r>
            <a:r>
              <a:rPr lang="tr-TR" dirty="0" err="1" smtClean="0"/>
              <a:t>Çimci</a:t>
            </a:r>
            <a:endParaRPr lang="tr-TR" dirty="0"/>
          </a:p>
        </p:txBody>
      </p:sp>
      <p:pic>
        <p:nvPicPr>
          <p:cNvPr id="5" name="Resim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contrast="20000"/>
                    </a14:imgEffect>
                  </a14:imgLayer>
                </a14:imgProps>
              </a:ext>
            </a:extLst>
          </a:blip>
          <a:stretch>
            <a:fillRect/>
          </a:stretch>
        </p:blipFill>
        <p:spPr>
          <a:xfrm>
            <a:off x="9506475" y="248293"/>
            <a:ext cx="1841616" cy="2319729"/>
          </a:xfrm>
          <a:prstGeom prst="ellipse">
            <a:avLst/>
          </a:prstGeom>
          <a:ln>
            <a:noFill/>
          </a:ln>
          <a:effectLst>
            <a:softEdge rad="112500"/>
          </a:effectLst>
        </p:spPr>
      </p:pic>
      <p:sp>
        <p:nvSpPr>
          <p:cNvPr id="14" name="Dikdörtgen 13"/>
          <p:cNvSpPr/>
          <p:nvPr/>
        </p:nvSpPr>
        <p:spPr>
          <a:xfrm>
            <a:off x="9531798" y="2506648"/>
            <a:ext cx="2091618" cy="369332"/>
          </a:xfrm>
          <a:prstGeom prst="rect">
            <a:avLst/>
          </a:prstGeom>
        </p:spPr>
        <p:txBody>
          <a:bodyPr wrap="square">
            <a:spAutoFit/>
          </a:bodyPr>
          <a:lstStyle/>
          <a:p>
            <a:pPr algn="ctr"/>
            <a:r>
              <a:rPr lang="tr-TR" dirty="0">
                <a:solidFill>
                  <a:srgbClr val="0563C1"/>
                </a:solidFill>
              </a:rPr>
              <a:t>Prof </a:t>
            </a:r>
            <a:r>
              <a:rPr lang="tr-TR" dirty="0" err="1" smtClean="0">
                <a:solidFill>
                  <a:srgbClr val="0563C1"/>
                </a:solidFill>
              </a:rPr>
              <a:t>Dr</a:t>
            </a:r>
            <a:r>
              <a:rPr lang="tr-TR" dirty="0" smtClean="0">
                <a:solidFill>
                  <a:srgbClr val="0563C1"/>
                </a:solidFill>
              </a:rPr>
              <a:t> Altan Onat</a:t>
            </a:r>
            <a:endParaRPr lang="tr-TR" dirty="0">
              <a:solidFill>
                <a:srgbClr val="0563C1"/>
              </a:solidFill>
            </a:endParaRPr>
          </a:p>
        </p:txBody>
      </p:sp>
      <p:pic>
        <p:nvPicPr>
          <p:cNvPr id="18" name="Resim 1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0"/>
                    </a14:imgEffect>
                    <a14:imgEffect>
                      <a14:brightnessContrast bright="20000" contrast="20000"/>
                    </a14:imgEffect>
                  </a14:imgLayer>
                </a14:imgProps>
              </a:ext>
            </a:extLst>
          </a:blip>
          <a:stretch>
            <a:fillRect/>
          </a:stretch>
        </p:blipFill>
        <p:spPr>
          <a:xfrm>
            <a:off x="5296693" y="340500"/>
            <a:ext cx="1751338" cy="2187166"/>
          </a:xfrm>
          <a:prstGeom prst="ellipse">
            <a:avLst/>
          </a:prstGeom>
          <a:ln>
            <a:noFill/>
          </a:ln>
          <a:effectLst>
            <a:softEdge rad="112500"/>
          </a:effectLst>
        </p:spPr>
      </p:pic>
      <p:pic>
        <p:nvPicPr>
          <p:cNvPr id="15" name="Picture 6" descr="Dosya:Cerrahpaşa Tıp Fakültesi Logo.png - Vikiped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0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27</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379484146"/>
              </p:ext>
            </p:extLst>
          </p:nvPr>
        </p:nvGraphicFramePr>
        <p:xfrm>
          <a:off x="545651" y="62044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Enfeksiyon seksiyonu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b="0" dirty="0" smtClean="0">
                          <a:solidFill>
                            <a:srgbClr val="FF0000"/>
                          </a:solidFill>
                        </a:rPr>
                        <a:t>(1990 yılında ABD oldu)</a:t>
                      </a:r>
                    </a:p>
                    <a:p>
                      <a:pPr algn="ctr"/>
                      <a:endParaRPr lang="tr-TR" sz="24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kurulmuştu</a:t>
                      </a:r>
                      <a:r>
                        <a:rPr lang="tr-TR" sz="1800" b="0" dirty="0" smtClean="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dirty="0" smtClean="0">
                        <a:solidFill>
                          <a:schemeClr val="tx1"/>
                        </a:solidFill>
                      </a:endParaRPr>
                    </a:p>
                    <a:p>
                      <a:pPr algn="ctr"/>
                      <a:endParaRPr lang="tr-TR"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Recep Öztürk</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Ali Mert</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Reşat </a:t>
                      </a:r>
                      <a:r>
                        <a:rPr lang="tr-TR" sz="2000" baseline="0" dirty="0" err="1" smtClean="0">
                          <a:solidFill>
                            <a:schemeClr val="tx1"/>
                          </a:solidFill>
                        </a:rPr>
                        <a:t>Özaras</a:t>
                      </a:r>
                      <a:endParaRPr lang="tr-TR" sz="20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38020" y="323111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8263939" y="2471101"/>
            <a:ext cx="2616870" cy="400110"/>
          </a:xfrm>
          <a:prstGeom prst="rect">
            <a:avLst/>
          </a:prstGeom>
        </p:spPr>
        <p:txBody>
          <a:bodyPr wrap="none">
            <a:spAutoFit/>
          </a:bodyPr>
          <a:lstStyle/>
          <a:p>
            <a:r>
              <a:rPr lang="tr-TR" sz="2000" dirty="0">
                <a:solidFill>
                  <a:srgbClr val="0563C1"/>
                </a:solidFill>
              </a:rPr>
              <a:t>Prof </a:t>
            </a:r>
            <a:r>
              <a:rPr lang="tr-TR" sz="2000" dirty="0" err="1" smtClean="0">
                <a:solidFill>
                  <a:srgbClr val="0563C1"/>
                </a:solidFill>
              </a:rPr>
              <a:t>Dr</a:t>
            </a:r>
            <a:r>
              <a:rPr lang="tr-TR" sz="2000" dirty="0" smtClean="0">
                <a:solidFill>
                  <a:srgbClr val="0563C1"/>
                </a:solidFill>
              </a:rPr>
              <a:t> Yıldırım </a:t>
            </a:r>
            <a:r>
              <a:rPr lang="tr-TR" sz="2000" dirty="0" err="1" smtClean="0">
                <a:solidFill>
                  <a:srgbClr val="0563C1"/>
                </a:solidFill>
              </a:rPr>
              <a:t>Aktuğlu</a:t>
            </a:r>
            <a:endParaRPr lang="tr-TR" sz="2000" dirty="0">
              <a:solidFill>
                <a:srgbClr val="0563C1"/>
              </a:solidFill>
            </a:endParaRPr>
          </a:p>
        </p:txBody>
      </p:sp>
      <p:sp>
        <p:nvSpPr>
          <p:cNvPr id="16" name="Dikdörtgen 15"/>
          <p:cNvSpPr/>
          <p:nvPr/>
        </p:nvSpPr>
        <p:spPr>
          <a:xfrm>
            <a:off x="3764548" y="2467579"/>
            <a:ext cx="2747483" cy="400110"/>
          </a:xfrm>
          <a:prstGeom prst="rect">
            <a:avLst/>
          </a:prstGeom>
        </p:spPr>
        <p:txBody>
          <a:bodyPr wrap="none">
            <a:spAutoFit/>
          </a:bodyPr>
          <a:lstStyle/>
          <a:p>
            <a:r>
              <a:rPr lang="tr-TR" sz="2000" dirty="0">
                <a:solidFill>
                  <a:srgbClr val="0563C1"/>
                </a:solidFill>
              </a:rPr>
              <a:t>Prof </a:t>
            </a:r>
            <a:r>
              <a:rPr lang="tr-TR" sz="2000" dirty="0" err="1">
                <a:solidFill>
                  <a:srgbClr val="0563C1"/>
                </a:solidFill>
              </a:rPr>
              <a:t>Dr</a:t>
            </a:r>
            <a:r>
              <a:rPr lang="tr-TR" sz="2000" dirty="0">
                <a:solidFill>
                  <a:srgbClr val="0563C1"/>
                </a:solidFill>
              </a:rPr>
              <a:t> </a:t>
            </a:r>
            <a:r>
              <a:rPr lang="tr-TR" sz="2000" dirty="0" smtClean="0">
                <a:solidFill>
                  <a:srgbClr val="0563C1"/>
                </a:solidFill>
              </a:rPr>
              <a:t>Orhan Demircan </a:t>
            </a:r>
            <a:endParaRPr lang="tr-TR" sz="2000" dirty="0">
              <a:solidFill>
                <a:srgbClr val="0563C1"/>
              </a:solidFill>
            </a:endParaRPr>
          </a:p>
        </p:txBody>
      </p:sp>
      <p:sp>
        <p:nvSpPr>
          <p:cNvPr id="4" name="Metin kutusu 3"/>
          <p:cNvSpPr txBox="1"/>
          <p:nvPr/>
        </p:nvSpPr>
        <p:spPr>
          <a:xfrm>
            <a:off x="7054759" y="3727558"/>
            <a:ext cx="4213412" cy="1938992"/>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Fehmi Tabak</a:t>
            </a:r>
          </a:p>
          <a:p>
            <a:r>
              <a:rPr lang="tr-TR" sz="2000" dirty="0" err="1" smtClean="0"/>
              <a:t>Prof</a:t>
            </a:r>
            <a:r>
              <a:rPr lang="tr-TR" sz="2000" dirty="0" smtClean="0"/>
              <a:t> </a:t>
            </a:r>
            <a:r>
              <a:rPr lang="tr-TR" sz="2000" dirty="0" err="1" smtClean="0"/>
              <a:t>Dr</a:t>
            </a:r>
            <a:r>
              <a:rPr lang="tr-TR" sz="2000" dirty="0" smtClean="0"/>
              <a:t> Neşe Saltoğlu</a:t>
            </a:r>
          </a:p>
          <a:p>
            <a:r>
              <a:rPr lang="tr-TR" sz="2000" dirty="0" err="1" smtClean="0"/>
              <a:t>Prof</a:t>
            </a:r>
            <a:r>
              <a:rPr lang="tr-TR" sz="2000" dirty="0" smtClean="0"/>
              <a:t> </a:t>
            </a:r>
            <a:r>
              <a:rPr lang="tr-TR" sz="2000" dirty="0" err="1" smtClean="0"/>
              <a:t>Dr</a:t>
            </a:r>
            <a:r>
              <a:rPr lang="tr-TR" sz="2000" dirty="0" smtClean="0"/>
              <a:t> </a:t>
            </a:r>
            <a:r>
              <a:rPr lang="tr-TR" sz="2000" dirty="0" err="1" smtClean="0"/>
              <a:t>Bilgül</a:t>
            </a:r>
            <a:r>
              <a:rPr lang="tr-TR" sz="2000" dirty="0" smtClean="0"/>
              <a:t> Mete </a:t>
            </a:r>
          </a:p>
          <a:p>
            <a:r>
              <a:rPr lang="tr-TR" sz="2000" dirty="0" err="1" smtClean="0"/>
              <a:t>Prof</a:t>
            </a:r>
            <a:r>
              <a:rPr lang="tr-TR" sz="2000" dirty="0" smtClean="0"/>
              <a:t> </a:t>
            </a:r>
            <a:r>
              <a:rPr lang="tr-TR" sz="2000" dirty="0" err="1" smtClean="0"/>
              <a:t>Dr</a:t>
            </a:r>
            <a:r>
              <a:rPr lang="tr-TR" sz="2000" dirty="0" smtClean="0"/>
              <a:t> İlker İ Balkan</a:t>
            </a:r>
          </a:p>
          <a:p>
            <a:r>
              <a:rPr lang="tr-TR" sz="2000" dirty="0" err="1" smtClean="0"/>
              <a:t>Doç</a:t>
            </a:r>
            <a:r>
              <a:rPr lang="tr-TR" sz="2000" dirty="0" smtClean="0"/>
              <a:t> </a:t>
            </a:r>
            <a:r>
              <a:rPr lang="tr-TR" sz="2000" dirty="0" err="1" smtClean="0"/>
              <a:t>Dr</a:t>
            </a:r>
            <a:r>
              <a:rPr lang="tr-TR" sz="2000" dirty="0" smtClean="0"/>
              <a:t> Rıdvan Karaali</a:t>
            </a:r>
          </a:p>
          <a:p>
            <a:r>
              <a:rPr lang="tr-TR" sz="2000" dirty="0" err="1" smtClean="0"/>
              <a:t>Dr</a:t>
            </a:r>
            <a:r>
              <a:rPr lang="tr-TR" sz="2000" dirty="0" smtClean="0"/>
              <a:t> </a:t>
            </a:r>
            <a:r>
              <a:rPr lang="tr-TR" sz="2000" dirty="0" err="1" smtClean="0"/>
              <a:t>Öğrt</a:t>
            </a:r>
            <a:r>
              <a:rPr lang="tr-TR" sz="2000" dirty="0" smtClean="0"/>
              <a:t>. Üyesi Sibel Yıldız Kaya</a:t>
            </a:r>
            <a:endParaRPr lang="tr-TR" sz="2000" dirty="0"/>
          </a:p>
        </p:txBody>
      </p:sp>
      <p:pic>
        <p:nvPicPr>
          <p:cNvPr id="11" name="Picture 6" descr="Emekli Öğretim Üye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882" y="624312"/>
            <a:ext cx="1671954" cy="2002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a:stretch>
            <a:fillRect/>
          </a:stretch>
        </p:blipFill>
        <p:spPr>
          <a:xfrm>
            <a:off x="8735429" y="577872"/>
            <a:ext cx="1654815" cy="2080339"/>
          </a:xfrm>
          <a:prstGeom prst="ellipse">
            <a:avLst/>
          </a:prstGeom>
          <a:ln>
            <a:noFill/>
          </a:ln>
          <a:effectLst>
            <a:softEdge rad="112500"/>
          </a:effectLst>
        </p:spPr>
      </p:pic>
      <p:pic>
        <p:nvPicPr>
          <p:cNvPr id="10"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667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28</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contrast="-20000"/>
                    </a14:imgEffect>
                  </a14:imgLayer>
                </a14:imgProps>
              </a:ext>
            </a:extLst>
          </a:blip>
          <a:stretch>
            <a:fillRect/>
          </a:stretch>
        </p:blipFill>
        <p:spPr>
          <a:xfrm>
            <a:off x="1615267" y="240073"/>
            <a:ext cx="9133090" cy="6383071"/>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063240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29</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488489574"/>
              </p:ext>
            </p:extLst>
          </p:nvPr>
        </p:nvGraphicFramePr>
        <p:xfrm>
          <a:off x="545651" y="620446"/>
          <a:ext cx="11043920" cy="5584945"/>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463576">
                <a:tc>
                  <a:txBody>
                    <a:bodyPr/>
                    <a:lstStyle/>
                    <a:p>
                      <a:pPr algn="ctr"/>
                      <a:r>
                        <a:rPr lang="tr-TR" sz="2400" b="0" dirty="0" err="1" smtClean="0">
                          <a:solidFill>
                            <a:schemeClr val="tx1"/>
                          </a:solidFill>
                        </a:rPr>
                        <a:t>Pnömoloji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Sabriye Demirci</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Tuncer Karayel</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Halil Yanardağ</a:t>
                      </a:r>
                    </a:p>
                    <a:p>
                      <a:r>
                        <a:rPr lang="tr-TR" sz="2000" baseline="0" dirty="0" smtClean="0">
                          <a:solidFill>
                            <a:schemeClr val="tx1"/>
                          </a:solidFill>
                        </a:rPr>
                        <a:t>   </a:t>
                      </a:r>
                      <a:r>
                        <a:rPr lang="tr-TR" sz="2000" baseline="0" dirty="0" err="1" smtClean="0">
                          <a:solidFill>
                            <a:srgbClr val="0563C1"/>
                          </a:solidFill>
                        </a:rPr>
                        <a:t>Prof</a:t>
                      </a:r>
                      <a:r>
                        <a:rPr lang="tr-TR" sz="2000" baseline="0" dirty="0" smtClean="0">
                          <a:solidFill>
                            <a:srgbClr val="0563C1"/>
                          </a:solidFill>
                        </a:rPr>
                        <a:t> </a:t>
                      </a:r>
                      <a:r>
                        <a:rPr lang="tr-TR" sz="2000" baseline="0" dirty="0" err="1" smtClean="0">
                          <a:solidFill>
                            <a:srgbClr val="0563C1"/>
                          </a:solidFill>
                        </a:rPr>
                        <a:t>Dr</a:t>
                      </a:r>
                      <a:r>
                        <a:rPr lang="tr-TR" sz="2000" baseline="0" dirty="0" smtClean="0">
                          <a:solidFill>
                            <a:srgbClr val="0563C1"/>
                          </a:solidFill>
                        </a:rPr>
                        <a:t> </a:t>
                      </a:r>
                      <a:r>
                        <a:rPr lang="tr-TR" sz="2000" baseline="0" dirty="0" err="1" smtClean="0">
                          <a:solidFill>
                            <a:srgbClr val="0563C1"/>
                          </a:solidFill>
                        </a:rPr>
                        <a:t>Sevtap</a:t>
                      </a:r>
                      <a:r>
                        <a:rPr lang="tr-TR" sz="2000" baseline="0" dirty="0" smtClean="0">
                          <a:solidFill>
                            <a:srgbClr val="0563C1"/>
                          </a:solidFill>
                        </a:rPr>
                        <a:t> Sipahi</a:t>
                      </a:r>
                    </a:p>
                    <a:p>
                      <a:r>
                        <a:rPr lang="tr-TR" sz="2000" baseline="0" dirty="0" smtClean="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2838020" y="323111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7" name="Dikdörtgen 16"/>
          <p:cNvSpPr/>
          <p:nvPr/>
        </p:nvSpPr>
        <p:spPr>
          <a:xfrm>
            <a:off x="9086607" y="2703698"/>
            <a:ext cx="2650544" cy="338554"/>
          </a:xfrm>
          <a:prstGeom prst="rect">
            <a:avLst/>
          </a:prstGeom>
        </p:spPr>
        <p:txBody>
          <a:bodyPr wrap="square">
            <a:spAutoFit/>
          </a:bodyPr>
          <a:lstStyle/>
          <a:p>
            <a:pPr algn="ctr"/>
            <a:r>
              <a:rPr lang="tr-TR" sz="1600" dirty="0">
                <a:solidFill>
                  <a:srgbClr val="0563C1"/>
                </a:solidFill>
              </a:rPr>
              <a:t>Prof </a:t>
            </a:r>
            <a:r>
              <a:rPr lang="tr-TR" sz="1600" dirty="0" err="1" smtClean="0">
                <a:solidFill>
                  <a:srgbClr val="0563C1"/>
                </a:solidFill>
              </a:rPr>
              <a:t>Dr</a:t>
            </a:r>
            <a:r>
              <a:rPr lang="tr-TR" sz="1600" dirty="0" smtClean="0">
                <a:solidFill>
                  <a:srgbClr val="0563C1"/>
                </a:solidFill>
              </a:rPr>
              <a:t> Seyhan Çelikoğlu</a:t>
            </a:r>
            <a:endParaRPr lang="tr-TR" sz="1600" dirty="0">
              <a:solidFill>
                <a:srgbClr val="0563C1"/>
              </a:solidFill>
            </a:endParaRPr>
          </a:p>
        </p:txBody>
      </p:sp>
      <p:sp>
        <p:nvSpPr>
          <p:cNvPr id="16" name="Dikdörtgen 15"/>
          <p:cNvSpPr/>
          <p:nvPr/>
        </p:nvSpPr>
        <p:spPr>
          <a:xfrm>
            <a:off x="6543718" y="2702064"/>
            <a:ext cx="3134910"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Fahir M Göksal </a:t>
            </a:r>
            <a:endParaRPr lang="tr-TR" sz="1600" dirty="0">
              <a:solidFill>
                <a:srgbClr val="0563C1"/>
              </a:solidFill>
            </a:endParaRPr>
          </a:p>
        </p:txBody>
      </p:sp>
      <p:sp>
        <p:nvSpPr>
          <p:cNvPr id="4" name="Metin kutusu 3"/>
          <p:cNvSpPr txBox="1"/>
          <p:nvPr/>
        </p:nvSpPr>
        <p:spPr>
          <a:xfrm>
            <a:off x="6894827" y="4061714"/>
            <a:ext cx="4213412" cy="400110"/>
          </a:xfrm>
          <a:prstGeom prst="rect">
            <a:avLst/>
          </a:prstGeom>
          <a:noFill/>
        </p:spPr>
        <p:txBody>
          <a:bodyPr wrap="square" rtlCol="0">
            <a:spAutoFit/>
          </a:bodyPr>
          <a:lstStyle/>
          <a:p>
            <a:r>
              <a:rPr lang="tr-TR" sz="2000" dirty="0" smtClean="0"/>
              <a:t>Genel Dahiliye  Bilim Dalı ile  birleşti</a:t>
            </a:r>
            <a:endParaRPr lang="tr-TR" sz="2000" dirty="0"/>
          </a:p>
        </p:txBody>
      </p:sp>
      <p:pic>
        <p:nvPicPr>
          <p:cNvPr id="10" name="Picture 8" descr="Emekli Öğretim Üyeleri"/>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2926" y="608919"/>
            <a:ext cx="1764361" cy="21026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https://lh5.googleusercontent.com/zzhd-2v12vr100aHGdhtilco5NPzj3fndLL5G5N0Sus6vT_EZC5JRbmngzMB2Rhi5S2NIqBKF4ik1gtMBkLUCcctCem8nob3XbbIcIufUJ2E7B0k4aR18eRiIwFRLaW4doSl-29KDG89256O2Q"/>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02851" y="620446"/>
            <a:ext cx="1616937" cy="21151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p:cNvSpPr/>
          <p:nvPr/>
        </p:nvSpPr>
        <p:spPr>
          <a:xfrm>
            <a:off x="5385198" y="783771"/>
            <a:ext cx="1283741" cy="1835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4855820" y="2721116"/>
            <a:ext cx="2342498"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Kemal Berktin     </a:t>
            </a:r>
            <a:endParaRPr lang="tr-TR" sz="1600" dirty="0">
              <a:solidFill>
                <a:srgbClr val="0563C1"/>
              </a:solidFill>
            </a:endParaRPr>
          </a:p>
        </p:txBody>
      </p:sp>
      <p:pic>
        <p:nvPicPr>
          <p:cNvPr id="9" name="Resim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7416" y="620446"/>
            <a:ext cx="1645286" cy="2167348"/>
          </a:xfrm>
          <a:prstGeom prst="ellipse">
            <a:avLst/>
          </a:prstGeom>
          <a:ln>
            <a:noFill/>
          </a:ln>
          <a:effectLst>
            <a:softEdge rad="112500"/>
          </a:effectLst>
        </p:spPr>
      </p:pic>
      <p:sp>
        <p:nvSpPr>
          <p:cNvPr id="19" name="Dikdörtgen 18"/>
          <p:cNvSpPr/>
          <p:nvPr/>
        </p:nvSpPr>
        <p:spPr>
          <a:xfrm>
            <a:off x="2841482" y="2704748"/>
            <a:ext cx="2251108" cy="338554"/>
          </a:xfrm>
          <a:prstGeom prst="rect">
            <a:avLst/>
          </a:prstGeom>
        </p:spPr>
        <p:txBody>
          <a:bodyPr wrap="square">
            <a:spAutoFit/>
          </a:bodyPr>
          <a:lstStyle/>
          <a:p>
            <a:pPr algn="ctr"/>
            <a:r>
              <a:rPr lang="tr-TR" sz="1600" dirty="0">
                <a:solidFill>
                  <a:srgbClr val="0563C1"/>
                </a:solidFill>
              </a:rPr>
              <a:t>Prof </a:t>
            </a:r>
            <a:r>
              <a:rPr lang="tr-TR" sz="1600" dirty="0" err="1">
                <a:solidFill>
                  <a:srgbClr val="0563C1"/>
                </a:solidFill>
              </a:rPr>
              <a:t>Dr</a:t>
            </a:r>
            <a:r>
              <a:rPr lang="tr-TR" sz="1600" dirty="0">
                <a:solidFill>
                  <a:srgbClr val="0563C1"/>
                </a:solidFill>
              </a:rPr>
              <a:t> </a:t>
            </a:r>
            <a:r>
              <a:rPr lang="tr-TR" sz="1600" dirty="0" smtClean="0">
                <a:solidFill>
                  <a:srgbClr val="0563C1"/>
                </a:solidFill>
              </a:rPr>
              <a:t>Rauf Saygın</a:t>
            </a:r>
            <a:endParaRPr lang="tr-TR" sz="1200" dirty="0"/>
          </a:p>
        </p:txBody>
      </p:sp>
      <p:pic>
        <p:nvPicPr>
          <p:cNvPr id="14"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86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513840" y="846296"/>
            <a:ext cx="5831840" cy="369332"/>
          </a:xfrm>
          <a:prstGeom prst="rect">
            <a:avLst/>
          </a:prstGeom>
          <a:noFill/>
        </p:spPr>
        <p:txBody>
          <a:bodyPr wrap="square" rtlCol="0">
            <a:spAutoFit/>
          </a:bodyPr>
          <a:lstStyle/>
          <a:p>
            <a:r>
              <a:rPr lang="tr-TR" dirty="0" smtClean="0"/>
              <a:t>Mekteb-i Tıbbiye-i Adliye  (Sultan </a:t>
            </a:r>
            <a:r>
              <a:rPr lang="tr-TR" dirty="0" err="1" smtClean="0"/>
              <a:t>II.Mahmud</a:t>
            </a:r>
            <a:r>
              <a:rPr lang="tr-TR" dirty="0" smtClean="0"/>
              <a:t>)  </a:t>
            </a:r>
            <a:endParaRPr lang="tr-TR" dirty="0"/>
          </a:p>
        </p:txBody>
      </p:sp>
      <p:sp>
        <p:nvSpPr>
          <p:cNvPr id="5" name="Metin kutusu 4"/>
          <p:cNvSpPr txBox="1"/>
          <p:nvPr/>
        </p:nvSpPr>
        <p:spPr>
          <a:xfrm>
            <a:off x="1513840" y="1596793"/>
            <a:ext cx="10058400" cy="615553"/>
          </a:xfrm>
          <a:prstGeom prst="rect">
            <a:avLst/>
          </a:prstGeom>
          <a:noFill/>
        </p:spPr>
        <p:txBody>
          <a:bodyPr wrap="square" rtlCol="0">
            <a:spAutoFit/>
          </a:bodyPr>
          <a:lstStyle/>
          <a:p>
            <a:r>
              <a:rPr lang="tr-TR" dirty="0" smtClean="0"/>
              <a:t>Mekteb-i Tıbbiye-i  Şahane (Sultan </a:t>
            </a:r>
            <a:r>
              <a:rPr lang="tr-TR" dirty="0" err="1" smtClean="0"/>
              <a:t>II.Mahmud</a:t>
            </a:r>
            <a:r>
              <a:rPr lang="tr-TR" dirty="0" smtClean="0"/>
              <a:t>)  1838 (Fransızca eğitim)                                                                </a:t>
            </a:r>
            <a:r>
              <a:rPr lang="tr-TR" sz="1600" dirty="0" smtClean="0"/>
              <a:t>(Dr. Charles </a:t>
            </a:r>
            <a:r>
              <a:rPr lang="tr-TR" sz="1600" dirty="0" err="1" smtClean="0"/>
              <a:t>Ambroisse</a:t>
            </a:r>
            <a:r>
              <a:rPr lang="tr-TR" sz="1600" dirty="0" smtClean="0"/>
              <a:t> Bernard) (1871 de Türkçe eğitime geçildi)</a:t>
            </a:r>
            <a:endParaRPr lang="tr-TR" sz="1600" dirty="0"/>
          </a:p>
        </p:txBody>
      </p:sp>
      <p:sp>
        <p:nvSpPr>
          <p:cNvPr id="6" name="Metin kutusu 5"/>
          <p:cNvSpPr txBox="1"/>
          <p:nvPr/>
        </p:nvSpPr>
        <p:spPr>
          <a:xfrm>
            <a:off x="1513840" y="2474495"/>
            <a:ext cx="7701280" cy="369332"/>
          </a:xfrm>
          <a:prstGeom prst="rect">
            <a:avLst/>
          </a:prstGeom>
          <a:noFill/>
        </p:spPr>
        <p:txBody>
          <a:bodyPr wrap="square" rtlCol="0">
            <a:spAutoFit/>
          </a:bodyPr>
          <a:lstStyle/>
          <a:p>
            <a:r>
              <a:rPr lang="tr-TR" dirty="0" err="1" smtClean="0"/>
              <a:t>Mekteb</a:t>
            </a:r>
            <a:r>
              <a:rPr lang="tr-TR" dirty="0" smtClean="0"/>
              <a:t>-i Tıbbiye-i Mülkiye  (Sivil Tıbbiye) (Sultan Abdülaziz)  </a:t>
            </a:r>
            <a:endParaRPr lang="tr-TR" dirty="0"/>
          </a:p>
        </p:txBody>
      </p:sp>
      <p:sp>
        <p:nvSpPr>
          <p:cNvPr id="7" name="Metin kutusu 6"/>
          <p:cNvSpPr txBox="1"/>
          <p:nvPr/>
        </p:nvSpPr>
        <p:spPr>
          <a:xfrm>
            <a:off x="1513840" y="3279734"/>
            <a:ext cx="7701280" cy="369332"/>
          </a:xfrm>
          <a:prstGeom prst="rect">
            <a:avLst/>
          </a:prstGeom>
          <a:noFill/>
        </p:spPr>
        <p:txBody>
          <a:bodyPr wrap="square" rtlCol="0">
            <a:spAutoFit/>
          </a:bodyPr>
          <a:lstStyle/>
          <a:p>
            <a:r>
              <a:rPr lang="tr-TR" dirty="0" smtClean="0"/>
              <a:t>Darülfünun Tıp Fakültesi (Sultan II. Abdülhamit) </a:t>
            </a:r>
            <a:endParaRPr lang="tr-TR" dirty="0"/>
          </a:p>
        </p:txBody>
      </p:sp>
      <p:sp>
        <p:nvSpPr>
          <p:cNvPr id="8" name="Metin kutusu 7"/>
          <p:cNvSpPr txBox="1"/>
          <p:nvPr/>
        </p:nvSpPr>
        <p:spPr>
          <a:xfrm>
            <a:off x="1513840" y="4116198"/>
            <a:ext cx="7701280" cy="369332"/>
          </a:xfrm>
          <a:prstGeom prst="rect">
            <a:avLst/>
          </a:prstGeom>
          <a:noFill/>
        </p:spPr>
        <p:txBody>
          <a:bodyPr wrap="square" rtlCol="0">
            <a:spAutoFit/>
          </a:bodyPr>
          <a:lstStyle/>
          <a:p>
            <a:r>
              <a:rPr lang="tr-TR" dirty="0" smtClean="0"/>
              <a:t>İstanbul Üniversitesi Tıp Fakültesi (Üniversite reformu)  </a:t>
            </a:r>
            <a:endParaRPr lang="tr-TR" dirty="0"/>
          </a:p>
        </p:txBody>
      </p:sp>
      <p:sp>
        <p:nvSpPr>
          <p:cNvPr id="9" name="Metin kutusu 8"/>
          <p:cNvSpPr txBox="1"/>
          <p:nvPr/>
        </p:nvSpPr>
        <p:spPr>
          <a:xfrm>
            <a:off x="1513840" y="4955877"/>
            <a:ext cx="7376160" cy="369332"/>
          </a:xfrm>
          <a:prstGeom prst="rect">
            <a:avLst/>
          </a:prstGeom>
          <a:noFill/>
        </p:spPr>
        <p:txBody>
          <a:bodyPr wrap="square" rtlCol="0">
            <a:spAutoFit/>
          </a:bodyPr>
          <a:lstStyle/>
          <a:p>
            <a:r>
              <a:rPr lang="tr-TR" b="1" dirty="0" smtClean="0">
                <a:solidFill>
                  <a:schemeClr val="accent5">
                    <a:lumMod val="75000"/>
                  </a:schemeClr>
                </a:solidFill>
              </a:rPr>
              <a:t>İÜ İstanbul Tıp Fakültesi     </a:t>
            </a:r>
            <a:r>
              <a:rPr lang="tr-TR" b="1" dirty="0" smtClean="0"/>
              <a:t>&amp;</a:t>
            </a:r>
            <a:r>
              <a:rPr lang="tr-TR" dirty="0" smtClean="0"/>
              <a:t>     </a:t>
            </a:r>
            <a:r>
              <a:rPr lang="tr-TR" b="1" dirty="0" smtClean="0">
                <a:solidFill>
                  <a:srgbClr val="C00000"/>
                </a:solidFill>
              </a:rPr>
              <a:t>İÜ Cerrahpaşa Tıp Fakültesi   </a:t>
            </a:r>
            <a:endParaRPr lang="tr-TR" b="1" dirty="0">
              <a:solidFill>
                <a:srgbClr val="C00000"/>
              </a:solidFill>
            </a:endParaRPr>
          </a:p>
        </p:txBody>
      </p:sp>
      <p:sp>
        <p:nvSpPr>
          <p:cNvPr id="10" name="Metin kutusu 9"/>
          <p:cNvSpPr txBox="1"/>
          <p:nvPr/>
        </p:nvSpPr>
        <p:spPr>
          <a:xfrm>
            <a:off x="1513840" y="5760720"/>
            <a:ext cx="4846320" cy="369332"/>
          </a:xfrm>
          <a:prstGeom prst="rect">
            <a:avLst/>
          </a:prstGeom>
          <a:noFill/>
        </p:spPr>
        <p:txBody>
          <a:bodyPr wrap="square" rtlCol="0">
            <a:spAutoFit/>
          </a:bodyPr>
          <a:lstStyle/>
          <a:p>
            <a:r>
              <a:rPr lang="tr-TR" b="1" dirty="0" smtClean="0"/>
              <a:t>İÜ Cerrahpaşa, Cerrahpaşa Tıp Fakültesi   </a:t>
            </a:r>
            <a:endParaRPr lang="tr-TR" b="1" dirty="0"/>
          </a:p>
        </p:txBody>
      </p:sp>
      <p:sp>
        <p:nvSpPr>
          <p:cNvPr id="11" name="Dikdörtgen 10"/>
          <p:cNvSpPr/>
          <p:nvPr/>
        </p:nvSpPr>
        <p:spPr>
          <a:xfrm>
            <a:off x="121920" y="180816"/>
            <a:ext cx="1097280" cy="6593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1827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1838</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1867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1909</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1933</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1967</a:t>
            </a:r>
          </a:p>
          <a:p>
            <a:pPr algn="ctr"/>
            <a:endParaRPr lang="tr-TR" b="1" dirty="0">
              <a:solidFill>
                <a:schemeClr val="tx1"/>
              </a:solidFill>
            </a:endParaRPr>
          </a:p>
          <a:p>
            <a:pPr algn="ctr"/>
            <a:endParaRPr lang="tr-TR" b="1" dirty="0" smtClean="0">
              <a:solidFill>
                <a:schemeClr val="tx1"/>
              </a:solidFill>
            </a:endParaRPr>
          </a:p>
          <a:p>
            <a:pPr algn="ctr"/>
            <a:r>
              <a:rPr lang="tr-TR" b="1" dirty="0" smtClean="0">
                <a:solidFill>
                  <a:schemeClr val="tx1"/>
                </a:solidFill>
              </a:rPr>
              <a:t>2018</a:t>
            </a:r>
            <a:endParaRPr lang="tr-TR" b="1" dirty="0">
              <a:solidFill>
                <a:schemeClr val="tx1"/>
              </a:solidFill>
            </a:endParaRPr>
          </a:p>
        </p:txBody>
      </p:sp>
      <p:pic>
        <p:nvPicPr>
          <p:cNvPr id="15" name="Picture 6" descr="Mekteb-i Tıbbiye-i Şahane – Güryapı"/>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55024" y="2474495"/>
            <a:ext cx="3123170" cy="21047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CT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55024" y="4629087"/>
            <a:ext cx="3189936" cy="2135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Dirsek Bağlayıcısı 2"/>
          <p:cNvCxnSpPr/>
          <p:nvPr/>
        </p:nvCxnSpPr>
        <p:spPr>
          <a:xfrm rot="10800000" flipV="1">
            <a:off x="2708367" y="4520365"/>
            <a:ext cx="1445623" cy="435511"/>
          </a:xfrm>
          <a:prstGeom prst="bentConnector3">
            <a:avLst>
              <a:gd name="adj1" fmla="val 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irsek Bağlayıcısı 15"/>
          <p:cNvCxnSpPr/>
          <p:nvPr/>
        </p:nvCxnSpPr>
        <p:spPr>
          <a:xfrm>
            <a:off x="4624251" y="4520366"/>
            <a:ext cx="1297578" cy="435511"/>
          </a:xfrm>
          <a:prstGeom prst="bentConnector3">
            <a:avLst>
              <a:gd name="adj1" fmla="val 996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descr="OSMANLI 19.YÜZYIL SULTAN II.MAHMUD HAN TASVİRİ / ALTIN &amp; GÜMÜŞ ÇERÇEVESİ  İÇERİSİNDE TASVİR-İ | ARTHILL MÜZECİL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00" b="97750" l="2091" r="98955"/>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5808" y="452911"/>
            <a:ext cx="829503" cy="115610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65465" y="180816"/>
            <a:ext cx="1027612" cy="369332"/>
          </a:xfrm>
          <a:prstGeom prst="rect">
            <a:avLst/>
          </a:prstGeom>
          <a:noFill/>
        </p:spPr>
        <p:txBody>
          <a:bodyPr wrap="square" rtlCol="0">
            <a:spAutoFit/>
          </a:bodyPr>
          <a:lstStyle/>
          <a:p>
            <a:pPr algn="ctr"/>
            <a:r>
              <a:rPr lang="tr-TR" b="1" dirty="0" smtClean="0"/>
              <a:t>1827</a:t>
            </a:r>
            <a:endParaRPr lang="tr-TR" b="1" dirty="0"/>
          </a:p>
        </p:txBody>
      </p:sp>
      <p:sp>
        <p:nvSpPr>
          <p:cNvPr id="12" name="Slayt Numarası Yer Tutucusu 11"/>
          <p:cNvSpPr>
            <a:spLocks noGrp="1"/>
          </p:cNvSpPr>
          <p:nvPr>
            <p:ph type="sldNum" sz="quarter" idx="12"/>
          </p:nvPr>
        </p:nvSpPr>
        <p:spPr/>
        <p:txBody>
          <a:bodyPr/>
          <a:lstStyle/>
          <a:p>
            <a:fld id="{87342D3C-3F71-4226-A8D2-1D99512B05A5}" type="slidenum">
              <a:rPr lang="tr-TR" smtClean="0"/>
              <a:t>3</a:t>
            </a:fld>
            <a:endParaRPr lang="tr-TR"/>
          </a:p>
        </p:txBody>
      </p:sp>
      <p:pic>
        <p:nvPicPr>
          <p:cNvPr id="18" name="Resim 17"/>
          <p:cNvPicPr>
            <a:picLocks noChangeAspect="1"/>
          </p:cNvPicPr>
          <p:nvPr/>
        </p:nvPicPr>
        <p:blipFill>
          <a:blip r:embed="rId8"/>
          <a:stretch>
            <a:fillRect/>
          </a:stretch>
        </p:blipFill>
        <p:spPr>
          <a:xfrm>
            <a:off x="8451669" y="339741"/>
            <a:ext cx="3293291" cy="1991197"/>
          </a:xfrm>
          <a:prstGeom prst="ellipse">
            <a:avLst/>
          </a:prstGeom>
          <a:ln>
            <a:noFill/>
          </a:ln>
          <a:effectLst>
            <a:softEdge rad="112500"/>
          </a:effectLst>
        </p:spPr>
      </p:pic>
      <p:pic>
        <p:nvPicPr>
          <p:cNvPr id="19" name="Picture 6" descr="Dosya:Cerrahpaşa Tıp Fakültesi Logo.png - Vikiped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96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30</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583585067"/>
              </p:ext>
            </p:extLst>
          </p:nvPr>
        </p:nvGraphicFramePr>
        <p:xfrm>
          <a:off x="599440" y="943186"/>
          <a:ext cx="11043920" cy="5327783"/>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206414">
                <a:tc>
                  <a:txBody>
                    <a:bodyPr/>
                    <a:lstStyle/>
                    <a:p>
                      <a:pPr algn="ctr"/>
                      <a:r>
                        <a:rPr lang="tr-TR" sz="2400" b="0" dirty="0" smtClean="0">
                          <a:solidFill>
                            <a:schemeClr val="tx1"/>
                          </a:solidFill>
                        </a:rPr>
                        <a:t>Genel Dahiliye seksiyonu</a:t>
                      </a:r>
                      <a:endParaRPr lang="tr-TR" sz="1800"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algn="ctr"/>
                      <a:r>
                        <a:rPr lang="tr-TR" b="0" dirty="0" smtClean="0">
                          <a:solidFill>
                            <a:schemeClr val="tx1"/>
                          </a:solidFill>
                        </a:rPr>
                        <a:t>Cerrahpaşa’dan önce Tedavi</a:t>
                      </a:r>
                      <a:r>
                        <a:rPr lang="tr-TR" b="0" baseline="0" dirty="0" smtClean="0">
                          <a:solidFill>
                            <a:schemeClr val="tx1"/>
                          </a:solidFill>
                        </a:rPr>
                        <a:t> kliniğinde kurulmuştu</a:t>
                      </a:r>
                      <a:r>
                        <a:rPr lang="tr-TR" b="0" dirty="0" smtClean="0">
                          <a:solidFill>
                            <a:schemeClr val="tx1"/>
                          </a:solidFill>
                        </a:rPr>
                        <a:t>.</a:t>
                      </a:r>
                    </a:p>
                    <a:p>
                      <a:pPr algn="ctr"/>
                      <a:endParaRPr lang="tr-TR" b="0" dirty="0" smtClean="0">
                        <a:solidFill>
                          <a:schemeClr val="tx1"/>
                        </a:solidFill>
                      </a:endParaRPr>
                    </a:p>
                    <a:p>
                      <a:pPr algn="ctr"/>
                      <a:r>
                        <a:rPr lang="tr-TR" sz="1600" b="0" dirty="0" smtClean="0">
                          <a:solidFill>
                            <a:schemeClr val="tx1"/>
                          </a:solidFill>
                        </a:rPr>
                        <a:t>YÖK</a:t>
                      </a:r>
                      <a:r>
                        <a:rPr lang="tr-TR" sz="1600" b="0" baseline="0" dirty="0" smtClean="0">
                          <a:solidFill>
                            <a:schemeClr val="tx1"/>
                          </a:solidFill>
                        </a:rPr>
                        <a:t> kanunundan önce bütün iç hastalıkları klinikleri Genel Dahiliye sayılırdı. 1980 </a:t>
                      </a:r>
                      <a:r>
                        <a:rPr lang="tr-TR" sz="1600" b="0" baseline="0" dirty="0" err="1" smtClean="0">
                          <a:solidFill>
                            <a:schemeClr val="tx1"/>
                          </a:solidFill>
                        </a:rPr>
                        <a:t>li</a:t>
                      </a:r>
                      <a:r>
                        <a:rPr lang="tr-TR" sz="1600" b="0" baseline="0" dirty="0" smtClean="0">
                          <a:solidFill>
                            <a:schemeClr val="tx1"/>
                          </a:solidFill>
                        </a:rPr>
                        <a:t> yıllarda Genel Dahiliye Bilim Dalı kuruldu.</a:t>
                      </a:r>
                      <a:endParaRPr lang="tr-T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r>
                        <a:rPr lang="tr-TR" sz="200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Sabriye Demirci</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aseline="0" dirty="0" smtClean="0">
                          <a:solidFill>
                            <a:schemeClr val="tx1"/>
                          </a:solidFill>
                        </a:rPr>
                        <a:t>       </a:t>
                      </a:r>
                      <a:r>
                        <a:rPr lang="tr-TR" sz="2000" dirty="0" err="1" smtClean="0">
                          <a:solidFill>
                            <a:srgbClr val="0070C0"/>
                          </a:solidFill>
                        </a:rPr>
                        <a:t>Prof</a:t>
                      </a:r>
                      <a:r>
                        <a:rPr lang="tr-TR" sz="2000" dirty="0" smtClean="0">
                          <a:solidFill>
                            <a:srgbClr val="0070C0"/>
                          </a:solidFill>
                        </a:rPr>
                        <a:t> </a:t>
                      </a:r>
                      <a:r>
                        <a:rPr lang="tr-TR" sz="2000" dirty="0" err="1" smtClean="0">
                          <a:solidFill>
                            <a:srgbClr val="0070C0"/>
                          </a:solidFill>
                        </a:rPr>
                        <a:t>Dr</a:t>
                      </a:r>
                      <a:r>
                        <a:rPr lang="tr-TR" sz="2000" dirty="0" smtClean="0">
                          <a:solidFill>
                            <a:srgbClr val="0070C0"/>
                          </a:solidFill>
                        </a:rPr>
                        <a:t> </a:t>
                      </a:r>
                      <a:r>
                        <a:rPr lang="tr-TR" sz="2000" dirty="0" err="1" smtClean="0">
                          <a:solidFill>
                            <a:srgbClr val="0070C0"/>
                          </a:solidFill>
                        </a:rPr>
                        <a:t>Sevtap</a:t>
                      </a:r>
                      <a:r>
                        <a:rPr lang="tr-TR" sz="2000" dirty="0" smtClean="0">
                          <a:solidFill>
                            <a:srgbClr val="0070C0"/>
                          </a:solidFill>
                        </a:rPr>
                        <a:t> Sipahi</a:t>
                      </a: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Aslı </a:t>
                      </a:r>
                      <a:r>
                        <a:rPr lang="tr-TR" sz="2000" baseline="0" dirty="0" err="1" smtClean="0">
                          <a:solidFill>
                            <a:schemeClr val="tx1"/>
                          </a:solidFill>
                        </a:rPr>
                        <a:t>Çurgunlu</a:t>
                      </a:r>
                      <a:endParaRPr lang="tr-TR" sz="2000" baseline="0" dirty="0" smtClean="0">
                        <a:solidFill>
                          <a:schemeClr val="tx1"/>
                        </a:solidFill>
                      </a:endParaRPr>
                    </a:p>
                    <a:p>
                      <a:r>
                        <a:rPr lang="tr-TR" sz="2000" baseline="0" dirty="0" smtClean="0">
                          <a:solidFill>
                            <a:schemeClr val="tx1"/>
                          </a:solidFill>
                        </a:rPr>
                        <a:t>       </a:t>
                      </a:r>
                      <a:r>
                        <a:rPr lang="tr-TR" sz="2000" baseline="0" dirty="0" err="1" smtClean="0">
                          <a:solidFill>
                            <a:schemeClr val="tx1"/>
                          </a:solidFill>
                        </a:rPr>
                        <a:t>Prof</a:t>
                      </a:r>
                      <a:r>
                        <a:rPr lang="tr-TR" sz="2000" baseline="0" dirty="0" smtClean="0">
                          <a:solidFill>
                            <a:schemeClr val="tx1"/>
                          </a:solidFill>
                        </a:rPr>
                        <a:t> </a:t>
                      </a:r>
                      <a:r>
                        <a:rPr lang="tr-TR" sz="2000" baseline="0" dirty="0" err="1" smtClean="0">
                          <a:solidFill>
                            <a:schemeClr val="tx1"/>
                          </a:solidFill>
                        </a:rPr>
                        <a:t>Dr</a:t>
                      </a:r>
                      <a:r>
                        <a:rPr lang="tr-TR" sz="2000" baseline="0" dirty="0" smtClean="0">
                          <a:solidFill>
                            <a:schemeClr val="tx1"/>
                          </a:solidFill>
                        </a:rPr>
                        <a:t>  Metin Caner</a:t>
                      </a:r>
                      <a:endParaRPr lang="tr-TR" sz="1600" baseline="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252157" y="3507770"/>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4" name="Dikdörtgen 13"/>
          <p:cNvSpPr/>
          <p:nvPr/>
        </p:nvSpPr>
        <p:spPr>
          <a:xfrm>
            <a:off x="3988662" y="2806941"/>
            <a:ext cx="271503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Cem-i Demiroğlu</a:t>
            </a:r>
            <a:endParaRPr lang="tr-TR" sz="2000" dirty="0">
              <a:solidFill>
                <a:srgbClr val="0070C0"/>
              </a:solidFill>
            </a:endParaRPr>
          </a:p>
        </p:txBody>
      </p:sp>
      <p:sp>
        <p:nvSpPr>
          <p:cNvPr id="12" name="Dikdörtgen 11"/>
          <p:cNvSpPr/>
          <p:nvPr/>
        </p:nvSpPr>
        <p:spPr>
          <a:xfrm>
            <a:off x="8327461" y="2806941"/>
            <a:ext cx="2176109" cy="400110"/>
          </a:xfrm>
          <a:prstGeom prst="rect">
            <a:avLst/>
          </a:prstGeom>
        </p:spPr>
        <p:txBody>
          <a:bodyPr wrap="none">
            <a:spAutoFit/>
          </a:bodyPr>
          <a:lstStyle/>
          <a:p>
            <a:r>
              <a:rPr lang="tr-TR" sz="2000" dirty="0">
                <a:solidFill>
                  <a:srgbClr val="0070C0"/>
                </a:solidFill>
              </a:rPr>
              <a:t>Prof </a:t>
            </a:r>
            <a:r>
              <a:rPr lang="tr-TR" sz="2000" dirty="0" err="1">
                <a:solidFill>
                  <a:srgbClr val="0070C0"/>
                </a:solidFill>
              </a:rPr>
              <a:t>Dr</a:t>
            </a:r>
            <a:r>
              <a:rPr lang="tr-TR" sz="2000" dirty="0">
                <a:solidFill>
                  <a:srgbClr val="0070C0"/>
                </a:solidFill>
              </a:rPr>
              <a:t> </a:t>
            </a:r>
            <a:r>
              <a:rPr lang="tr-TR" sz="2000" dirty="0" smtClean="0">
                <a:solidFill>
                  <a:srgbClr val="0070C0"/>
                </a:solidFill>
              </a:rPr>
              <a:t>Esin </a:t>
            </a:r>
            <a:r>
              <a:rPr lang="tr-TR" sz="2000" dirty="0" err="1" smtClean="0">
                <a:solidFill>
                  <a:srgbClr val="0070C0"/>
                </a:solidFill>
              </a:rPr>
              <a:t>öztürk</a:t>
            </a:r>
            <a:endParaRPr lang="tr-TR" sz="2000" dirty="0">
              <a:solidFill>
                <a:srgbClr val="0070C0"/>
              </a:solidFill>
            </a:endParaRPr>
          </a:p>
        </p:txBody>
      </p:sp>
      <p:sp>
        <p:nvSpPr>
          <p:cNvPr id="4" name="Metin kutusu 3"/>
          <p:cNvSpPr txBox="1"/>
          <p:nvPr/>
        </p:nvSpPr>
        <p:spPr>
          <a:xfrm>
            <a:off x="7502169" y="4077290"/>
            <a:ext cx="3826691" cy="1323439"/>
          </a:xfrm>
          <a:prstGeom prst="rect">
            <a:avLst/>
          </a:prstGeom>
          <a:noFill/>
        </p:spPr>
        <p:txBody>
          <a:bodyPr wrap="square" rtlCol="0">
            <a:spAutoFit/>
          </a:bodyPr>
          <a:lstStyle/>
          <a:p>
            <a:r>
              <a:rPr lang="tr-TR" sz="2000" dirty="0" err="1" smtClean="0"/>
              <a:t>Prof</a:t>
            </a:r>
            <a:r>
              <a:rPr lang="tr-TR" sz="2000" dirty="0" smtClean="0"/>
              <a:t> </a:t>
            </a:r>
            <a:r>
              <a:rPr lang="tr-TR" sz="2000" dirty="0" err="1" smtClean="0"/>
              <a:t>Dr</a:t>
            </a:r>
            <a:r>
              <a:rPr lang="tr-TR" sz="2000" dirty="0" smtClean="0"/>
              <a:t> Muammer Bilir</a:t>
            </a:r>
          </a:p>
          <a:p>
            <a:r>
              <a:rPr lang="tr-TR" sz="2000" dirty="0" err="1" smtClean="0"/>
              <a:t>Prof</a:t>
            </a:r>
            <a:r>
              <a:rPr lang="tr-TR" sz="2000" dirty="0" smtClean="0"/>
              <a:t> </a:t>
            </a:r>
            <a:r>
              <a:rPr lang="tr-TR" sz="2000" dirty="0" err="1" smtClean="0"/>
              <a:t>Dr</a:t>
            </a:r>
            <a:r>
              <a:rPr lang="tr-TR" sz="2000" dirty="0" smtClean="0"/>
              <a:t> Işıl </a:t>
            </a:r>
            <a:r>
              <a:rPr lang="tr-TR" sz="2000" dirty="0" err="1" smtClean="0"/>
              <a:t>Bavunoğlu</a:t>
            </a:r>
            <a:endParaRPr lang="tr-TR" sz="2000" dirty="0" smtClean="0"/>
          </a:p>
          <a:p>
            <a:r>
              <a:rPr lang="tr-TR" sz="2000" dirty="0" err="1" smtClean="0"/>
              <a:t>Dr</a:t>
            </a:r>
            <a:r>
              <a:rPr lang="tr-TR" sz="2000" dirty="0" smtClean="0"/>
              <a:t> Öğret. Gör. Uğur Kimyon</a:t>
            </a:r>
          </a:p>
          <a:p>
            <a:endParaRPr lang="tr-TR" sz="2000" dirty="0"/>
          </a:p>
        </p:txBody>
      </p:sp>
      <p:pic>
        <p:nvPicPr>
          <p:cNvPr id="13" name="Resim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Lst>
          </a:blip>
          <a:stretch>
            <a:fillRect/>
          </a:stretch>
        </p:blipFill>
        <p:spPr>
          <a:xfrm>
            <a:off x="4562829" y="943186"/>
            <a:ext cx="1807178" cy="1927340"/>
          </a:xfrm>
          <a:prstGeom prst="ellipse">
            <a:avLst/>
          </a:prstGeom>
          <a:ln>
            <a:noFill/>
          </a:ln>
          <a:effectLst>
            <a:softEdge rad="112500"/>
          </a:effectLst>
        </p:spPr>
      </p:pic>
      <p:pic>
        <p:nvPicPr>
          <p:cNvPr id="5" name="Resim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contrast="-40000"/>
                    </a14:imgEffect>
                  </a14:imgLayer>
                </a14:imgProps>
              </a:ext>
            </a:extLst>
          </a:blip>
          <a:stretch>
            <a:fillRect/>
          </a:stretch>
        </p:blipFill>
        <p:spPr>
          <a:xfrm>
            <a:off x="8610600" y="943186"/>
            <a:ext cx="1611317" cy="2011442"/>
          </a:xfrm>
          <a:prstGeom prst="ellipse">
            <a:avLst/>
          </a:prstGeom>
          <a:ln>
            <a:noFill/>
          </a:ln>
          <a:effectLst>
            <a:softEdge rad="112500"/>
          </a:effectLst>
        </p:spPr>
      </p:pic>
      <p:pic>
        <p:nvPicPr>
          <p:cNvPr id="10" name="Picture 6" descr="Dosya:Cerrahpaşa Tıp Fakültesi Logo.png - Vikiped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57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256058" y="6366112"/>
            <a:ext cx="2743200" cy="365125"/>
          </a:xfrm>
        </p:spPr>
        <p:txBody>
          <a:bodyPr/>
          <a:lstStyle/>
          <a:p>
            <a:fld id="{87342D3C-3F71-4226-A8D2-1D99512B05A5}" type="slidenum">
              <a:rPr lang="tr-TR" smtClean="0"/>
              <a:t>31</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616753894"/>
              </p:ext>
            </p:extLst>
          </p:nvPr>
        </p:nvGraphicFramePr>
        <p:xfrm>
          <a:off x="545651" y="619790"/>
          <a:ext cx="11043920" cy="5584945"/>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485750577"/>
                    </a:ext>
                  </a:extLst>
                </a:gridCol>
                <a:gridCol w="8554720">
                  <a:extLst>
                    <a:ext uri="{9D8B030D-6E8A-4147-A177-3AD203B41FA5}">
                      <a16:colId xmlns:a16="http://schemas.microsoft.com/office/drawing/2014/main" val="1517770634"/>
                    </a:ext>
                  </a:extLst>
                </a:gridCol>
              </a:tblGrid>
              <a:tr h="2463576">
                <a:tc>
                  <a:txBody>
                    <a:bodyPr/>
                    <a:lstStyle/>
                    <a:p>
                      <a:pPr algn="ctr"/>
                      <a:r>
                        <a:rPr lang="tr-TR" sz="2400" b="0" dirty="0" err="1" smtClean="0">
                          <a:solidFill>
                            <a:schemeClr val="tx1"/>
                          </a:solidFill>
                        </a:rPr>
                        <a:t>Romatoloji</a:t>
                      </a:r>
                      <a:r>
                        <a:rPr lang="tr-TR" sz="2400" b="0" dirty="0" smtClean="0">
                          <a:solidFill>
                            <a:schemeClr val="tx1"/>
                          </a:solidFill>
                        </a:rPr>
                        <a:t> seksiyonu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5816"/>
                  </a:ext>
                </a:extLst>
              </a:tr>
              <a:tr h="3121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Cerrahpaşa’da kuruldu.</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smtClean="0">
                          <a:solidFill>
                            <a:schemeClr val="tx1"/>
                          </a:solidFill>
                        </a:rPr>
                        <a:t>CTF </a:t>
                      </a:r>
                      <a:r>
                        <a:rPr lang="tr-TR" sz="1600" b="0" dirty="0" err="1" smtClean="0">
                          <a:solidFill>
                            <a:schemeClr val="tx1"/>
                          </a:solidFill>
                        </a:rPr>
                        <a:t>Romatoloji</a:t>
                      </a:r>
                      <a:r>
                        <a:rPr lang="tr-TR" sz="1600" b="0" baseline="0" dirty="0" smtClean="0">
                          <a:solidFill>
                            <a:schemeClr val="tx1"/>
                          </a:solidFill>
                        </a:rPr>
                        <a:t> ayrılmadan önce  3.Dahiliye kliniğinde  </a:t>
                      </a: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Nihat </a:t>
                      </a:r>
                      <a:r>
                        <a:rPr lang="tr-TR" sz="1600" b="0" baseline="0" dirty="0" err="1" smtClean="0">
                          <a:solidFill>
                            <a:schemeClr val="tx1"/>
                          </a:solidFill>
                        </a:rPr>
                        <a:t>Dilşen</a:t>
                      </a:r>
                      <a:r>
                        <a:rPr lang="tr-TR" sz="1600" b="0" baseline="0" dirty="0" smtClean="0">
                          <a:solidFill>
                            <a:schemeClr val="tx1"/>
                          </a:solidFill>
                        </a:rPr>
                        <a:t> ve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baseline="0" dirty="0" err="1" smtClean="0">
                          <a:solidFill>
                            <a:schemeClr val="tx1"/>
                          </a:solidFill>
                        </a:rPr>
                        <a:t>Prof</a:t>
                      </a:r>
                      <a:r>
                        <a:rPr lang="tr-TR" sz="1600" b="0" baseline="0" dirty="0" smtClean="0">
                          <a:solidFill>
                            <a:schemeClr val="tx1"/>
                          </a:solidFill>
                        </a:rPr>
                        <a:t> </a:t>
                      </a:r>
                      <a:r>
                        <a:rPr lang="tr-TR" sz="1600" b="0" baseline="0" dirty="0" err="1" smtClean="0">
                          <a:solidFill>
                            <a:schemeClr val="tx1"/>
                          </a:solidFill>
                        </a:rPr>
                        <a:t>Dr</a:t>
                      </a:r>
                      <a:r>
                        <a:rPr lang="tr-TR" sz="1600" b="0" baseline="0" dirty="0" smtClean="0">
                          <a:solidFill>
                            <a:schemeClr val="tx1"/>
                          </a:solidFill>
                        </a:rPr>
                        <a:t> İsmet </a:t>
                      </a:r>
                      <a:r>
                        <a:rPr lang="tr-TR" sz="1600" b="0" baseline="0" dirty="0" err="1" smtClean="0">
                          <a:solidFill>
                            <a:schemeClr val="tx1"/>
                          </a:solidFill>
                        </a:rPr>
                        <a:t>Çetinyalçın</a:t>
                      </a:r>
                      <a:r>
                        <a:rPr lang="tr-TR" sz="1600" b="0" baseline="0" dirty="0" smtClean="0">
                          <a:solidFill>
                            <a:schemeClr val="tx1"/>
                          </a:solidFill>
                        </a:rPr>
                        <a:t>  tarafından yönetiliyordu. </a:t>
                      </a:r>
                      <a:endParaRPr lang="tr-TR" sz="16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b="0" dirty="0" smtClean="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smtClean="0">
                          <a:solidFill>
                            <a:schemeClr val="tx1"/>
                          </a:solidFill>
                        </a:rPr>
                        <a:t>      </a:t>
                      </a:r>
                    </a:p>
                    <a:p>
                      <a:endParaRPr lang="tr-TR" sz="2000" dirty="0" smtClean="0">
                        <a:solidFill>
                          <a:schemeClr val="tx1"/>
                        </a:solidFill>
                      </a:endParaRPr>
                    </a:p>
                    <a:p>
                      <a:endParaRPr lang="tr-TR" sz="2000" dirty="0" smtClean="0">
                        <a:solidFill>
                          <a:schemeClr val="tx1"/>
                        </a:solidFill>
                      </a:endParaRPr>
                    </a:p>
                    <a:p>
                      <a:r>
                        <a:rPr lang="tr-TR" sz="20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Hasan Yazıcı</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Sebahattin Yurdakul</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Huri Özdoğan</a:t>
                      </a:r>
                    </a:p>
                    <a:p>
                      <a:r>
                        <a:rPr lang="tr-TR" sz="1800" baseline="0" dirty="0" smtClean="0">
                          <a:solidFill>
                            <a:schemeClr val="tx1"/>
                          </a:solidFill>
                        </a:rPr>
                        <a:t>      </a:t>
                      </a:r>
                      <a:r>
                        <a:rPr lang="tr-TR" sz="1800" baseline="0" dirty="0" err="1" smtClean="0">
                          <a:solidFill>
                            <a:schemeClr val="tx1"/>
                          </a:solidFill>
                        </a:rPr>
                        <a:t>Prof</a:t>
                      </a:r>
                      <a:r>
                        <a:rPr lang="tr-TR" sz="1800" baseline="0" dirty="0" smtClean="0">
                          <a:solidFill>
                            <a:schemeClr val="tx1"/>
                          </a:solidFill>
                        </a:rPr>
                        <a:t> </a:t>
                      </a:r>
                      <a:r>
                        <a:rPr lang="tr-TR" sz="1800" baseline="0" dirty="0" err="1" smtClean="0">
                          <a:solidFill>
                            <a:schemeClr val="tx1"/>
                          </a:solidFill>
                        </a:rPr>
                        <a:t>Dr</a:t>
                      </a:r>
                      <a:r>
                        <a:rPr lang="tr-TR" sz="1800" baseline="0" dirty="0" smtClean="0">
                          <a:solidFill>
                            <a:schemeClr val="tx1"/>
                          </a:solidFill>
                        </a:rPr>
                        <a:t> Vedat </a:t>
                      </a:r>
                      <a:r>
                        <a:rPr lang="tr-TR" sz="1800" baseline="0" dirty="0" err="1" smtClean="0">
                          <a:solidFill>
                            <a:schemeClr val="tx1"/>
                          </a:solidFill>
                        </a:rPr>
                        <a:t>Hamuryudan</a:t>
                      </a:r>
                      <a:endParaRPr lang="tr-TR" sz="18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56160"/>
                  </a:ext>
                </a:extLst>
              </a:tr>
            </a:tbl>
          </a:graphicData>
        </a:graphic>
      </p:graphicFrame>
      <p:sp>
        <p:nvSpPr>
          <p:cNvPr id="7" name="Metin kutusu 6"/>
          <p:cNvSpPr txBox="1"/>
          <p:nvPr/>
        </p:nvSpPr>
        <p:spPr>
          <a:xfrm>
            <a:off x="3082255" y="3319729"/>
            <a:ext cx="6969760" cy="369332"/>
          </a:xfrm>
          <a:prstGeom prst="rect">
            <a:avLst/>
          </a:prstGeom>
          <a:noFill/>
        </p:spPr>
        <p:txBody>
          <a:bodyPr wrap="square" rtlCol="0">
            <a:spAutoFit/>
          </a:bodyPr>
          <a:lstStyle/>
          <a:p>
            <a:pPr algn="ctr"/>
            <a:r>
              <a:rPr lang="tr-TR" dirty="0" smtClean="0">
                <a:solidFill>
                  <a:srgbClr val="FF0000"/>
                </a:solidFill>
              </a:rPr>
              <a:t>  Emekli olanlar                                            Halen görevde olanlar</a:t>
            </a:r>
            <a:endParaRPr lang="tr-TR" dirty="0">
              <a:solidFill>
                <a:srgbClr val="FF0000"/>
              </a:solidFill>
            </a:endParaRPr>
          </a:p>
        </p:txBody>
      </p:sp>
      <p:sp>
        <p:nvSpPr>
          <p:cNvPr id="16" name="Dikdörtgen 15"/>
          <p:cNvSpPr/>
          <p:nvPr/>
        </p:nvSpPr>
        <p:spPr>
          <a:xfrm>
            <a:off x="6067611" y="2723489"/>
            <a:ext cx="2033314" cy="369332"/>
          </a:xfrm>
          <a:prstGeom prst="rect">
            <a:avLst/>
          </a:prstGeom>
        </p:spPr>
        <p:txBody>
          <a:bodyPr wrap="none">
            <a:spAutoFit/>
          </a:bodyPr>
          <a:lstStyle/>
          <a:p>
            <a:pPr algn="ctr"/>
            <a:r>
              <a:rPr lang="tr-TR" dirty="0">
                <a:solidFill>
                  <a:srgbClr val="0563C1"/>
                </a:solidFill>
              </a:rPr>
              <a:t>Prof </a:t>
            </a:r>
            <a:r>
              <a:rPr lang="tr-TR" dirty="0" err="1">
                <a:solidFill>
                  <a:srgbClr val="0563C1"/>
                </a:solidFill>
              </a:rPr>
              <a:t>Dr</a:t>
            </a:r>
            <a:r>
              <a:rPr lang="tr-TR" dirty="0">
                <a:solidFill>
                  <a:srgbClr val="0563C1"/>
                </a:solidFill>
              </a:rPr>
              <a:t> </a:t>
            </a:r>
            <a:r>
              <a:rPr lang="tr-TR" dirty="0" smtClean="0">
                <a:solidFill>
                  <a:srgbClr val="0563C1"/>
                </a:solidFill>
              </a:rPr>
              <a:t>Hasan Yazıcı</a:t>
            </a:r>
            <a:endParaRPr lang="tr-TR" dirty="0">
              <a:solidFill>
                <a:srgbClr val="0563C1"/>
              </a:solidFill>
            </a:endParaRPr>
          </a:p>
        </p:txBody>
      </p:sp>
      <p:sp>
        <p:nvSpPr>
          <p:cNvPr id="4" name="Metin kutusu 3"/>
          <p:cNvSpPr txBox="1"/>
          <p:nvPr/>
        </p:nvSpPr>
        <p:spPr>
          <a:xfrm>
            <a:off x="7376159" y="3915970"/>
            <a:ext cx="4213412" cy="2031325"/>
          </a:xfrm>
          <a:prstGeom prst="rect">
            <a:avLst/>
          </a:prstGeom>
          <a:noFill/>
        </p:spPr>
        <p:txBody>
          <a:bodyPr wrap="square" rtlCol="0">
            <a:spAutoFit/>
          </a:bodyPr>
          <a:lstStyle/>
          <a:p>
            <a:r>
              <a:rPr lang="tr-TR" dirty="0" err="1" smtClean="0"/>
              <a:t>Prof</a:t>
            </a:r>
            <a:r>
              <a:rPr lang="tr-TR" dirty="0" smtClean="0"/>
              <a:t> </a:t>
            </a:r>
            <a:r>
              <a:rPr lang="tr-TR" dirty="0" err="1" smtClean="0"/>
              <a:t>Dr</a:t>
            </a:r>
            <a:r>
              <a:rPr lang="tr-TR" dirty="0" smtClean="0"/>
              <a:t> İzzet </a:t>
            </a:r>
            <a:r>
              <a:rPr lang="tr-TR" dirty="0" err="1" smtClean="0"/>
              <a:t>Fresko</a:t>
            </a:r>
            <a:endParaRPr lang="tr-TR" dirty="0" smtClean="0"/>
          </a:p>
          <a:p>
            <a:r>
              <a:rPr lang="tr-TR" dirty="0" err="1" smtClean="0"/>
              <a:t>Prof</a:t>
            </a:r>
            <a:r>
              <a:rPr lang="tr-TR" dirty="0" smtClean="0"/>
              <a:t> </a:t>
            </a:r>
            <a:r>
              <a:rPr lang="tr-TR" dirty="0" err="1" smtClean="0"/>
              <a:t>Dr</a:t>
            </a:r>
            <a:r>
              <a:rPr lang="tr-TR" dirty="0" smtClean="0"/>
              <a:t> Melike Melikoğlu</a:t>
            </a:r>
          </a:p>
          <a:p>
            <a:r>
              <a:rPr lang="tr-TR" dirty="0" err="1" smtClean="0"/>
              <a:t>Prof</a:t>
            </a:r>
            <a:r>
              <a:rPr lang="tr-TR" dirty="0" smtClean="0"/>
              <a:t> </a:t>
            </a:r>
            <a:r>
              <a:rPr lang="tr-TR" dirty="0" err="1" smtClean="0"/>
              <a:t>Dr</a:t>
            </a:r>
            <a:r>
              <a:rPr lang="tr-TR" dirty="0" smtClean="0"/>
              <a:t> Emire </a:t>
            </a:r>
            <a:r>
              <a:rPr lang="tr-TR" dirty="0" err="1" smtClean="0"/>
              <a:t>Seyahi</a:t>
            </a:r>
            <a:endParaRPr lang="tr-TR" dirty="0" smtClean="0"/>
          </a:p>
          <a:p>
            <a:r>
              <a:rPr lang="tr-TR" dirty="0" err="1" smtClean="0"/>
              <a:t>Prof</a:t>
            </a:r>
            <a:r>
              <a:rPr lang="tr-TR" dirty="0" smtClean="0"/>
              <a:t> </a:t>
            </a:r>
            <a:r>
              <a:rPr lang="tr-TR" dirty="0" err="1" smtClean="0"/>
              <a:t>Dr</a:t>
            </a:r>
            <a:r>
              <a:rPr lang="tr-TR" dirty="0" smtClean="0"/>
              <a:t> Gülen </a:t>
            </a:r>
            <a:r>
              <a:rPr lang="tr-TR" dirty="0" err="1" smtClean="0"/>
              <a:t>hatemi</a:t>
            </a:r>
            <a:endParaRPr lang="tr-TR" dirty="0" smtClean="0"/>
          </a:p>
          <a:p>
            <a:r>
              <a:rPr lang="tr-TR" dirty="0" err="1" smtClean="0"/>
              <a:t>Prof</a:t>
            </a:r>
            <a:r>
              <a:rPr lang="tr-TR" dirty="0" smtClean="0"/>
              <a:t> </a:t>
            </a:r>
            <a:r>
              <a:rPr lang="tr-TR" dirty="0" err="1" smtClean="0"/>
              <a:t>Dr</a:t>
            </a:r>
            <a:r>
              <a:rPr lang="tr-TR" dirty="0" smtClean="0"/>
              <a:t> </a:t>
            </a:r>
            <a:r>
              <a:rPr lang="tr-TR" dirty="0" err="1" smtClean="0"/>
              <a:t>Serdal</a:t>
            </a:r>
            <a:r>
              <a:rPr lang="tr-TR" dirty="0" smtClean="0"/>
              <a:t> Uğurlu</a:t>
            </a:r>
          </a:p>
          <a:p>
            <a:r>
              <a:rPr lang="tr-TR" dirty="0" err="1" smtClean="0"/>
              <a:t>Doç</a:t>
            </a:r>
            <a:r>
              <a:rPr lang="tr-TR" dirty="0" smtClean="0"/>
              <a:t> </a:t>
            </a:r>
            <a:r>
              <a:rPr lang="tr-TR" dirty="0" err="1" smtClean="0"/>
              <a:t>Dr</a:t>
            </a:r>
            <a:r>
              <a:rPr lang="tr-TR" dirty="0" smtClean="0"/>
              <a:t> Yeşim Özgüler</a:t>
            </a:r>
          </a:p>
          <a:p>
            <a:r>
              <a:rPr lang="tr-TR" dirty="0" err="1" smtClean="0"/>
              <a:t>Doç</a:t>
            </a:r>
            <a:r>
              <a:rPr lang="tr-TR" dirty="0" smtClean="0"/>
              <a:t> </a:t>
            </a:r>
            <a:r>
              <a:rPr lang="tr-TR" dirty="0" err="1" smtClean="0"/>
              <a:t>Dr</a:t>
            </a:r>
            <a:r>
              <a:rPr lang="tr-TR" dirty="0" smtClean="0"/>
              <a:t> Sinem Nihal Esatoğlu</a:t>
            </a:r>
            <a:endParaRPr lang="tr-TR" dirty="0"/>
          </a:p>
        </p:txBody>
      </p:sp>
      <p:pic>
        <p:nvPicPr>
          <p:cNvPr id="19" name="Picture 2" descr="Hasan Yazıcı, Author at Sarkaç"/>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169282">
            <a:off x="6192973" y="719244"/>
            <a:ext cx="1894779" cy="2125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215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32</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contrast="20000"/>
                    </a14:imgEffect>
                  </a14:imgLayer>
                </a14:imgProps>
              </a:ext>
            </a:extLst>
          </a:blip>
          <a:stretch>
            <a:fillRect/>
          </a:stretch>
        </p:blipFill>
        <p:spPr>
          <a:xfrm>
            <a:off x="1088967" y="289486"/>
            <a:ext cx="9923900" cy="6249426"/>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649138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33</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13411" y="166255"/>
            <a:ext cx="9196111" cy="6555220"/>
          </a:xfrm>
          <a:prstGeom prst="ellipse">
            <a:avLst/>
          </a:prstGeom>
          <a:ln w="762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83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87342D3C-3F71-4226-A8D2-1D99512B05A5}" type="slidenum">
              <a:rPr lang="tr-TR" smtClean="0"/>
              <a:t>34</a:t>
            </a:fld>
            <a:endParaRPr lang="tr-TR"/>
          </a:p>
        </p:txBody>
      </p:sp>
      <p:pic>
        <p:nvPicPr>
          <p:cNvPr id="1026" name="Picture 2" descr="Cerrahpaşa Tıp Fakültesi'nde taşınma süreci tamamlandı (Bazı bölümler  Yeşilköy'de hizmet verecek) - Son Dakika Türkiye Haberleri | NTV Habe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667" b="96741" l="13667" r="98000"/>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04414" y="37152"/>
            <a:ext cx="3721996" cy="2227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rahpaşa ve Çapa Tıp Nereye Taşınıyor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875" b="96875" l="4750" r="94667"/>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318" y="0"/>
            <a:ext cx="2843992" cy="189599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2857203" y="2042480"/>
            <a:ext cx="6152004" cy="400110"/>
          </a:xfrm>
          <a:prstGeom prst="rect">
            <a:avLst/>
          </a:prstGeom>
        </p:spPr>
        <p:txBody>
          <a:bodyPr wrap="none">
            <a:spAutoFit/>
          </a:bodyPr>
          <a:lstStyle/>
          <a:p>
            <a:pPr algn="ctr"/>
            <a:r>
              <a:rPr lang="tr-TR" sz="2000" b="1" dirty="0"/>
              <a:t>İÜC Cerrahpaşa Tıp Fakültesi İç Hastalıkları Anabilim Dalı</a:t>
            </a:r>
          </a:p>
        </p:txBody>
      </p:sp>
      <p:cxnSp>
        <p:nvCxnSpPr>
          <p:cNvPr id="6" name="Dirsek Bağlayıcısı 5"/>
          <p:cNvCxnSpPr>
            <a:endCxn id="2" idx="3"/>
          </p:cNvCxnSpPr>
          <p:nvPr/>
        </p:nvCxnSpPr>
        <p:spPr>
          <a:xfrm rot="10800000" flipV="1">
            <a:off x="9009208" y="1830281"/>
            <a:ext cx="1447809" cy="41225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Dirsek Bağlayıcısı 11"/>
          <p:cNvCxnSpPr/>
          <p:nvPr/>
        </p:nvCxnSpPr>
        <p:spPr>
          <a:xfrm>
            <a:off x="1521562" y="1791616"/>
            <a:ext cx="1230347" cy="45092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Resim 15"/>
          <p:cNvPicPr>
            <a:picLocks noChangeAspect="1"/>
          </p:cNvPicPr>
          <p:nvPr/>
        </p:nvPicPr>
        <p:blipFill>
          <a:blip r:embed="rId6">
            <a:extLst>
              <a:ext uri="{BEBA8EAE-BF5A-486C-A8C5-ECC9F3942E4B}">
                <a14:imgProps xmlns:a14="http://schemas.microsoft.com/office/drawing/2010/main">
                  <a14:imgLayer r:embed="rId7">
                    <a14:imgEffect>
                      <a14:backgroundRemoval t="9976" b="96107" l="2259" r="98152"/>
                    </a14:imgEffect>
                    <a14:imgEffect>
                      <a14:sharpenSoften amount="25000"/>
                    </a14:imgEffect>
                    <a14:imgEffect>
                      <a14:brightnessContrast contrast="20000"/>
                    </a14:imgEffect>
                  </a14:imgLayer>
                </a14:imgProps>
              </a:ext>
            </a:extLst>
          </a:blip>
          <a:stretch>
            <a:fillRect/>
          </a:stretch>
        </p:blipFill>
        <p:spPr>
          <a:xfrm>
            <a:off x="6818811" y="2497703"/>
            <a:ext cx="4411447" cy="3723007"/>
          </a:xfrm>
          <a:prstGeom prst="rect">
            <a:avLst/>
          </a:prstGeom>
        </p:spPr>
      </p:pic>
      <p:pic>
        <p:nvPicPr>
          <p:cNvPr id="10" name="Picture 6" descr="Dosya:Cerrahpaşa Tıp Fakültesi Logo.png - Vikiped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9"/>
          <a:stretch>
            <a:fillRect/>
          </a:stretch>
        </p:blipFill>
        <p:spPr>
          <a:xfrm>
            <a:off x="1521562" y="2726957"/>
            <a:ext cx="3960551" cy="3994518"/>
          </a:xfrm>
          <a:prstGeom prst="rect">
            <a:avLst/>
          </a:prstGeom>
        </p:spPr>
      </p:pic>
    </p:spTree>
    <p:extLst>
      <p:ext uri="{BB962C8B-B14F-4D97-AF65-F5344CB8AC3E}">
        <p14:creationId xmlns:p14="http://schemas.microsoft.com/office/powerpoint/2010/main" val="461077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22422" y="746025"/>
            <a:ext cx="3288870" cy="1325563"/>
          </a:xfrm>
        </p:spPr>
        <p:txBody>
          <a:bodyPr>
            <a:normAutofit/>
          </a:bodyPr>
          <a:lstStyle/>
          <a:p>
            <a:pPr algn="ctr"/>
            <a:r>
              <a:rPr lang="tr-TR" sz="2800" b="1" dirty="0" smtClean="0"/>
              <a:t>Kaynaklar</a:t>
            </a:r>
            <a:endParaRPr lang="tr-TR" sz="2800" b="1" dirty="0"/>
          </a:p>
        </p:txBody>
      </p:sp>
      <p:sp>
        <p:nvSpPr>
          <p:cNvPr id="3" name="İçerik Yer Tutucusu 2"/>
          <p:cNvSpPr>
            <a:spLocks noGrp="1"/>
          </p:cNvSpPr>
          <p:nvPr>
            <p:ph idx="1"/>
          </p:nvPr>
        </p:nvSpPr>
        <p:spPr>
          <a:xfrm>
            <a:off x="547896" y="2429435"/>
            <a:ext cx="10515600" cy="2500804"/>
          </a:xfrm>
        </p:spPr>
        <p:txBody>
          <a:bodyPr>
            <a:normAutofit fontScale="92500" lnSpcReduction="10000"/>
          </a:bodyPr>
          <a:lstStyle/>
          <a:p>
            <a:pPr marL="0" indent="0">
              <a:buNone/>
            </a:pPr>
            <a:r>
              <a:rPr lang="tr-TR" sz="2000" dirty="0" smtClean="0"/>
              <a:t>1- Gülten </a:t>
            </a:r>
            <a:r>
              <a:rPr lang="tr-TR" sz="2000" dirty="0"/>
              <a:t>Dinç. </a:t>
            </a:r>
            <a:r>
              <a:rPr lang="tr-TR" sz="2000" dirty="0" err="1"/>
              <a:t>Tıphane’den</a:t>
            </a:r>
            <a:r>
              <a:rPr lang="tr-TR" sz="2000" dirty="0"/>
              <a:t> Cerrahpaşa Tıp Fakültesi’ne (1827-2019). Cerrahpaşa </a:t>
            </a:r>
            <a:r>
              <a:rPr lang="tr-TR" sz="2000" dirty="0" err="1"/>
              <a:t>Medical</a:t>
            </a:r>
            <a:r>
              <a:rPr lang="tr-TR" sz="2000" dirty="0"/>
              <a:t> </a:t>
            </a:r>
            <a:r>
              <a:rPr lang="tr-TR" sz="2000" dirty="0" err="1"/>
              <a:t>Journal</a:t>
            </a:r>
            <a:r>
              <a:rPr lang="tr-TR" sz="2000" dirty="0"/>
              <a:t> 2020; 44(1): 1-20</a:t>
            </a:r>
          </a:p>
          <a:p>
            <a:pPr marL="0" indent="0">
              <a:buNone/>
            </a:pPr>
            <a:r>
              <a:rPr lang="tr-TR" sz="2000" dirty="0" smtClean="0"/>
              <a:t>2- Hüsrev </a:t>
            </a:r>
            <a:r>
              <a:rPr lang="tr-TR" sz="2000" dirty="0" err="1" smtClean="0"/>
              <a:t>hatemi</a:t>
            </a:r>
            <a:r>
              <a:rPr lang="tr-TR" sz="2000" dirty="0" smtClean="0"/>
              <a:t>. Şahsi Bir Cerrahpaşa Tarihi. Dergah Yayınevi, İstanbul, 2023</a:t>
            </a:r>
          </a:p>
          <a:p>
            <a:pPr marL="0" indent="0">
              <a:buNone/>
            </a:pPr>
            <a:r>
              <a:rPr lang="tr-TR" sz="2000" dirty="0" smtClean="0"/>
              <a:t>3- Nil </a:t>
            </a:r>
            <a:r>
              <a:rPr lang="tr-TR" sz="2000" dirty="0" err="1" smtClean="0"/>
              <a:t>Sarı,Zuhal</a:t>
            </a:r>
            <a:r>
              <a:rPr lang="tr-TR" sz="2000" dirty="0" smtClean="0"/>
              <a:t> </a:t>
            </a:r>
            <a:r>
              <a:rPr lang="tr-TR" sz="2000" dirty="0" err="1" smtClean="0"/>
              <a:t>Özaydın,Burhan</a:t>
            </a:r>
            <a:r>
              <a:rPr lang="tr-TR" sz="2000" dirty="0" smtClean="0"/>
              <a:t> Akgün. Kuruluşundan günümüze Cerrahpaşa Tıp </a:t>
            </a:r>
            <a:r>
              <a:rPr lang="tr-TR" sz="2000" dirty="0" smtClean="0"/>
              <a:t>Fakültesi,1827-1967-2007</a:t>
            </a:r>
            <a:r>
              <a:rPr lang="tr-TR" sz="2000" dirty="0" smtClean="0"/>
              <a:t>. Türkiye İş Bankası, İstanbul,2009.</a:t>
            </a:r>
          </a:p>
          <a:p>
            <a:pPr marL="0" indent="0">
              <a:buNone/>
            </a:pPr>
            <a:r>
              <a:rPr lang="tr-TR" sz="1900" dirty="0" smtClean="0"/>
              <a:t>4- Derviş </a:t>
            </a:r>
            <a:r>
              <a:rPr lang="tr-TR" sz="1900" dirty="0" err="1"/>
              <a:t>Manizade</a:t>
            </a:r>
            <a:r>
              <a:rPr lang="tr-TR" sz="1900" dirty="0"/>
              <a:t>. 65  Yıllık Cerrahpaşa Hastanesi (39 yılda duyduklarım ve gördüklerim). Matematik araştırma enstitüsü baskı </a:t>
            </a:r>
            <a:r>
              <a:rPr lang="tr-TR" sz="1900" dirty="0" err="1"/>
              <a:t>atölyesi,Istanbul</a:t>
            </a:r>
            <a:r>
              <a:rPr lang="tr-TR" sz="1900" dirty="0"/>
              <a:t> 1976. </a:t>
            </a:r>
          </a:p>
          <a:p>
            <a:pPr marL="0" indent="0">
              <a:buNone/>
            </a:pPr>
            <a:r>
              <a:rPr lang="tr-TR" sz="2000" dirty="0" smtClean="0">
                <a:hlinkClick r:id="rId2"/>
              </a:rPr>
              <a:t>5- https</a:t>
            </a:r>
            <a:r>
              <a:rPr lang="tr-TR" sz="2000" dirty="0">
                <a:hlinkClick r:id="rId2"/>
              </a:rPr>
              <a:t>://</a:t>
            </a:r>
            <a:r>
              <a:rPr lang="tr-TR" sz="2000" dirty="0" smtClean="0">
                <a:hlinkClick r:id="rId2"/>
              </a:rPr>
              <a:t>hastanecerrahpasa.iuc.edu.tr/tr/content/tarihce/tarihce</a:t>
            </a:r>
            <a:endParaRPr lang="tr-TR" sz="2000" dirty="0" smtClean="0"/>
          </a:p>
          <a:p>
            <a:endParaRPr lang="tr-TR" sz="2000" dirty="0"/>
          </a:p>
        </p:txBody>
      </p:sp>
      <p:sp>
        <p:nvSpPr>
          <p:cNvPr id="4" name="Slayt Numarası Yer Tutucusu 3"/>
          <p:cNvSpPr>
            <a:spLocks noGrp="1"/>
          </p:cNvSpPr>
          <p:nvPr>
            <p:ph type="sldNum" sz="quarter" idx="12"/>
          </p:nvPr>
        </p:nvSpPr>
        <p:spPr/>
        <p:txBody>
          <a:bodyPr/>
          <a:lstStyle/>
          <a:p>
            <a:fld id="{87342D3C-3F71-4226-A8D2-1D99512B05A5}" type="slidenum">
              <a:rPr lang="tr-TR" smtClean="0"/>
              <a:t>35</a:t>
            </a:fld>
            <a:endParaRPr lang="tr-TR"/>
          </a:p>
        </p:txBody>
      </p:sp>
      <p:pic>
        <p:nvPicPr>
          <p:cNvPr id="5" name="Picture 6" descr="Dosya:Cerrahpaşa Tıp Fakültesi Logo.pn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5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etin kutusu 1"/>
          <p:cNvSpPr txBox="1"/>
          <p:nvPr/>
        </p:nvSpPr>
        <p:spPr>
          <a:xfrm>
            <a:off x="4211931" y="336697"/>
            <a:ext cx="3979817" cy="400110"/>
          </a:xfrm>
          <a:prstGeom prst="rect">
            <a:avLst/>
          </a:prstGeom>
          <a:noFill/>
        </p:spPr>
        <p:txBody>
          <a:bodyPr wrap="square" rtlCol="0">
            <a:spAutoFit/>
          </a:bodyPr>
          <a:lstStyle/>
          <a:p>
            <a:pPr algn="ctr"/>
            <a:r>
              <a:rPr lang="tr-TR" sz="2000" b="1" dirty="0" smtClean="0"/>
              <a:t>İÜ İstanbul Tıp Fakültesi  1933</a:t>
            </a:r>
            <a:endParaRPr lang="tr-TR" sz="2000" b="1" dirty="0"/>
          </a:p>
        </p:txBody>
      </p:sp>
      <p:sp>
        <p:nvSpPr>
          <p:cNvPr id="3" name="Metin kutusu 2"/>
          <p:cNvSpPr txBox="1"/>
          <p:nvPr/>
        </p:nvSpPr>
        <p:spPr>
          <a:xfrm>
            <a:off x="8317748" y="1027603"/>
            <a:ext cx="3775165" cy="584775"/>
          </a:xfrm>
          <a:prstGeom prst="rect">
            <a:avLst/>
          </a:prstGeom>
          <a:noFill/>
        </p:spPr>
        <p:txBody>
          <a:bodyPr wrap="square" rtlCol="0">
            <a:spAutoFit/>
          </a:bodyPr>
          <a:lstStyle/>
          <a:p>
            <a:pPr algn="ctr"/>
            <a:r>
              <a:rPr lang="tr-TR" b="1" dirty="0" smtClean="0"/>
              <a:t>Tedavi Kliniği, Farmakoloji Enstitüsü</a:t>
            </a:r>
          </a:p>
          <a:p>
            <a:pPr algn="ctr"/>
            <a:r>
              <a:rPr lang="tr-TR" sz="1400" b="1" dirty="0" smtClean="0"/>
              <a:t>   Haseki</a:t>
            </a:r>
            <a:endParaRPr lang="tr-TR" sz="1400" b="1" dirty="0"/>
          </a:p>
        </p:txBody>
      </p:sp>
      <p:sp>
        <p:nvSpPr>
          <p:cNvPr id="4" name="Metin kutusu 3"/>
          <p:cNvSpPr txBox="1"/>
          <p:nvPr/>
        </p:nvSpPr>
        <p:spPr>
          <a:xfrm>
            <a:off x="580371" y="1027603"/>
            <a:ext cx="1846218" cy="584775"/>
          </a:xfrm>
          <a:prstGeom prst="rect">
            <a:avLst/>
          </a:prstGeom>
          <a:noFill/>
        </p:spPr>
        <p:txBody>
          <a:bodyPr wrap="square" rtlCol="0">
            <a:spAutoFit/>
          </a:bodyPr>
          <a:lstStyle/>
          <a:p>
            <a:pPr algn="ctr"/>
            <a:r>
              <a:rPr lang="tr-TR" b="1" dirty="0" err="1" smtClean="0"/>
              <a:t>I.Dahiliye</a:t>
            </a:r>
            <a:endParaRPr lang="tr-TR" b="1" dirty="0" smtClean="0"/>
          </a:p>
          <a:p>
            <a:pPr algn="ctr"/>
            <a:r>
              <a:rPr lang="tr-TR" sz="1400" b="1" dirty="0" smtClean="0"/>
              <a:t>Cerrahpaşa</a:t>
            </a:r>
          </a:p>
        </p:txBody>
      </p:sp>
      <p:sp>
        <p:nvSpPr>
          <p:cNvPr id="5" name="Metin kutusu 4"/>
          <p:cNvSpPr txBox="1"/>
          <p:nvPr/>
        </p:nvSpPr>
        <p:spPr>
          <a:xfrm>
            <a:off x="3229974" y="1027603"/>
            <a:ext cx="2042016" cy="584775"/>
          </a:xfrm>
          <a:prstGeom prst="rect">
            <a:avLst/>
          </a:prstGeom>
          <a:noFill/>
        </p:spPr>
        <p:txBody>
          <a:bodyPr wrap="square" rtlCol="0">
            <a:spAutoFit/>
          </a:bodyPr>
          <a:lstStyle/>
          <a:p>
            <a:pPr algn="ctr"/>
            <a:r>
              <a:rPr lang="tr-TR" b="1" dirty="0" err="1" smtClean="0"/>
              <a:t>II.Dahiliye</a:t>
            </a:r>
            <a:endParaRPr lang="tr-TR" b="1" dirty="0" smtClean="0"/>
          </a:p>
          <a:p>
            <a:pPr algn="ctr"/>
            <a:r>
              <a:rPr lang="tr-TR" sz="1400" b="1" dirty="0" err="1" smtClean="0"/>
              <a:t>Bezmialem</a:t>
            </a:r>
            <a:r>
              <a:rPr lang="tr-TR" sz="1400" b="1" dirty="0" smtClean="0"/>
              <a:t> </a:t>
            </a:r>
            <a:endParaRPr lang="tr-TR" sz="1400" b="1" dirty="0"/>
          </a:p>
        </p:txBody>
      </p:sp>
      <p:sp>
        <p:nvSpPr>
          <p:cNvPr id="6" name="Metin kutusu 5"/>
          <p:cNvSpPr txBox="1"/>
          <p:nvPr/>
        </p:nvSpPr>
        <p:spPr>
          <a:xfrm>
            <a:off x="6127023" y="1027603"/>
            <a:ext cx="1846218" cy="584775"/>
          </a:xfrm>
          <a:prstGeom prst="rect">
            <a:avLst/>
          </a:prstGeom>
          <a:noFill/>
        </p:spPr>
        <p:txBody>
          <a:bodyPr wrap="square" rtlCol="0">
            <a:spAutoFit/>
          </a:bodyPr>
          <a:lstStyle/>
          <a:p>
            <a:pPr algn="ctr"/>
            <a:r>
              <a:rPr lang="tr-TR" b="1" dirty="0" err="1" smtClean="0"/>
              <a:t>III.Dahiliye</a:t>
            </a:r>
            <a:endParaRPr lang="tr-TR" b="1" dirty="0" smtClean="0"/>
          </a:p>
          <a:p>
            <a:pPr algn="ctr"/>
            <a:r>
              <a:rPr lang="tr-TR" sz="1400" b="1" dirty="0" smtClean="0"/>
              <a:t>Çapa</a:t>
            </a:r>
            <a:endParaRPr lang="tr-TR" sz="1400" b="1" dirty="0"/>
          </a:p>
        </p:txBody>
      </p:sp>
      <p:sp>
        <p:nvSpPr>
          <p:cNvPr id="9" name="Dikdörtgen 8"/>
          <p:cNvSpPr/>
          <p:nvPr/>
        </p:nvSpPr>
        <p:spPr>
          <a:xfrm>
            <a:off x="-89458" y="2541494"/>
            <a:ext cx="3091542" cy="523220"/>
          </a:xfrm>
          <a:prstGeom prst="rect">
            <a:avLst/>
          </a:prstGeom>
        </p:spPr>
        <p:txBody>
          <a:bodyPr wrap="square">
            <a:spAutoFit/>
          </a:bodyPr>
          <a:lstStyle/>
          <a:p>
            <a:pPr algn="ctr"/>
            <a:r>
              <a:rPr lang="tr-TR" sz="1400" dirty="0"/>
              <a:t>Prof </a:t>
            </a:r>
            <a:r>
              <a:rPr lang="tr-TR" sz="1400" dirty="0" err="1"/>
              <a:t>Dr</a:t>
            </a:r>
            <a:r>
              <a:rPr lang="tr-TR" sz="1400" dirty="0"/>
              <a:t> Neşet </a:t>
            </a:r>
            <a:r>
              <a:rPr lang="tr-TR" sz="1400" dirty="0" smtClean="0"/>
              <a:t>Ömer </a:t>
            </a:r>
            <a:r>
              <a:rPr lang="tr-TR" sz="1400" dirty="0" err="1" smtClean="0"/>
              <a:t>İrdelp</a:t>
            </a:r>
            <a:r>
              <a:rPr lang="tr-TR" sz="1400" dirty="0" smtClean="0"/>
              <a:t> </a:t>
            </a:r>
            <a:r>
              <a:rPr lang="tr-TR" sz="1200" dirty="0" smtClean="0"/>
              <a:t>(1882 -1948)</a:t>
            </a:r>
          </a:p>
          <a:p>
            <a:pPr algn="ctr"/>
            <a:r>
              <a:rPr lang="tr-TR" sz="1400" dirty="0" smtClean="0"/>
              <a:t>Muzaffer Esat </a:t>
            </a:r>
            <a:r>
              <a:rPr lang="tr-TR" sz="1400" dirty="0" err="1" smtClean="0"/>
              <a:t>Güçhan</a:t>
            </a:r>
            <a:r>
              <a:rPr lang="tr-TR" sz="1400" dirty="0" smtClean="0"/>
              <a:t> </a:t>
            </a:r>
            <a:r>
              <a:rPr lang="tr-TR" sz="1200" dirty="0" smtClean="0"/>
              <a:t>(1902 – 1963)</a:t>
            </a:r>
            <a:endParaRPr lang="tr-TR" sz="1200" dirty="0"/>
          </a:p>
        </p:txBody>
      </p:sp>
      <p:sp>
        <p:nvSpPr>
          <p:cNvPr id="10" name="Dikdörtgen 9"/>
          <p:cNvSpPr/>
          <p:nvPr/>
        </p:nvSpPr>
        <p:spPr>
          <a:xfrm>
            <a:off x="2762216" y="2541494"/>
            <a:ext cx="3029997"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err="1" smtClean="0"/>
              <a:t>Erich</a:t>
            </a:r>
            <a:r>
              <a:rPr lang="tr-TR" sz="1400" dirty="0" smtClean="0"/>
              <a:t> Frank </a:t>
            </a:r>
            <a:r>
              <a:rPr lang="tr-TR" sz="1200" dirty="0" smtClean="0"/>
              <a:t>(1884 – 1957)</a:t>
            </a:r>
          </a:p>
          <a:p>
            <a:pPr algn="ctr"/>
            <a:r>
              <a:rPr lang="tr-TR" sz="1400" dirty="0" smtClean="0"/>
              <a:t>  Prof </a:t>
            </a:r>
            <a:r>
              <a:rPr lang="tr-TR" sz="1400" dirty="0" err="1" smtClean="0"/>
              <a:t>Dr</a:t>
            </a:r>
            <a:r>
              <a:rPr lang="tr-TR" sz="1400" dirty="0" smtClean="0"/>
              <a:t> Arif İsmet </a:t>
            </a:r>
            <a:r>
              <a:rPr lang="tr-TR" sz="1400" dirty="0" err="1" smtClean="0"/>
              <a:t>Çetingil</a:t>
            </a:r>
            <a:r>
              <a:rPr lang="tr-TR" sz="1400" dirty="0" smtClean="0"/>
              <a:t> </a:t>
            </a:r>
            <a:r>
              <a:rPr lang="tr-TR" sz="1200" dirty="0" smtClean="0"/>
              <a:t>(1896 – 1985)</a:t>
            </a:r>
            <a:endParaRPr lang="tr-TR" sz="1200" dirty="0"/>
          </a:p>
        </p:txBody>
      </p:sp>
      <p:pic>
        <p:nvPicPr>
          <p:cNvPr id="1026" name="Picture 2" descr="Ord. Prof. Dr. Erich Frank"/>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69879" y="1500218"/>
            <a:ext cx="960600" cy="11651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93474" y="1486676"/>
            <a:ext cx="868888" cy="1165161"/>
          </a:xfrm>
          <a:prstGeom prst="ellipse">
            <a:avLst/>
          </a:prstGeom>
          <a:ln>
            <a:noFill/>
          </a:ln>
          <a:effectLst>
            <a:softEdge rad="112500"/>
          </a:effectLst>
        </p:spPr>
      </p:pic>
      <p:pic>
        <p:nvPicPr>
          <p:cNvPr id="12" name="Resim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a:off x="6183392" y="1429143"/>
            <a:ext cx="871886" cy="1205788"/>
          </a:xfrm>
          <a:prstGeom prst="ellipse">
            <a:avLst/>
          </a:prstGeom>
          <a:ln>
            <a:noFill/>
          </a:ln>
          <a:effectLst>
            <a:softEdge rad="112500"/>
          </a:effectLst>
        </p:spPr>
      </p:pic>
      <p:pic>
        <p:nvPicPr>
          <p:cNvPr id="15" name="Resim 1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079544" y="1429143"/>
            <a:ext cx="934018" cy="1208062"/>
          </a:xfrm>
          <a:prstGeom prst="ellipse">
            <a:avLst/>
          </a:prstGeom>
          <a:ln>
            <a:noFill/>
          </a:ln>
          <a:effectLst>
            <a:softEdge rad="112500"/>
          </a:effectLst>
        </p:spPr>
      </p:pic>
      <p:sp>
        <p:nvSpPr>
          <p:cNvPr id="18" name="Dikdörtgen 17"/>
          <p:cNvSpPr/>
          <p:nvPr/>
        </p:nvSpPr>
        <p:spPr>
          <a:xfrm>
            <a:off x="5790157" y="2561424"/>
            <a:ext cx="2906245"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smtClean="0"/>
              <a:t>Tevfik Sağlam </a:t>
            </a:r>
            <a:r>
              <a:rPr lang="tr-TR" sz="1200" dirty="0" smtClean="0"/>
              <a:t>(1882 – 1963)</a:t>
            </a:r>
          </a:p>
          <a:p>
            <a:pPr algn="ctr"/>
            <a:r>
              <a:rPr lang="tr-TR" sz="1400" dirty="0" smtClean="0"/>
              <a:t> Prof </a:t>
            </a:r>
            <a:r>
              <a:rPr lang="tr-TR" sz="1400" dirty="0" err="1" smtClean="0"/>
              <a:t>Dr</a:t>
            </a:r>
            <a:r>
              <a:rPr lang="tr-TR" sz="1400" dirty="0" smtClean="0"/>
              <a:t> Ekrem Şerif Egeli </a:t>
            </a:r>
            <a:r>
              <a:rPr lang="tr-TR" sz="1200" dirty="0" smtClean="0"/>
              <a:t>(1902 – 1980)</a:t>
            </a:r>
            <a:endParaRPr lang="tr-TR" sz="1200" dirty="0"/>
          </a:p>
        </p:txBody>
      </p:sp>
      <p:pic>
        <p:nvPicPr>
          <p:cNvPr id="16" name="Resim 1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9412016" y="1432034"/>
            <a:ext cx="931207" cy="1235641"/>
          </a:xfrm>
          <a:prstGeom prst="ellipse">
            <a:avLst/>
          </a:prstGeom>
          <a:ln>
            <a:noFill/>
          </a:ln>
          <a:effectLst>
            <a:softEdge rad="112500"/>
          </a:effectLst>
        </p:spPr>
      </p:pic>
      <p:pic>
        <p:nvPicPr>
          <p:cNvPr id="17" name="Resim 16"/>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10245573" y="1429143"/>
            <a:ext cx="955864" cy="1240071"/>
          </a:xfrm>
          <a:prstGeom prst="ellipse">
            <a:avLst/>
          </a:prstGeom>
          <a:ln>
            <a:noFill/>
          </a:ln>
          <a:effectLst>
            <a:softEdge rad="112500"/>
          </a:effectLst>
        </p:spPr>
      </p:pic>
      <p:sp>
        <p:nvSpPr>
          <p:cNvPr id="23" name="Metin kutusu 22"/>
          <p:cNvSpPr txBox="1"/>
          <p:nvPr/>
        </p:nvSpPr>
        <p:spPr>
          <a:xfrm>
            <a:off x="3206602" y="3248166"/>
            <a:ext cx="5242560" cy="369332"/>
          </a:xfrm>
          <a:prstGeom prst="rect">
            <a:avLst/>
          </a:prstGeom>
          <a:noFill/>
          <a:ln>
            <a:noFill/>
          </a:ln>
        </p:spPr>
        <p:txBody>
          <a:bodyPr wrap="square" rtlCol="0">
            <a:spAutoFit/>
          </a:bodyPr>
          <a:lstStyle/>
          <a:p>
            <a:pPr algn="ctr"/>
            <a:r>
              <a:rPr lang="tr-TR" b="1" dirty="0" smtClean="0"/>
              <a:t>İÜ İstanbul Tıp Fakültesi İç Hastalıkları Anabilim Dalı</a:t>
            </a:r>
            <a:endParaRPr lang="tr-TR" b="1" dirty="0"/>
          </a:p>
        </p:txBody>
      </p:sp>
      <p:sp>
        <p:nvSpPr>
          <p:cNvPr id="29" name="Dikdörtgen 28"/>
          <p:cNvSpPr/>
          <p:nvPr/>
        </p:nvSpPr>
        <p:spPr>
          <a:xfrm>
            <a:off x="8983639" y="2561594"/>
            <a:ext cx="3010311" cy="523220"/>
          </a:xfrm>
          <a:prstGeom prst="rect">
            <a:avLst/>
          </a:prstGeom>
        </p:spPr>
        <p:txBody>
          <a:bodyPr wrap="none">
            <a:spAutoFit/>
          </a:bodyPr>
          <a:lstStyle/>
          <a:p>
            <a:pPr algn="ctr"/>
            <a:r>
              <a:rPr lang="tr-TR" sz="1400" dirty="0"/>
              <a:t>Prof </a:t>
            </a:r>
            <a:r>
              <a:rPr lang="tr-TR" sz="1400" dirty="0" err="1"/>
              <a:t>Dr</a:t>
            </a:r>
            <a:r>
              <a:rPr lang="tr-TR" sz="1400" dirty="0"/>
              <a:t> </a:t>
            </a:r>
            <a:r>
              <a:rPr lang="tr-TR" sz="1400" dirty="0" smtClean="0"/>
              <a:t>Akil Muhtar Özden </a:t>
            </a:r>
            <a:r>
              <a:rPr lang="tr-TR" sz="1200" dirty="0" smtClean="0"/>
              <a:t>(1877 – 1949)</a:t>
            </a:r>
          </a:p>
          <a:p>
            <a:pPr algn="ctr"/>
            <a:r>
              <a:rPr lang="tr-TR" sz="1400" dirty="0" err="1" smtClean="0"/>
              <a:t>Ord</a:t>
            </a:r>
            <a:r>
              <a:rPr lang="tr-TR" sz="1400" dirty="0" smtClean="0"/>
              <a:t> Prof </a:t>
            </a:r>
            <a:r>
              <a:rPr lang="tr-TR" sz="1400" dirty="0" err="1" smtClean="0"/>
              <a:t>Dr</a:t>
            </a:r>
            <a:r>
              <a:rPr lang="tr-TR" sz="1400" dirty="0" smtClean="0"/>
              <a:t> Sedat </a:t>
            </a:r>
            <a:r>
              <a:rPr lang="tr-TR" sz="1400" dirty="0" err="1" smtClean="0"/>
              <a:t>Tavat</a:t>
            </a:r>
            <a:r>
              <a:rPr lang="tr-TR" sz="1400" dirty="0" smtClean="0"/>
              <a:t> </a:t>
            </a:r>
            <a:r>
              <a:rPr lang="tr-TR" sz="1200" dirty="0" smtClean="0"/>
              <a:t>(1892 – 1973)</a:t>
            </a:r>
            <a:endParaRPr lang="tr-TR" sz="1200" dirty="0"/>
          </a:p>
        </p:txBody>
      </p:sp>
      <p:sp>
        <p:nvSpPr>
          <p:cNvPr id="33" name="Bükülü Ok 32"/>
          <p:cNvSpPr/>
          <p:nvPr/>
        </p:nvSpPr>
        <p:spPr>
          <a:xfrm rot="10800000" flipH="1">
            <a:off x="1081065" y="3191081"/>
            <a:ext cx="624447" cy="2354282"/>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28" name="Dirsek Bağlayıcısı 27"/>
          <p:cNvCxnSpPr>
            <a:stCxn id="2" idx="2"/>
            <a:endCxn id="4" idx="0"/>
          </p:cNvCxnSpPr>
          <p:nvPr/>
        </p:nvCxnSpPr>
        <p:spPr>
          <a:xfrm rot="5400000">
            <a:off x="3707262" y="-1466975"/>
            <a:ext cx="290796" cy="469836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Dirsek Bağlayıcısı 33"/>
          <p:cNvCxnSpPr>
            <a:stCxn id="2" idx="2"/>
            <a:endCxn id="3" idx="0"/>
          </p:cNvCxnSpPr>
          <p:nvPr/>
        </p:nvCxnSpPr>
        <p:spPr>
          <a:xfrm rot="16200000" flipH="1">
            <a:off x="8058187" y="-1119541"/>
            <a:ext cx="290796" cy="400349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irsek Bağlayıcısı 35"/>
          <p:cNvCxnSpPr>
            <a:stCxn id="2" idx="2"/>
            <a:endCxn id="6" idx="0"/>
          </p:cNvCxnSpPr>
          <p:nvPr/>
        </p:nvCxnSpPr>
        <p:spPr>
          <a:xfrm rot="16200000" flipH="1">
            <a:off x="6480588" y="458059"/>
            <a:ext cx="290796" cy="84829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Resim 4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20000" contrast="20000"/>
                    </a14:imgEffect>
                  </a14:imgLayer>
                </a14:imgProps>
              </a:ext>
            </a:extLst>
          </a:blip>
          <a:stretch>
            <a:fillRect/>
          </a:stretch>
        </p:blipFill>
        <p:spPr>
          <a:xfrm>
            <a:off x="3404484" y="3701596"/>
            <a:ext cx="5016676" cy="2956257"/>
          </a:xfrm>
          <a:prstGeom prst="ellipse">
            <a:avLst/>
          </a:prstGeom>
          <a:ln>
            <a:noFill/>
          </a:ln>
          <a:effectLst>
            <a:softEdge rad="112500"/>
          </a:effectLst>
        </p:spPr>
      </p:pic>
      <p:sp>
        <p:nvSpPr>
          <p:cNvPr id="50" name="Bükülü Ok 49"/>
          <p:cNvSpPr/>
          <p:nvPr/>
        </p:nvSpPr>
        <p:spPr>
          <a:xfrm rot="10800000">
            <a:off x="10374282" y="3281608"/>
            <a:ext cx="652158" cy="2334038"/>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7" name="Metin kutusu 36"/>
          <p:cNvSpPr txBox="1"/>
          <p:nvPr/>
        </p:nvSpPr>
        <p:spPr>
          <a:xfrm>
            <a:off x="2946489" y="3843805"/>
            <a:ext cx="5809544" cy="400110"/>
          </a:xfrm>
          <a:prstGeom prst="rect">
            <a:avLst/>
          </a:prstGeom>
          <a:solidFill>
            <a:srgbClr val="F7F7F7">
              <a:alpha val="42000"/>
            </a:srgbClr>
          </a:solidFill>
          <a:ln w="28575">
            <a:noFill/>
          </a:ln>
        </p:spPr>
        <p:txBody>
          <a:bodyPr wrap="square" rtlCol="0">
            <a:spAutoFit/>
          </a:bodyPr>
          <a:lstStyle/>
          <a:p>
            <a:pPr algn="ctr"/>
            <a:r>
              <a:rPr lang="tr-TR" sz="2000" b="1" dirty="0" smtClean="0">
                <a:solidFill>
                  <a:srgbClr val="C00000"/>
                </a:solidFill>
              </a:rPr>
              <a:t>İÜ Cerrahpaşa Tıp Fakültesinin kurulması  1967</a:t>
            </a:r>
            <a:endParaRPr lang="tr-TR" sz="2000" b="1" dirty="0">
              <a:solidFill>
                <a:srgbClr val="C00000"/>
              </a:solidFill>
            </a:endParaRPr>
          </a:p>
        </p:txBody>
      </p:sp>
      <p:pic>
        <p:nvPicPr>
          <p:cNvPr id="41" name="Resim 40"/>
          <p:cNvPicPr>
            <a:picLocks noChangeAspect="1"/>
          </p:cNvPicPr>
          <p:nvPr/>
        </p:nvPicPr>
        <p:blipFill>
          <a:blip r:embed="rId16">
            <a:extLst>
              <a:ext uri="{BEBA8EAE-BF5A-486C-A8C5-ECC9F3942E4B}">
                <a14:imgProps xmlns:a14="http://schemas.microsoft.com/office/drawing/2010/main">
                  <a14:imgLayer r:embed="rId17">
                    <a14:imgEffect>
                      <a14:backgroundRemoval t="0" b="99762" l="3889" r="90000"/>
                    </a14:imgEffect>
                  </a14:imgLayer>
                </a14:imgProps>
              </a:ext>
            </a:extLst>
          </a:blip>
          <a:stretch>
            <a:fillRect/>
          </a:stretch>
        </p:blipFill>
        <p:spPr>
          <a:xfrm>
            <a:off x="5563982" y="4200193"/>
            <a:ext cx="728197" cy="567724"/>
          </a:xfrm>
          <a:prstGeom prst="rect">
            <a:avLst/>
          </a:prstGeom>
        </p:spPr>
      </p:pic>
      <p:sp>
        <p:nvSpPr>
          <p:cNvPr id="46" name="Metin kutusu 45"/>
          <p:cNvSpPr txBox="1"/>
          <p:nvPr/>
        </p:nvSpPr>
        <p:spPr>
          <a:xfrm>
            <a:off x="2510550" y="6445883"/>
            <a:ext cx="6949330" cy="369332"/>
          </a:xfrm>
          <a:prstGeom prst="rect">
            <a:avLst/>
          </a:prstGeom>
          <a:noFill/>
        </p:spPr>
        <p:txBody>
          <a:bodyPr wrap="square" rtlCol="0">
            <a:spAutoFit/>
          </a:bodyPr>
          <a:lstStyle/>
          <a:p>
            <a:pPr algn="ctr"/>
            <a:r>
              <a:rPr lang="tr-TR" b="1" dirty="0" smtClean="0">
                <a:solidFill>
                  <a:srgbClr val="C00000"/>
                </a:solidFill>
              </a:rPr>
              <a:t>İÜ Cerrahpaşa Tıp Fakültesi İç Hastalıkları Anabilim Dalı (1972)  </a:t>
            </a:r>
          </a:p>
        </p:txBody>
      </p:sp>
      <p:sp>
        <p:nvSpPr>
          <p:cNvPr id="52" name="Bükülü Ok 51"/>
          <p:cNvSpPr/>
          <p:nvPr/>
        </p:nvSpPr>
        <p:spPr>
          <a:xfrm rot="5400000">
            <a:off x="2334724" y="5253199"/>
            <a:ext cx="413325" cy="1546569"/>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3" name="Bükülü Ok 52"/>
          <p:cNvSpPr/>
          <p:nvPr/>
        </p:nvSpPr>
        <p:spPr>
          <a:xfrm rot="5400000" flipV="1">
            <a:off x="9080965" y="5306560"/>
            <a:ext cx="422604" cy="1571463"/>
          </a:xfrm>
          <a:prstGeom prst="bentArrow">
            <a:avLst>
              <a:gd name="adj1" fmla="val 17215"/>
              <a:gd name="adj2" fmla="val 26946"/>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Oval 13"/>
          <p:cNvSpPr/>
          <p:nvPr/>
        </p:nvSpPr>
        <p:spPr>
          <a:xfrm>
            <a:off x="8268189" y="5080134"/>
            <a:ext cx="2246965" cy="940880"/>
          </a:xfrm>
          <a:prstGeom prst="ellipse">
            <a:avLst/>
          </a:prstGeom>
          <a:solidFill>
            <a:srgbClr val="F7F7F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CTF </a:t>
            </a:r>
            <a:r>
              <a:rPr lang="tr-TR" b="1" dirty="0" err="1" smtClean="0">
                <a:solidFill>
                  <a:schemeClr val="tx1"/>
                </a:solidFill>
              </a:rPr>
              <a:t>II.Dahiliye</a:t>
            </a:r>
            <a:endParaRPr lang="tr-TR" b="1" dirty="0" smtClean="0">
              <a:solidFill>
                <a:schemeClr val="tx1"/>
              </a:solidFill>
            </a:endParaRPr>
          </a:p>
          <a:p>
            <a:pPr algn="ctr"/>
            <a:r>
              <a:rPr lang="tr-TR" sz="1600" b="1" dirty="0" smtClean="0">
                <a:solidFill>
                  <a:schemeClr val="tx1"/>
                </a:solidFill>
              </a:rPr>
              <a:t>Haseki</a:t>
            </a:r>
            <a:endParaRPr lang="tr-TR" sz="1600" b="1" dirty="0">
              <a:solidFill>
                <a:schemeClr val="tx1"/>
              </a:solidFill>
            </a:endParaRPr>
          </a:p>
        </p:txBody>
      </p:sp>
      <p:sp>
        <p:nvSpPr>
          <p:cNvPr id="55" name="Oval 54"/>
          <p:cNvSpPr/>
          <p:nvPr/>
        </p:nvSpPr>
        <p:spPr>
          <a:xfrm>
            <a:off x="1444789" y="5014242"/>
            <a:ext cx="2246965" cy="940880"/>
          </a:xfrm>
          <a:prstGeom prst="ellipse">
            <a:avLst/>
          </a:prstGeom>
          <a:solidFill>
            <a:srgbClr val="F7F7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CTF </a:t>
            </a:r>
            <a:r>
              <a:rPr lang="tr-TR" b="1" dirty="0" err="1" smtClean="0">
                <a:solidFill>
                  <a:schemeClr val="tx1"/>
                </a:solidFill>
              </a:rPr>
              <a:t>I.Dahiliye</a:t>
            </a:r>
            <a:endParaRPr lang="tr-TR" b="1" dirty="0" smtClean="0">
              <a:solidFill>
                <a:schemeClr val="tx1"/>
              </a:solidFill>
            </a:endParaRPr>
          </a:p>
          <a:p>
            <a:pPr algn="ctr"/>
            <a:r>
              <a:rPr lang="tr-TR" sz="1600" b="1" dirty="0" smtClean="0">
                <a:solidFill>
                  <a:schemeClr val="tx1"/>
                </a:solidFill>
              </a:rPr>
              <a:t>Cerrahpaşa</a:t>
            </a:r>
            <a:endParaRPr lang="tr-TR" sz="1600" b="1" dirty="0">
              <a:solidFill>
                <a:schemeClr val="tx1"/>
              </a:solidFill>
            </a:endParaRPr>
          </a:p>
        </p:txBody>
      </p:sp>
      <p:cxnSp>
        <p:nvCxnSpPr>
          <p:cNvPr id="31" name="Dirsek Bağlayıcısı 30"/>
          <p:cNvCxnSpPr/>
          <p:nvPr/>
        </p:nvCxnSpPr>
        <p:spPr>
          <a:xfrm rot="10800000" flipV="1">
            <a:off x="4250982" y="884122"/>
            <a:ext cx="1672398" cy="1347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4" name="Aşağı Ok 1023"/>
          <p:cNvSpPr/>
          <p:nvPr/>
        </p:nvSpPr>
        <p:spPr>
          <a:xfrm>
            <a:off x="4048763" y="3129503"/>
            <a:ext cx="888274" cy="121628"/>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Aşağı Ok 65"/>
          <p:cNvSpPr/>
          <p:nvPr/>
        </p:nvSpPr>
        <p:spPr>
          <a:xfrm>
            <a:off x="6721692" y="3133364"/>
            <a:ext cx="888274" cy="121628"/>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Resim 1029"/>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brightnessContrast bright="20000" contrast="40000"/>
                    </a14:imgEffect>
                  </a14:imgLayer>
                </a14:imgProps>
              </a:ext>
            </a:extLst>
          </a:blip>
          <a:stretch>
            <a:fillRect/>
          </a:stretch>
        </p:blipFill>
        <p:spPr>
          <a:xfrm>
            <a:off x="1456117" y="1466254"/>
            <a:ext cx="966239" cy="1185583"/>
          </a:xfrm>
          <a:prstGeom prst="ellipse">
            <a:avLst/>
          </a:prstGeom>
          <a:ln>
            <a:noFill/>
          </a:ln>
          <a:effectLst>
            <a:softEdge rad="112500"/>
          </a:effectLst>
        </p:spPr>
      </p:pic>
      <p:sp>
        <p:nvSpPr>
          <p:cNvPr id="7" name="Slayt Numarası Yer Tutucusu 6"/>
          <p:cNvSpPr>
            <a:spLocks noGrp="1"/>
          </p:cNvSpPr>
          <p:nvPr>
            <p:ph type="sldNum" sz="quarter" idx="12"/>
          </p:nvPr>
        </p:nvSpPr>
        <p:spPr/>
        <p:txBody>
          <a:bodyPr/>
          <a:lstStyle/>
          <a:p>
            <a:endParaRPr lang="tr-TR" dirty="0"/>
          </a:p>
        </p:txBody>
      </p:sp>
      <p:pic>
        <p:nvPicPr>
          <p:cNvPr id="19" name="Resim 18"/>
          <p:cNvPicPr>
            <a:picLocks noChangeAspect="1"/>
          </p:cNvPicPr>
          <p:nvPr/>
        </p:nvPicPr>
        <p:blipFill>
          <a:blip r:embed="rId20"/>
          <a:stretch>
            <a:fillRect/>
          </a:stretch>
        </p:blipFill>
        <p:spPr>
          <a:xfrm>
            <a:off x="638984" y="1443416"/>
            <a:ext cx="864496" cy="1208421"/>
          </a:xfrm>
          <a:prstGeom prst="ellipse">
            <a:avLst/>
          </a:prstGeom>
          <a:ln>
            <a:noFill/>
          </a:ln>
          <a:effectLst>
            <a:softEdge rad="112500"/>
          </a:effectLst>
        </p:spPr>
      </p:pic>
    </p:spTree>
    <p:extLst>
      <p:ext uri="{BB962C8B-B14F-4D97-AF65-F5344CB8AC3E}">
        <p14:creationId xmlns:p14="http://schemas.microsoft.com/office/powerpoint/2010/main" val="807365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5</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41095" y="191244"/>
            <a:ext cx="8383559" cy="6256387"/>
          </a:xfrm>
          <a:prstGeom prst="rect">
            <a:avLst/>
          </a:prstGeom>
          <a:ln>
            <a:solidFill>
              <a:schemeClr val="tx1"/>
            </a:solidFill>
          </a:ln>
        </p:spPr>
      </p:pic>
      <p:sp>
        <p:nvSpPr>
          <p:cNvPr id="4" name="Dikdörtgen 3"/>
          <p:cNvSpPr/>
          <p:nvPr/>
        </p:nvSpPr>
        <p:spPr>
          <a:xfrm>
            <a:off x="6096000" y="6538912"/>
            <a:ext cx="6096000" cy="276999"/>
          </a:xfrm>
          <a:prstGeom prst="rect">
            <a:avLst/>
          </a:prstGeom>
        </p:spPr>
        <p:txBody>
          <a:bodyPr>
            <a:spAutoFit/>
          </a:bodyPr>
          <a:lstStyle/>
          <a:p>
            <a:pPr algn="r"/>
            <a:r>
              <a:rPr lang="tr-TR" sz="1200" dirty="0" smtClean="0"/>
              <a:t>Altıntaş A. Cerrahpaşa Tıp </a:t>
            </a:r>
            <a:r>
              <a:rPr lang="tr-TR" sz="1200" dirty="0"/>
              <a:t>Dergisi 2007; 38: 106-117 ISSN: </a:t>
            </a:r>
            <a:r>
              <a:rPr lang="tr-TR" sz="1200" dirty="0" smtClean="0"/>
              <a:t>1300-5227</a:t>
            </a:r>
            <a:endParaRPr lang="tr-TR" sz="1200" dirty="0"/>
          </a:p>
        </p:txBody>
      </p:sp>
      <p:pic>
        <p:nvPicPr>
          <p:cNvPr id="5"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95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6</a:t>
            </a:fld>
            <a:endParaRPr lang="tr-TR"/>
          </a:p>
        </p:txBody>
      </p:sp>
      <p:pic>
        <p:nvPicPr>
          <p:cNvPr id="3" name="Resim 2"/>
          <p:cNvPicPr>
            <a:picLocks noChangeAspect="1"/>
          </p:cNvPicPr>
          <p:nvPr/>
        </p:nvPicPr>
        <p:blipFill>
          <a:blip r:embed="rId2"/>
          <a:stretch>
            <a:fillRect/>
          </a:stretch>
        </p:blipFill>
        <p:spPr>
          <a:xfrm>
            <a:off x="6271046" y="470262"/>
            <a:ext cx="4209719" cy="5972538"/>
          </a:xfrm>
          <a:prstGeom prst="rect">
            <a:avLst/>
          </a:prstGeom>
          <a:ln>
            <a:solidFill>
              <a:schemeClr val="tx1"/>
            </a:solidFill>
          </a:ln>
        </p:spPr>
      </p:pic>
      <p:pic>
        <p:nvPicPr>
          <p:cNvPr id="4" name="Resim 3"/>
          <p:cNvPicPr>
            <a:picLocks noChangeAspect="1"/>
          </p:cNvPicPr>
          <p:nvPr/>
        </p:nvPicPr>
        <p:blipFill>
          <a:blip r:embed="rId3"/>
          <a:stretch>
            <a:fillRect/>
          </a:stretch>
        </p:blipFill>
        <p:spPr>
          <a:xfrm>
            <a:off x="1586394" y="470262"/>
            <a:ext cx="4174637" cy="5972538"/>
          </a:xfrm>
          <a:prstGeom prst="rect">
            <a:avLst/>
          </a:prstGeom>
          <a:ln>
            <a:solidFill>
              <a:schemeClr val="tx1"/>
            </a:solidFill>
          </a:ln>
        </p:spPr>
      </p:pic>
      <p:pic>
        <p:nvPicPr>
          <p:cNvPr id="5" name="Picture 6" descr="Dosya:Cerrahpaşa Tıp Fakültesi Logo.pn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147605">
            <a:off x="10278978" y="304801"/>
            <a:ext cx="1524894" cy="2068421"/>
          </a:xfrm>
          <a:prstGeom prst="rect">
            <a:avLst/>
          </a:prstGeom>
          <a:ln>
            <a:noFill/>
          </a:ln>
          <a:effectLst>
            <a:softEdge rad="112500"/>
          </a:effectLst>
        </p:spPr>
      </p:pic>
    </p:spTree>
    <p:extLst>
      <p:ext uri="{BB962C8B-B14F-4D97-AF65-F5344CB8AC3E}">
        <p14:creationId xmlns:p14="http://schemas.microsoft.com/office/powerpoint/2010/main" val="2825666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69128" y="3461850"/>
            <a:ext cx="7663543" cy="2677656"/>
          </a:xfrm>
          <a:prstGeom prst="rect">
            <a:avLst/>
          </a:prstGeom>
          <a:noFill/>
        </p:spPr>
        <p:txBody>
          <a:bodyPr wrap="square" rtlCol="0">
            <a:spAutoFit/>
          </a:bodyPr>
          <a:lstStyle/>
          <a:p>
            <a:pPr marL="514350" indent="-514350">
              <a:buAutoNum type="arabicPlain" startAt="1827"/>
            </a:pPr>
            <a:r>
              <a:rPr lang="tr-TR" sz="2800" dirty="0" smtClean="0"/>
              <a:t> -  1967              140  yıl   </a:t>
            </a:r>
          </a:p>
          <a:p>
            <a:pPr marL="342900" indent="-342900">
              <a:buAutoNum type="arabicPlain" startAt="1987"/>
            </a:pPr>
            <a:r>
              <a:rPr lang="tr-TR" sz="2800" dirty="0" smtClean="0"/>
              <a:t>  Kutlamaları    20.yıl </a:t>
            </a:r>
            <a:endParaRPr lang="tr-TR" sz="2800" dirty="0"/>
          </a:p>
          <a:p>
            <a:pPr marL="514350" indent="-514350">
              <a:buAutoNum type="arabicPlain" startAt="2007"/>
            </a:pPr>
            <a:r>
              <a:rPr lang="tr-TR" sz="2800" dirty="0" smtClean="0"/>
              <a:t>  Kutlamaları    40.yıl </a:t>
            </a:r>
            <a:endParaRPr lang="tr-TR" sz="2800" dirty="0"/>
          </a:p>
          <a:p>
            <a:pPr marL="514350" indent="-514350">
              <a:buAutoNum type="arabicPlain" startAt="2018"/>
            </a:pPr>
            <a:r>
              <a:rPr lang="tr-TR" sz="2800" b="1" dirty="0" smtClean="0">
                <a:solidFill>
                  <a:srgbClr val="C00000"/>
                </a:solidFill>
              </a:rPr>
              <a:t>  İÜ Cerrahpaşa, Cerrahpaşa Tıp Fakültesi</a:t>
            </a:r>
          </a:p>
          <a:p>
            <a:pPr marL="514350" indent="-514350">
              <a:buAutoNum type="arabicPlain" startAt="2018"/>
            </a:pPr>
            <a:endParaRPr lang="tr-TR" sz="2800" dirty="0"/>
          </a:p>
          <a:p>
            <a:r>
              <a:rPr lang="tr-TR" sz="2800" b="1" dirty="0" smtClean="0"/>
              <a:t>1827 - 2024              197. yıl   </a:t>
            </a:r>
            <a:endParaRPr lang="tr-TR" sz="2800" b="1" dirty="0"/>
          </a:p>
        </p:txBody>
      </p:sp>
      <p:pic>
        <p:nvPicPr>
          <p:cNvPr id="2054" name="Picture 6" descr="Dosya:Cerrahpaşa Tıp Fakültesi Logo.png - Vikip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5215" y="5022796"/>
            <a:ext cx="1679018" cy="1679018"/>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3">
            <a:extLst>
              <a:ext uri="{BEBA8EAE-BF5A-486C-A8C5-ECC9F3942E4B}">
                <a14:imgProps xmlns:a14="http://schemas.microsoft.com/office/drawing/2010/main">
                  <a14:imgLayer r:embed="rId4">
                    <a14:imgEffect>
                      <a14:backgroundRemoval t="223" b="99332" l="682" r="100000"/>
                    </a14:imgEffect>
                    <a14:imgEffect>
                      <a14:sharpenSoften amount="50000"/>
                    </a14:imgEffect>
                  </a14:imgLayer>
                </a14:imgProps>
              </a:ext>
            </a:extLst>
          </a:blip>
          <a:stretch>
            <a:fillRect/>
          </a:stretch>
        </p:blipFill>
        <p:spPr>
          <a:xfrm>
            <a:off x="9391878" y="2693344"/>
            <a:ext cx="1506204" cy="1537013"/>
          </a:xfrm>
          <a:prstGeom prst="rect">
            <a:avLst/>
          </a:prstGeom>
        </p:spPr>
      </p:pic>
      <p:pic>
        <p:nvPicPr>
          <p:cNvPr id="14" name="Resim 13"/>
          <p:cNvPicPr>
            <a:picLocks noChangeAspect="1"/>
          </p:cNvPicPr>
          <p:nvPr/>
        </p:nvPicPr>
        <p:blipFill>
          <a:blip r:embed="rId5">
            <a:extLst>
              <a:ext uri="{BEBA8EAE-BF5A-486C-A8C5-ECC9F3942E4B}">
                <a14:imgProps xmlns:a14="http://schemas.microsoft.com/office/drawing/2010/main">
                  <a14:imgLayer r:embed="rId6">
                    <a14:imgEffect>
                      <a14:backgroundRemoval t="1198" b="99401" l="4348" r="98261"/>
                    </a14:imgEffect>
                    <a14:imgEffect>
                      <a14:sharpenSoften amount="50000"/>
                    </a14:imgEffect>
                  </a14:imgLayer>
                </a14:imgProps>
              </a:ext>
            </a:extLst>
          </a:blip>
          <a:stretch>
            <a:fillRect/>
          </a:stretch>
        </p:blipFill>
        <p:spPr>
          <a:xfrm>
            <a:off x="6721002" y="412074"/>
            <a:ext cx="1597716" cy="1532214"/>
          </a:xfrm>
          <a:prstGeom prst="rect">
            <a:avLst/>
          </a:prstGeom>
        </p:spPr>
      </p:pic>
      <p:pic>
        <p:nvPicPr>
          <p:cNvPr id="15" name="Picture 2" descr="Cerrahpaşa Tıp Fakültesi | Vision board, Visione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556"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27079" y="452648"/>
            <a:ext cx="1451066" cy="1451066"/>
          </a:xfrm>
          <a:prstGeom prst="rect">
            <a:avLst/>
          </a:prstGeom>
          <a:noFill/>
          <a:extLst>
            <a:ext uri="{909E8E84-426E-40DD-AFC4-6F175D3DCCD1}">
              <a14:hiddenFill xmlns:a14="http://schemas.microsoft.com/office/drawing/2010/main">
                <a:solidFill>
                  <a:srgbClr val="FFFFFF"/>
                </a:solidFill>
              </a14:hiddenFill>
            </a:ext>
          </a:extLst>
        </p:spPr>
      </p:pic>
      <p:sp>
        <p:nvSpPr>
          <p:cNvPr id="11" name="Aşağı Ok 10"/>
          <p:cNvSpPr/>
          <p:nvPr/>
        </p:nvSpPr>
        <p:spPr>
          <a:xfrm rot="16200000">
            <a:off x="8628914" y="798867"/>
            <a:ext cx="387532" cy="67748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şağı Ok 16"/>
          <p:cNvSpPr/>
          <p:nvPr/>
        </p:nvSpPr>
        <p:spPr>
          <a:xfrm rot="16200000">
            <a:off x="3441942" y="3359710"/>
            <a:ext cx="45719" cy="70956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şağı Ok 17"/>
          <p:cNvSpPr/>
          <p:nvPr/>
        </p:nvSpPr>
        <p:spPr>
          <a:xfrm>
            <a:off x="10000958" y="4408497"/>
            <a:ext cx="387532" cy="50604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şağı Ok 18"/>
          <p:cNvSpPr/>
          <p:nvPr/>
        </p:nvSpPr>
        <p:spPr>
          <a:xfrm>
            <a:off x="9918226" y="2058635"/>
            <a:ext cx="387532" cy="50604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şağı Ok 19"/>
          <p:cNvSpPr/>
          <p:nvPr/>
        </p:nvSpPr>
        <p:spPr>
          <a:xfrm rot="16200000">
            <a:off x="3452804" y="5507525"/>
            <a:ext cx="45719" cy="709560"/>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İkizkenar Üçgen 5"/>
          <p:cNvSpPr/>
          <p:nvPr/>
        </p:nvSpPr>
        <p:spPr>
          <a:xfrm rot="10800000">
            <a:off x="96660" y="412073"/>
            <a:ext cx="972467" cy="6031383"/>
          </a:xfrm>
          <a:prstGeom prst="triangle">
            <a:avLst>
              <a:gd name="adj" fmla="val 43182"/>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Resim 2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Lst>
          </a:blip>
          <a:stretch>
            <a:fillRect/>
          </a:stretch>
        </p:blipFill>
        <p:spPr>
          <a:xfrm>
            <a:off x="1779726" y="412073"/>
            <a:ext cx="3516121" cy="2220709"/>
          </a:xfrm>
          <a:prstGeom prst="rect">
            <a:avLst/>
          </a:prstGeom>
          <a:ln>
            <a:noFill/>
          </a:ln>
          <a:effectLst>
            <a:softEdge rad="112500"/>
          </a:effectLst>
        </p:spPr>
      </p:pic>
      <p:sp>
        <p:nvSpPr>
          <p:cNvPr id="7" name="Dikdörtgen 6"/>
          <p:cNvSpPr/>
          <p:nvPr/>
        </p:nvSpPr>
        <p:spPr>
          <a:xfrm>
            <a:off x="2312124" y="2605249"/>
            <a:ext cx="2559162" cy="369332"/>
          </a:xfrm>
          <a:prstGeom prst="rect">
            <a:avLst/>
          </a:prstGeom>
        </p:spPr>
        <p:txBody>
          <a:bodyPr wrap="none">
            <a:spAutoFit/>
          </a:bodyPr>
          <a:lstStyle/>
          <a:p>
            <a:r>
              <a:rPr lang="tr-TR" dirty="0"/>
              <a:t>Mekteb-i Tıbbiye-i Adliye </a:t>
            </a:r>
          </a:p>
        </p:txBody>
      </p:sp>
      <p:sp>
        <p:nvSpPr>
          <p:cNvPr id="23" name="Metin kutusu 22"/>
          <p:cNvSpPr txBox="1"/>
          <p:nvPr/>
        </p:nvSpPr>
        <p:spPr>
          <a:xfrm>
            <a:off x="-170030" y="412073"/>
            <a:ext cx="1358609" cy="461665"/>
          </a:xfrm>
          <a:prstGeom prst="rect">
            <a:avLst/>
          </a:prstGeom>
          <a:noFill/>
        </p:spPr>
        <p:txBody>
          <a:bodyPr wrap="square" rtlCol="0">
            <a:spAutoFit/>
          </a:bodyPr>
          <a:lstStyle/>
          <a:p>
            <a:pPr algn="ctr"/>
            <a:r>
              <a:rPr lang="tr-TR" sz="2400" b="1" dirty="0" smtClean="0"/>
              <a:t>1827  </a:t>
            </a:r>
            <a:endParaRPr lang="tr-TR" sz="2400" b="1" dirty="0"/>
          </a:p>
        </p:txBody>
      </p:sp>
      <p:cxnSp>
        <p:nvCxnSpPr>
          <p:cNvPr id="9" name="Dirsek Bağlayıcısı 8"/>
          <p:cNvCxnSpPr/>
          <p:nvPr/>
        </p:nvCxnSpPr>
        <p:spPr>
          <a:xfrm rot="5400000" flipH="1" flipV="1">
            <a:off x="5726120" y="2173436"/>
            <a:ext cx="2142879" cy="1821131"/>
          </a:xfrm>
          <a:prstGeom prst="bentConnector3">
            <a:avLst>
              <a:gd name="adj1" fmla="val 69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5425440" y="5862305"/>
            <a:ext cx="36750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Dirsek Bağlayıcısı 25"/>
          <p:cNvCxnSpPr/>
          <p:nvPr/>
        </p:nvCxnSpPr>
        <p:spPr>
          <a:xfrm flipV="1">
            <a:off x="5886994" y="1645299"/>
            <a:ext cx="3440085" cy="2873978"/>
          </a:xfrm>
          <a:prstGeom prst="bentConnector3">
            <a:avLst>
              <a:gd name="adj1" fmla="val 811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2" descr="OSMANLI 19.YÜZYIL SULTAN II.MAHMUD HAN TASVİRİ / ALTIN &amp; GÜMÜŞ ÇERÇEVESİ  İÇERİSİNDE TASVİR-İ | ARTHILL MÜZECİLİ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500" b="97750" l="2091" r="98955"/>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5971" y="910323"/>
            <a:ext cx="829503" cy="1156102"/>
          </a:xfrm>
          <a:prstGeom prst="rect">
            <a:avLst/>
          </a:prstGeom>
          <a:noFill/>
          <a:extLst>
            <a:ext uri="{909E8E84-426E-40DD-AFC4-6F175D3DCCD1}">
              <a14:hiddenFill xmlns:a14="http://schemas.microsoft.com/office/drawing/2010/main">
                <a:solidFill>
                  <a:srgbClr val="FFFFFF"/>
                </a:solidFill>
              </a14:hiddenFill>
            </a:ext>
          </a:extLst>
        </p:spPr>
      </p:pic>
      <p:sp>
        <p:nvSpPr>
          <p:cNvPr id="32" name="Metin kutusu 31"/>
          <p:cNvSpPr txBox="1"/>
          <p:nvPr/>
        </p:nvSpPr>
        <p:spPr>
          <a:xfrm>
            <a:off x="185599" y="2012560"/>
            <a:ext cx="830677" cy="261610"/>
          </a:xfrm>
          <a:prstGeom prst="rect">
            <a:avLst/>
          </a:prstGeom>
          <a:noFill/>
        </p:spPr>
        <p:txBody>
          <a:bodyPr wrap="none" rtlCol="0">
            <a:spAutoFit/>
          </a:bodyPr>
          <a:lstStyle/>
          <a:p>
            <a:pPr algn="ctr"/>
            <a:r>
              <a:rPr lang="tr-TR" sz="1100" b="1" dirty="0" err="1" smtClean="0"/>
              <a:t>II.Mahmud</a:t>
            </a:r>
            <a:endParaRPr lang="tr-TR" sz="1100" b="1" dirty="0"/>
          </a:p>
        </p:txBody>
      </p:sp>
      <p:sp>
        <p:nvSpPr>
          <p:cNvPr id="3" name="Dikdörtgen 2"/>
          <p:cNvSpPr/>
          <p:nvPr/>
        </p:nvSpPr>
        <p:spPr>
          <a:xfrm>
            <a:off x="3778942" y="3882107"/>
            <a:ext cx="1930337" cy="523220"/>
          </a:xfrm>
          <a:prstGeom prst="rect">
            <a:avLst/>
          </a:prstGeom>
          <a:solidFill>
            <a:srgbClr val="F7F7F7"/>
          </a:solidFill>
        </p:spPr>
        <p:txBody>
          <a:bodyPr wrap="none">
            <a:spAutoFit/>
          </a:bodyPr>
          <a:lstStyle/>
          <a:p>
            <a:r>
              <a:rPr lang="tr-TR" sz="2800" dirty="0"/>
              <a:t>140 + 20 yıl </a:t>
            </a:r>
          </a:p>
        </p:txBody>
      </p:sp>
      <p:sp>
        <p:nvSpPr>
          <p:cNvPr id="4" name="Dikdörtgen 3"/>
          <p:cNvSpPr/>
          <p:nvPr/>
        </p:nvSpPr>
        <p:spPr>
          <a:xfrm>
            <a:off x="3778942" y="4296367"/>
            <a:ext cx="1848583" cy="523220"/>
          </a:xfrm>
          <a:prstGeom prst="rect">
            <a:avLst/>
          </a:prstGeom>
          <a:solidFill>
            <a:srgbClr val="F7F7F7"/>
          </a:solidFill>
        </p:spPr>
        <p:txBody>
          <a:bodyPr wrap="none">
            <a:spAutoFit/>
          </a:bodyPr>
          <a:lstStyle/>
          <a:p>
            <a:r>
              <a:rPr lang="tr-TR" sz="2800" dirty="0"/>
              <a:t>140 + 40 yıl</a:t>
            </a:r>
          </a:p>
        </p:txBody>
      </p:sp>
      <p:cxnSp>
        <p:nvCxnSpPr>
          <p:cNvPr id="24" name="Dirsek Bağlayıcısı 23"/>
          <p:cNvCxnSpPr/>
          <p:nvPr/>
        </p:nvCxnSpPr>
        <p:spPr>
          <a:xfrm flipV="1">
            <a:off x="8018316" y="4143717"/>
            <a:ext cx="1757223" cy="876270"/>
          </a:xfrm>
          <a:prstGeom prst="bentConnector3">
            <a:avLst>
              <a:gd name="adj1" fmla="val 615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Slayt Numarası Yer Tutucusu 37"/>
          <p:cNvSpPr>
            <a:spLocks noGrp="1"/>
          </p:cNvSpPr>
          <p:nvPr>
            <p:ph type="sldNum" sz="quarter" idx="12"/>
          </p:nvPr>
        </p:nvSpPr>
        <p:spPr/>
        <p:txBody>
          <a:bodyPr/>
          <a:lstStyle/>
          <a:p>
            <a:fld id="{87342D3C-3F71-4226-A8D2-1D99512B05A5}" type="slidenum">
              <a:rPr lang="tr-TR" smtClean="0"/>
              <a:t>7</a:t>
            </a:fld>
            <a:endParaRPr lang="tr-TR"/>
          </a:p>
        </p:txBody>
      </p:sp>
      <p:pic>
        <p:nvPicPr>
          <p:cNvPr id="25" name="Picture 6" descr="Dosya:Cerrahpaşa Tıp Fakültesi Logo.png - Vikiped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400086815"/>
              </p:ext>
            </p:extLst>
          </p:nvPr>
        </p:nvGraphicFramePr>
        <p:xfrm>
          <a:off x="621210" y="716763"/>
          <a:ext cx="4032070" cy="6049800"/>
        </p:xfrm>
        <a:graphic>
          <a:graphicData uri="http://schemas.openxmlformats.org/drawingml/2006/table">
            <a:tbl>
              <a:tblPr firstRow="1" bandRow="1">
                <a:tableStyleId>{5C22544A-7EE6-4342-B048-85BDC9FD1C3A}</a:tableStyleId>
              </a:tblPr>
              <a:tblGrid>
                <a:gridCol w="4032070">
                  <a:extLst>
                    <a:ext uri="{9D8B030D-6E8A-4147-A177-3AD203B41FA5}">
                      <a16:colId xmlns:a16="http://schemas.microsoft.com/office/drawing/2014/main" val="1544102846"/>
                    </a:ext>
                  </a:extLst>
                </a:gridCol>
              </a:tblGrid>
              <a:tr h="1008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dirty="0" smtClean="0">
                          <a:solidFill>
                            <a:schemeClr val="tx1"/>
                          </a:solidFill>
                        </a:rPr>
                        <a:t>                  Prof </a:t>
                      </a:r>
                      <a:r>
                        <a:rPr lang="tr-TR" sz="1800" b="0" dirty="0" err="1" smtClean="0">
                          <a:solidFill>
                            <a:schemeClr val="tx1"/>
                          </a:solidFill>
                        </a:rPr>
                        <a:t>Dr</a:t>
                      </a:r>
                      <a:r>
                        <a:rPr lang="tr-TR" sz="1800" b="0" dirty="0" smtClean="0">
                          <a:solidFill>
                            <a:schemeClr val="tx1"/>
                          </a:solidFill>
                        </a:rPr>
                        <a:t> Neşet Ömer </a:t>
                      </a:r>
                      <a:r>
                        <a:rPr lang="tr-TR" sz="1800" b="0" dirty="0" err="1" smtClean="0">
                          <a:solidFill>
                            <a:schemeClr val="tx1"/>
                          </a:solidFill>
                        </a:rPr>
                        <a:t>İrdelp</a:t>
                      </a:r>
                      <a:r>
                        <a:rPr lang="tr-TR" sz="1800" b="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0" dirty="0" smtClean="0">
                          <a:solidFill>
                            <a:schemeClr val="tx1"/>
                          </a:solidFill>
                        </a:rPr>
                        <a:t>                            </a:t>
                      </a:r>
                      <a:r>
                        <a:rPr lang="tr-TR" sz="1400" b="0" dirty="0" smtClean="0">
                          <a:solidFill>
                            <a:schemeClr val="tx1"/>
                          </a:solidFill>
                        </a:rPr>
                        <a:t>(1882 -  1948)</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3455093388"/>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Muzaffer</a:t>
                      </a:r>
                      <a:r>
                        <a:rPr lang="tr-TR" b="0" baseline="0" dirty="0" smtClean="0">
                          <a:solidFill>
                            <a:schemeClr val="tx1"/>
                          </a:solidFill>
                        </a:rPr>
                        <a:t> Esat </a:t>
                      </a:r>
                      <a:r>
                        <a:rPr lang="tr-TR" b="0" baseline="0" dirty="0" err="1" smtClean="0">
                          <a:solidFill>
                            <a:schemeClr val="tx1"/>
                          </a:solidFill>
                        </a:rPr>
                        <a:t>Güçhan</a:t>
                      </a:r>
                      <a:endParaRPr lang="tr-TR" b="0" baseline="0" dirty="0" smtClean="0">
                        <a:solidFill>
                          <a:schemeClr val="tx1"/>
                        </a:solidFill>
                      </a:endParaRPr>
                    </a:p>
                    <a:p>
                      <a:r>
                        <a:rPr lang="tr-TR" b="0" baseline="0" dirty="0" smtClean="0">
                          <a:solidFill>
                            <a:schemeClr val="tx1"/>
                          </a:solidFill>
                        </a:rPr>
                        <a:t>                           </a:t>
                      </a:r>
                      <a:r>
                        <a:rPr lang="tr-TR" sz="1400" b="0" baseline="0" dirty="0" smtClean="0">
                          <a:solidFill>
                            <a:schemeClr val="tx1"/>
                          </a:solidFill>
                        </a:rPr>
                        <a:t>(1902 – 1963)</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7053930"/>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Osman</a:t>
                      </a:r>
                      <a:r>
                        <a:rPr lang="tr-TR" b="0" baseline="0" dirty="0" smtClean="0">
                          <a:solidFill>
                            <a:schemeClr val="tx1"/>
                          </a:solidFill>
                        </a:rPr>
                        <a:t> Barlas</a:t>
                      </a:r>
                    </a:p>
                    <a:p>
                      <a:r>
                        <a:rPr lang="tr-TR" sz="1600" b="0" dirty="0" smtClean="0">
                          <a:solidFill>
                            <a:schemeClr val="tx1"/>
                          </a:solidFill>
                        </a:rPr>
                        <a:t>                                </a:t>
                      </a:r>
                      <a:r>
                        <a:rPr lang="tr-TR" sz="1400" b="0" dirty="0" smtClean="0">
                          <a:solidFill>
                            <a:schemeClr val="tx1"/>
                          </a:solidFill>
                        </a:rPr>
                        <a:t>(1908 – 2008)</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734656304"/>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Nejat Harmancı</a:t>
                      </a:r>
                    </a:p>
                    <a:p>
                      <a:r>
                        <a:rPr lang="tr-TR" sz="1400" b="0" dirty="0" smtClean="0">
                          <a:solidFill>
                            <a:schemeClr val="tx1"/>
                          </a:solidFill>
                        </a:rPr>
                        <a:t>                                (1914 – 1991) </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570713631"/>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Orhan </a:t>
                      </a:r>
                      <a:r>
                        <a:rPr lang="tr-TR" b="0" dirty="0" err="1" smtClean="0">
                          <a:solidFill>
                            <a:schemeClr val="tx1"/>
                          </a:solidFill>
                        </a:rPr>
                        <a:t>Ulutin</a:t>
                      </a:r>
                      <a:r>
                        <a:rPr lang="tr-TR" b="0" baseline="0" dirty="0" smtClean="0">
                          <a:solidFill>
                            <a:schemeClr val="tx1"/>
                          </a:solidFill>
                        </a:rPr>
                        <a:t> </a:t>
                      </a:r>
                    </a:p>
                    <a:p>
                      <a:r>
                        <a:rPr lang="tr-TR" sz="1600" b="0" baseline="0" dirty="0" smtClean="0">
                          <a:solidFill>
                            <a:schemeClr val="tx1"/>
                          </a:solidFill>
                        </a:rPr>
                        <a:t>                             </a:t>
                      </a:r>
                      <a:r>
                        <a:rPr lang="tr-TR" sz="1400" b="0" baseline="0" dirty="0" smtClean="0">
                          <a:solidFill>
                            <a:schemeClr val="tx1"/>
                          </a:solidFill>
                        </a:rPr>
                        <a:t>(1923 – 2011)</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220613516"/>
                  </a:ext>
                </a:extLst>
              </a:tr>
              <a:tr h="1008300">
                <a:tc>
                  <a:txBody>
                    <a:bodyPr/>
                    <a:lstStyle/>
                    <a:p>
                      <a:r>
                        <a:rPr lang="tr-TR" b="0" dirty="0" smtClean="0">
                          <a:solidFill>
                            <a:schemeClr val="tx1"/>
                          </a:solidFill>
                        </a:rPr>
                        <a:t>                    Prof </a:t>
                      </a:r>
                      <a:r>
                        <a:rPr lang="tr-TR" b="0" dirty="0" err="1" smtClean="0">
                          <a:solidFill>
                            <a:schemeClr val="tx1"/>
                          </a:solidFill>
                        </a:rPr>
                        <a:t>Dr</a:t>
                      </a:r>
                      <a:r>
                        <a:rPr lang="tr-TR" b="0" dirty="0" smtClean="0">
                          <a:solidFill>
                            <a:schemeClr val="tx1"/>
                          </a:solidFill>
                        </a:rPr>
                        <a:t> Hakkı Ogan </a:t>
                      </a:r>
                    </a:p>
                    <a:p>
                      <a:r>
                        <a:rPr lang="tr-TR" sz="1600" b="0" dirty="0" smtClean="0">
                          <a:solidFill>
                            <a:schemeClr val="tx1"/>
                          </a:solidFill>
                        </a:rPr>
                        <a:t>                            </a:t>
                      </a:r>
                      <a:r>
                        <a:rPr lang="tr-TR" sz="1400" b="0" dirty="0" smtClean="0">
                          <a:solidFill>
                            <a:schemeClr val="tx1"/>
                          </a:solidFill>
                        </a:rPr>
                        <a:t>(1909 – 1984)</a:t>
                      </a:r>
                      <a:endParaRPr lang="tr-TR"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3333242558"/>
                  </a:ext>
                </a:extLst>
              </a:tr>
            </a:tbl>
          </a:graphicData>
        </a:graphic>
      </p:graphicFrame>
      <p:pic>
        <p:nvPicPr>
          <p:cNvPr id="4" name="Resim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21210" y="716763"/>
            <a:ext cx="788524" cy="1055226"/>
          </a:xfrm>
          <a:prstGeom prst="ellipse">
            <a:avLst/>
          </a:prstGeom>
          <a:ln>
            <a:noFill/>
          </a:ln>
          <a:effectLst>
            <a:softEdge rad="112500"/>
          </a:effectLst>
        </p:spPr>
      </p:pic>
      <p:pic>
        <p:nvPicPr>
          <p:cNvPr id="5" name="Resim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621207" y="1709504"/>
            <a:ext cx="742615" cy="1014747"/>
          </a:xfrm>
          <a:prstGeom prst="ellipse">
            <a:avLst/>
          </a:prstGeom>
          <a:ln>
            <a:noFill/>
          </a:ln>
          <a:effectLst>
            <a:softEdge rad="112500"/>
          </a:effectLst>
        </p:spPr>
      </p:pic>
      <p:pic>
        <p:nvPicPr>
          <p:cNvPr id="7" name="Resim 6"/>
          <p:cNvPicPr>
            <a:picLocks noChangeAspect="1"/>
          </p:cNvPicPr>
          <p:nvPr/>
        </p:nvPicPr>
        <p:blipFill>
          <a:blip r:embed="rId6"/>
          <a:stretch>
            <a:fillRect/>
          </a:stretch>
        </p:blipFill>
        <p:spPr>
          <a:xfrm>
            <a:off x="621208" y="2744850"/>
            <a:ext cx="742616" cy="1034986"/>
          </a:xfrm>
          <a:prstGeom prst="ellipse">
            <a:avLst/>
          </a:prstGeom>
          <a:ln>
            <a:noFill/>
          </a:ln>
          <a:effectLst>
            <a:softEdge rad="112500"/>
          </a:effectLst>
        </p:spPr>
      </p:pic>
      <p:pic>
        <p:nvPicPr>
          <p:cNvPr id="11" name="Resim 10"/>
          <p:cNvPicPr>
            <a:picLocks noChangeAspect="1"/>
          </p:cNvPicPr>
          <p:nvPr/>
        </p:nvPicPr>
        <p:blipFill>
          <a:blip r:embed="rId7"/>
          <a:stretch>
            <a:fillRect/>
          </a:stretch>
        </p:blipFill>
        <p:spPr>
          <a:xfrm>
            <a:off x="621208" y="3779148"/>
            <a:ext cx="740239" cy="973549"/>
          </a:xfrm>
          <a:prstGeom prst="ellipse">
            <a:avLst/>
          </a:prstGeom>
          <a:ln>
            <a:noFill/>
          </a:ln>
          <a:effectLst>
            <a:softEdge rad="112500"/>
          </a:effectLst>
        </p:spPr>
      </p:pic>
      <p:pic>
        <p:nvPicPr>
          <p:cNvPr id="12" name="Resim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20000"/>
                    </a14:imgEffect>
                  </a14:imgLayer>
                </a14:imgProps>
              </a:ext>
            </a:extLst>
          </a:blip>
          <a:stretch>
            <a:fillRect/>
          </a:stretch>
        </p:blipFill>
        <p:spPr>
          <a:xfrm>
            <a:off x="621207" y="4752697"/>
            <a:ext cx="740239" cy="1004783"/>
          </a:xfrm>
          <a:prstGeom prst="ellipse">
            <a:avLst/>
          </a:prstGeom>
          <a:ln>
            <a:noFill/>
          </a:ln>
          <a:effectLst>
            <a:softEdge rad="112500"/>
          </a:effectLst>
        </p:spPr>
      </p:pic>
      <p:sp>
        <p:nvSpPr>
          <p:cNvPr id="13" name="Metin kutusu 12"/>
          <p:cNvSpPr txBox="1"/>
          <p:nvPr/>
        </p:nvSpPr>
        <p:spPr>
          <a:xfrm>
            <a:off x="835742" y="225648"/>
            <a:ext cx="3557307" cy="369332"/>
          </a:xfrm>
          <a:prstGeom prst="rect">
            <a:avLst/>
          </a:prstGeom>
          <a:noFill/>
        </p:spPr>
        <p:txBody>
          <a:bodyPr wrap="square" rtlCol="0">
            <a:spAutoFit/>
          </a:bodyPr>
          <a:lstStyle/>
          <a:p>
            <a:pPr algn="ctr"/>
            <a:r>
              <a:rPr lang="tr-TR" b="1" dirty="0" smtClean="0"/>
              <a:t>Kuruluşta </a:t>
            </a:r>
            <a:r>
              <a:rPr lang="tr-TR" b="1" dirty="0" err="1" smtClean="0"/>
              <a:t>I.Dahiliye</a:t>
            </a:r>
            <a:r>
              <a:rPr lang="tr-TR" b="1" dirty="0" smtClean="0"/>
              <a:t> öğretim üyeleri</a:t>
            </a:r>
            <a:endParaRPr lang="tr-TR" b="1" dirty="0"/>
          </a:p>
        </p:txBody>
      </p:sp>
      <p:sp>
        <p:nvSpPr>
          <p:cNvPr id="14" name="Dikdörtgen 13"/>
          <p:cNvSpPr/>
          <p:nvPr/>
        </p:nvSpPr>
        <p:spPr>
          <a:xfrm>
            <a:off x="6110089" y="1031815"/>
            <a:ext cx="5080000" cy="5324535"/>
          </a:xfrm>
          <a:prstGeom prst="rect">
            <a:avLst/>
          </a:prstGeom>
        </p:spPr>
        <p:txBody>
          <a:bodyPr wrap="square">
            <a:spAutoFit/>
          </a:bodyPr>
          <a:lstStyle/>
          <a:p>
            <a:r>
              <a:rPr lang="tr-TR" sz="2000" dirty="0"/>
              <a:t>Prof. Dr. Osman Barlas (Başkan</a:t>
            </a:r>
            <a:r>
              <a:rPr lang="tr-TR" sz="2000" dirty="0" smtClean="0"/>
              <a:t>)</a:t>
            </a:r>
          </a:p>
          <a:p>
            <a:endParaRPr lang="tr-TR" sz="2000" dirty="0"/>
          </a:p>
          <a:p>
            <a:r>
              <a:rPr lang="tr-TR" sz="2000" dirty="0"/>
              <a:t>Prof. Dr. Kemal Berktin (</a:t>
            </a:r>
            <a:r>
              <a:rPr lang="tr-TR" sz="2000" dirty="0" err="1"/>
              <a:t>Pnömoloji</a:t>
            </a:r>
            <a:r>
              <a:rPr lang="tr-TR" sz="2000" dirty="0" smtClean="0"/>
              <a:t>)</a:t>
            </a:r>
          </a:p>
          <a:p>
            <a:endParaRPr lang="tr-TR" sz="2000" dirty="0"/>
          </a:p>
          <a:p>
            <a:r>
              <a:rPr lang="tr-TR" sz="2000" dirty="0"/>
              <a:t>Prof. Dr. Rauf Saygın (</a:t>
            </a:r>
            <a:r>
              <a:rPr lang="tr-TR" sz="2000" dirty="0" err="1"/>
              <a:t>Pnömoloji</a:t>
            </a:r>
            <a:r>
              <a:rPr lang="tr-TR" sz="2000" dirty="0" smtClean="0"/>
              <a:t>)</a:t>
            </a:r>
          </a:p>
          <a:p>
            <a:endParaRPr lang="tr-TR" sz="2000" dirty="0"/>
          </a:p>
          <a:p>
            <a:r>
              <a:rPr lang="tr-TR" sz="2000" dirty="0"/>
              <a:t>Prof. Dr. Hakkı Ogan (Kardiyoloji</a:t>
            </a:r>
            <a:r>
              <a:rPr lang="tr-TR" sz="2000" dirty="0" smtClean="0"/>
              <a:t>)</a:t>
            </a:r>
          </a:p>
          <a:p>
            <a:endParaRPr lang="tr-TR" sz="2000" dirty="0"/>
          </a:p>
          <a:p>
            <a:r>
              <a:rPr lang="tr-TR" sz="2000" dirty="0"/>
              <a:t>Prof. Dr. Nejat Harmancı (Kardiyoloji</a:t>
            </a:r>
            <a:r>
              <a:rPr lang="tr-TR" sz="2000" dirty="0" smtClean="0"/>
              <a:t>)</a:t>
            </a:r>
          </a:p>
          <a:p>
            <a:endParaRPr lang="tr-TR" sz="2000" dirty="0"/>
          </a:p>
          <a:p>
            <a:r>
              <a:rPr lang="tr-TR" sz="2000" dirty="0"/>
              <a:t>Prof. Dr. Orhan </a:t>
            </a:r>
            <a:r>
              <a:rPr lang="tr-TR" sz="2000" dirty="0" err="1"/>
              <a:t>Ersanlı</a:t>
            </a:r>
            <a:r>
              <a:rPr lang="tr-TR" sz="2000" dirty="0"/>
              <a:t> (Kardiyoloji</a:t>
            </a:r>
            <a:r>
              <a:rPr lang="tr-TR" sz="2000" dirty="0" smtClean="0"/>
              <a:t>)</a:t>
            </a:r>
          </a:p>
          <a:p>
            <a:endParaRPr lang="tr-TR" sz="2000" dirty="0"/>
          </a:p>
          <a:p>
            <a:r>
              <a:rPr lang="tr-TR" sz="2000" dirty="0"/>
              <a:t>Prof. Dr. Orhan </a:t>
            </a:r>
            <a:r>
              <a:rPr lang="tr-TR" sz="2000" dirty="0" err="1"/>
              <a:t>Ulutin</a:t>
            </a:r>
            <a:r>
              <a:rPr lang="tr-TR" sz="2000" dirty="0"/>
              <a:t> (Hematoloji</a:t>
            </a:r>
            <a:r>
              <a:rPr lang="tr-TR" sz="2000" dirty="0" smtClean="0"/>
              <a:t>)</a:t>
            </a:r>
          </a:p>
          <a:p>
            <a:endParaRPr lang="tr-TR" sz="2000" dirty="0"/>
          </a:p>
          <a:p>
            <a:r>
              <a:rPr lang="tr-TR" sz="2000" dirty="0"/>
              <a:t>Prof. Dr. Rıdvan </a:t>
            </a:r>
            <a:r>
              <a:rPr lang="tr-TR" sz="2000" dirty="0" err="1"/>
              <a:t>Gülbaran</a:t>
            </a:r>
            <a:r>
              <a:rPr lang="tr-TR" sz="2000" dirty="0"/>
              <a:t> (</a:t>
            </a:r>
            <a:r>
              <a:rPr lang="tr-TR" sz="2000" dirty="0" err="1"/>
              <a:t>İnfeksiyon</a:t>
            </a:r>
            <a:r>
              <a:rPr lang="tr-TR" sz="2000" dirty="0" smtClean="0"/>
              <a:t>)</a:t>
            </a:r>
          </a:p>
          <a:p>
            <a:endParaRPr lang="tr-TR" sz="2000" dirty="0"/>
          </a:p>
          <a:p>
            <a:r>
              <a:rPr lang="tr-TR" sz="2000" dirty="0"/>
              <a:t>Prof. Dr. Altan Onat (Kardiyoloji)</a:t>
            </a:r>
          </a:p>
        </p:txBody>
      </p:sp>
      <p:sp>
        <p:nvSpPr>
          <p:cNvPr id="15" name="Dikdörtgen 14"/>
          <p:cNvSpPr/>
          <p:nvPr/>
        </p:nvSpPr>
        <p:spPr>
          <a:xfrm>
            <a:off x="5819378" y="225648"/>
            <a:ext cx="5661422" cy="369332"/>
          </a:xfrm>
          <a:prstGeom prst="rect">
            <a:avLst/>
          </a:prstGeom>
        </p:spPr>
        <p:txBody>
          <a:bodyPr wrap="none">
            <a:spAutoFit/>
          </a:bodyPr>
          <a:lstStyle/>
          <a:p>
            <a:r>
              <a:rPr lang="tr-TR" b="1" dirty="0"/>
              <a:t>Cerrahpaşa Tıp Fakültesi Dahiliye Kliniğinin 1967 Kadrosu </a:t>
            </a:r>
          </a:p>
        </p:txBody>
      </p:sp>
      <p:cxnSp>
        <p:nvCxnSpPr>
          <p:cNvPr id="17" name="Düz Bağlayıcı 16"/>
          <p:cNvCxnSpPr/>
          <p:nvPr/>
        </p:nvCxnSpPr>
        <p:spPr>
          <a:xfrm>
            <a:off x="5720080" y="594980"/>
            <a:ext cx="5760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fld id="{87342D3C-3F71-4226-A8D2-1D99512B05A5}" type="slidenum">
              <a:rPr lang="tr-TR" smtClean="0"/>
              <a:t>8</a:t>
            </a:fld>
            <a:endParaRPr lang="tr-TR"/>
          </a:p>
        </p:txBody>
      </p:sp>
      <p:pic>
        <p:nvPicPr>
          <p:cNvPr id="19" name="Resim 18"/>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0"/>
                    </a14:imgEffect>
                    <a14:imgEffect>
                      <a14:brightnessContrast bright="20000" contrast="20000"/>
                    </a14:imgEffect>
                  </a14:imgLayer>
                </a14:imgProps>
              </a:ext>
            </a:extLst>
          </a:blip>
          <a:stretch>
            <a:fillRect/>
          </a:stretch>
        </p:blipFill>
        <p:spPr>
          <a:xfrm>
            <a:off x="565931" y="5742068"/>
            <a:ext cx="865149" cy="1080446"/>
          </a:xfrm>
          <a:prstGeom prst="ellipse">
            <a:avLst/>
          </a:prstGeom>
          <a:ln>
            <a:noFill/>
          </a:ln>
          <a:effectLst>
            <a:softEdge rad="112500"/>
          </a:effectLst>
        </p:spPr>
      </p:pic>
      <p:pic>
        <p:nvPicPr>
          <p:cNvPr id="16" name="Picture 6" descr="Dosya:Cerrahpaşa Tıp Fakültesi Logo.png - Vikiped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99" y="6307051"/>
            <a:ext cx="554395" cy="55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07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342D3C-3F71-4226-A8D2-1D99512B05A5}" type="slidenum">
              <a:rPr lang="tr-TR" smtClean="0"/>
              <a:t>9</a:t>
            </a:fld>
            <a:endParaRPr lang="tr-T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a14:imgEffect>
                  </a14:imgLayer>
                </a14:imgProps>
              </a:ext>
            </a:extLst>
          </a:blip>
          <a:stretch>
            <a:fillRect/>
          </a:stretch>
        </p:blipFill>
        <p:spPr>
          <a:xfrm>
            <a:off x="1720735" y="181923"/>
            <a:ext cx="8609647" cy="6454923"/>
          </a:xfrm>
          <a:prstGeom prst="rect">
            <a:avLst/>
          </a:prstGeom>
          <a:ln w="38100">
            <a:solidFill>
              <a:schemeClr val="tx1">
                <a:lumMod val="50000"/>
                <a:lumOff val="50000"/>
              </a:schemeClr>
            </a:solidFill>
          </a:ln>
        </p:spPr>
      </p:pic>
      <p:sp>
        <p:nvSpPr>
          <p:cNvPr id="4" name="Metin kutusu 3"/>
          <p:cNvSpPr txBox="1"/>
          <p:nvPr/>
        </p:nvSpPr>
        <p:spPr>
          <a:xfrm>
            <a:off x="7425290" y="3730809"/>
            <a:ext cx="1185310" cy="276999"/>
          </a:xfrm>
          <a:prstGeom prst="rect">
            <a:avLst/>
          </a:prstGeom>
          <a:noFill/>
        </p:spPr>
        <p:txBody>
          <a:bodyPr wrap="square" rtlCol="0">
            <a:spAutoFit/>
          </a:bodyPr>
          <a:lstStyle/>
          <a:p>
            <a:pPr algn="ctr"/>
            <a:r>
              <a:rPr lang="tr-TR" sz="1200" b="1" dirty="0" smtClean="0">
                <a:solidFill>
                  <a:schemeClr val="bg2">
                    <a:lumMod val="25000"/>
                  </a:schemeClr>
                </a:solidFill>
              </a:rPr>
              <a:t>Orhan </a:t>
            </a:r>
            <a:r>
              <a:rPr lang="tr-TR" sz="1200" b="1" dirty="0" err="1" smtClean="0">
                <a:solidFill>
                  <a:schemeClr val="bg2">
                    <a:lumMod val="25000"/>
                  </a:schemeClr>
                </a:solidFill>
              </a:rPr>
              <a:t>Ersanlı</a:t>
            </a:r>
            <a:endParaRPr lang="tr-TR" sz="1200" b="1" dirty="0">
              <a:solidFill>
                <a:schemeClr val="bg2">
                  <a:lumMod val="25000"/>
                </a:schemeClr>
              </a:solidFill>
            </a:endParaRPr>
          </a:p>
        </p:txBody>
      </p:sp>
      <p:sp>
        <p:nvSpPr>
          <p:cNvPr id="5" name="Metin kutusu 4"/>
          <p:cNvSpPr txBox="1"/>
          <p:nvPr/>
        </p:nvSpPr>
        <p:spPr>
          <a:xfrm>
            <a:off x="2967114" y="284826"/>
            <a:ext cx="1077883" cy="461665"/>
          </a:xfrm>
          <a:prstGeom prst="rect">
            <a:avLst/>
          </a:prstGeom>
          <a:noFill/>
        </p:spPr>
        <p:txBody>
          <a:bodyPr wrap="square" rtlCol="0">
            <a:spAutoFit/>
          </a:bodyPr>
          <a:lstStyle/>
          <a:p>
            <a:r>
              <a:rPr lang="tr-TR" sz="1200" b="1" dirty="0" smtClean="0">
                <a:solidFill>
                  <a:schemeClr val="bg2">
                    <a:lumMod val="25000"/>
                  </a:schemeClr>
                </a:solidFill>
              </a:rPr>
              <a:t>Yıldırım </a:t>
            </a:r>
            <a:r>
              <a:rPr lang="tr-TR" sz="1200" b="1" dirty="0" err="1" smtClean="0">
                <a:solidFill>
                  <a:schemeClr val="bg2">
                    <a:lumMod val="25000"/>
                  </a:schemeClr>
                </a:solidFill>
              </a:rPr>
              <a:t>Aktuğlu</a:t>
            </a:r>
            <a:endParaRPr lang="tr-TR" sz="1200" b="1" dirty="0">
              <a:solidFill>
                <a:schemeClr val="bg2">
                  <a:lumMod val="25000"/>
                </a:schemeClr>
              </a:solidFill>
            </a:endParaRPr>
          </a:p>
        </p:txBody>
      </p:sp>
      <p:sp>
        <p:nvSpPr>
          <p:cNvPr id="6" name="Metin kutusu 5"/>
          <p:cNvSpPr txBox="1"/>
          <p:nvPr/>
        </p:nvSpPr>
        <p:spPr>
          <a:xfrm>
            <a:off x="4003065" y="669831"/>
            <a:ext cx="776915" cy="461665"/>
          </a:xfrm>
          <a:prstGeom prst="rect">
            <a:avLst/>
          </a:prstGeom>
          <a:noFill/>
        </p:spPr>
        <p:txBody>
          <a:bodyPr wrap="square" rtlCol="0">
            <a:spAutoFit/>
          </a:bodyPr>
          <a:lstStyle/>
          <a:p>
            <a:r>
              <a:rPr lang="tr-TR" sz="1200" b="1" dirty="0" smtClean="0">
                <a:solidFill>
                  <a:schemeClr val="bg2">
                    <a:lumMod val="25000"/>
                  </a:schemeClr>
                </a:solidFill>
              </a:rPr>
              <a:t>Salih Çelik</a:t>
            </a:r>
            <a:endParaRPr lang="tr-TR" sz="1200" b="1" dirty="0">
              <a:solidFill>
                <a:schemeClr val="bg2">
                  <a:lumMod val="25000"/>
                </a:schemeClr>
              </a:solidFill>
            </a:endParaRPr>
          </a:p>
        </p:txBody>
      </p:sp>
      <p:sp>
        <p:nvSpPr>
          <p:cNvPr id="7" name="Metin kutusu 6"/>
          <p:cNvSpPr txBox="1"/>
          <p:nvPr/>
        </p:nvSpPr>
        <p:spPr>
          <a:xfrm>
            <a:off x="5323132" y="3874462"/>
            <a:ext cx="1371600" cy="276999"/>
          </a:xfrm>
          <a:prstGeom prst="rect">
            <a:avLst/>
          </a:prstGeom>
          <a:noFill/>
        </p:spPr>
        <p:txBody>
          <a:bodyPr wrap="square" rtlCol="0">
            <a:spAutoFit/>
          </a:bodyPr>
          <a:lstStyle/>
          <a:p>
            <a:r>
              <a:rPr lang="tr-TR" sz="1200" b="1" dirty="0" smtClean="0">
                <a:solidFill>
                  <a:schemeClr val="bg2">
                    <a:lumMod val="25000"/>
                  </a:schemeClr>
                </a:solidFill>
              </a:rPr>
              <a:t>Osman Barlas</a:t>
            </a:r>
            <a:endParaRPr lang="tr-TR" sz="1200" b="1" dirty="0">
              <a:solidFill>
                <a:schemeClr val="bg2">
                  <a:lumMod val="25000"/>
                </a:schemeClr>
              </a:solidFill>
            </a:endParaRPr>
          </a:p>
        </p:txBody>
      </p:sp>
      <p:sp>
        <p:nvSpPr>
          <p:cNvPr id="8" name="Metin kutusu 7"/>
          <p:cNvSpPr txBox="1"/>
          <p:nvPr/>
        </p:nvSpPr>
        <p:spPr>
          <a:xfrm>
            <a:off x="4248334" y="3130644"/>
            <a:ext cx="1147156" cy="461665"/>
          </a:xfrm>
          <a:prstGeom prst="rect">
            <a:avLst/>
          </a:prstGeom>
          <a:noFill/>
        </p:spPr>
        <p:txBody>
          <a:bodyPr wrap="square" rtlCol="0">
            <a:spAutoFit/>
          </a:bodyPr>
          <a:lstStyle/>
          <a:p>
            <a:pPr algn="ctr"/>
            <a:r>
              <a:rPr lang="tr-TR" sz="1200" b="1" dirty="0" smtClean="0">
                <a:solidFill>
                  <a:schemeClr val="bg2">
                    <a:lumMod val="25000"/>
                  </a:schemeClr>
                </a:solidFill>
              </a:rPr>
              <a:t>Nejat Harmancı</a:t>
            </a:r>
            <a:endParaRPr lang="tr-TR" sz="1200" b="1" dirty="0">
              <a:solidFill>
                <a:schemeClr val="bg2">
                  <a:lumMod val="25000"/>
                </a:schemeClr>
              </a:solidFill>
            </a:endParaRPr>
          </a:p>
        </p:txBody>
      </p:sp>
      <p:sp>
        <p:nvSpPr>
          <p:cNvPr id="9" name="Metin kutusu 8"/>
          <p:cNvSpPr txBox="1"/>
          <p:nvPr/>
        </p:nvSpPr>
        <p:spPr>
          <a:xfrm>
            <a:off x="3061854" y="3874461"/>
            <a:ext cx="1371600" cy="276999"/>
          </a:xfrm>
          <a:prstGeom prst="rect">
            <a:avLst/>
          </a:prstGeom>
          <a:noFill/>
        </p:spPr>
        <p:txBody>
          <a:bodyPr wrap="square" rtlCol="0">
            <a:spAutoFit/>
          </a:bodyPr>
          <a:lstStyle/>
          <a:p>
            <a:r>
              <a:rPr lang="tr-TR" sz="1200" b="1" dirty="0" smtClean="0">
                <a:solidFill>
                  <a:schemeClr val="bg2">
                    <a:lumMod val="25000"/>
                  </a:schemeClr>
                </a:solidFill>
              </a:rPr>
              <a:t>Kenan </a:t>
            </a:r>
            <a:r>
              <a:rPr lang="tr-TR" sz="1200" b="1" dirty="0" err="1" smtClean="0">
                <a:solidFill>
                  <a:schemeClr val="bg2">
                    <a:lumMod val="25000"/>
                  </a:schemeClr>
                </a:solidFill>
              </a:rPr>
              <a:t>Binak</a:t>
            </a:r>
            <a:endParaRPr lang="tr-TR" sz="1200" b="1" dirty="0">
              <a:solidFill>
                <a:schemeClr val="bg2">
                  <a:lumMod val="25000"/>
                </a:schemeClr>
              </a:solidFill>
            </a:endParaRPr>
          </a:p>
        </p:txBody>
      </p:sp>
      <p:sp>
        <p:nvSpPr>
          <p:cNvPr id="10" name="Metin kutusu 9"/>
          <p:cNvSpPr txBox="1"/>
          <p:nvPr/>
        </p:nvSpPr>
        <p:spPr>
          <a:xfrm>
            <a:off x="8481427" y="2484307"/>
            <a:ext cx="953519" cy="461665"/>
          </a:xfrm>
          <a:prstGeom prst="rect">
            <a:avLst/>
          </a:prstGeom>
          <a:noFill/>
        </p:spPr>
        <p:txBody>
          <a:bodyPr wrap="square" rtlCol="0">
            <a:spAutoFit/>
          </a:bodyPr>
          <a:lstStyle/>
          <a:p>
            <a:r>
              <a:rPr lang="tr-TR" sz="1200" b="1" dirty="0" smtClean="0">
                <a:solidFill>
                  <a:schemeClr val="bg2">
                    <a:lumMod val="25000"/>
                  </a:schemeClr>
                </a:solidFill>
              </a:rPr>
              <a:t>Orhan </a:t>
            </a:r>
            <a:r>
              <a:rPr lang="tr-TR" sz="1200" b="1" dirty="0" err="1" smtClean="0">
                <a:solidFill>
                  <a:schemeClr val="bg2">
                    <a:lumMod val="25000"/>
                  </a:schemeClr>
                </a:solidFill>
              </a:rPr>
              <a:t>Ulutin</a:t>
            </a:r>
            <a:endParaRPr lang="tr-TR" sz="1200" b="1" dirty="0">
              <a:solidFill>
                <a:schemeClr val="bg2">
                  <a:lumMod val="25000"/>
                </a:schemeClr>
              </a:solidFill>
            </a:endParaRPr>
          </a:p>
        </p:txBody>
      </p:sp>
      <p:sp>
        <p:nvSpPr>
          <p:cNvPr id="11" name="Metin kutusu 10"/>
          <p:cNvSpPr txBox="1"/>
          <p:nvPr/>
        </p:nvSpPr>
        <p:spPr>
          <a:xfrm>
            <a:off x="5162949" y="701598"/>
            <a:ext cx="845983" cy="461665"/>
          </a:xfrm>
          <a:prstGeom prst="rect">
            <a:avLst/>
          </a:prstGeom>
          <a:noFill/>
        </p:spPr>
        <p:txBody>
          <a:bodyPr wrap="square" rtlCol="0">
            <a:spAutoFit/>
          </a:bodyPr>
          <a:lstStyle/>
          <a:p>
            <a:pPr algn="ctr"/>
            <a:r>
              <a:rPr lang="tr-TR" sz="1200" b="1" dirty="0" smtClean="0">
                <a:solidFill>
                  <a:schemeClr val="bg1"/>
                </a:solidFill>
              </a:rPr>
              <a:t>Muzaffer </a:t>
            </a:r>
            <a:r>
              <a:rPr lang="tr-TR" sz="1200" b="1" dirty="0" err="1" smtClean="0">
                <a:solidFill>
                  <a:schemeClr val="bg1"/>
                </a:solidFill>
              </a:rPr>
              <a:t>Gürakar</a:t>
            </a:r>
            <a:endParaRPr lang="tr-TR" sz="1200" b="1" dirty="0">
              <a:solidFill>
                <a:schemeClr val="bg1"/>
              </a:solidFill>
            </a:endParaRPr>
          </a:p>
        </p:txBody>
      </p:sp>
      <p:sp>
        <p:nvSpPr>
          <p:cNvPr id="12" name="Metin kutusu 11"/>
          <p:cNvSpPr txBox="1"/>
          <p:nvPr/>
        </p:nvSpPr>
        <p:spPr>
          <a:xfrm>
            <a:off x="9285317" y="3453810"/>
            <a:ext cx="1128192" cy="276999"/>
          </a:xfrm>
          <a:prstGeom prst="rect">
            <a:avLst/>
          </a:prstGeom>
          <a:noFill/>
        </p:spPr>
        <p:txBody>
          <a:bodyPr wrap="square" rtlCol="0">
            <a:spAutoFit/>
          </a:bodyPr>
          <a:lstStyle/>
          <a:p>
            <a:r>
              <a:rPr lang="tr-TR" sz="1200" b="1" dirty="0" smtClean="0">
                <a:solidFill>
                  <a:schemeClr val="bg2">
                    <a:lumMod val="25000"/>
                  </a:schemeClr>
                </a:solidFill>
              </a:rPr>
              <a:t>Altan Onat</a:t>
            </a:r>
            <a:endParaRPr lang="tr-TR" sz="1200" b="1" dirty="0">
              <a:solidFill>
                <a:schemeClr val="bg2">
                  <a:lumMod val="25000"/>
                </a:schemeClr>
              </a:solidFill>
            </a:endParaRPr>
          </a:p>
        </p:txBody>
      </p:sp>
      <p:sp>
        <p:nvSpPr>
          <p:cNvPr id="13" name="Metin kutusu 12"/>
          <p:cNvSpPr txBox="1"/>
          <p:nvPr/>
        </p:nvSpPr>
        <p:spPr>
          <a:xfrm>
            <a:off x="6401124" y="2945972"/>
            <a:ext cx="1371600" cy="276999"/>
          </a:xfrm>
          <a:prstGeom prst="rect">
            <a:avLst/>
          </a:prstGeom>
          <a:noFill/>
        </p:spPr>
        <p:txBody>
          <a:bodyPr wrap="square" rtlCol="0">
            <a:spAutoFit/>
          </a:bodyPr>
          <a:lstStyle/>
          <a:p>
            <a:pPr algn="ctr"/>
            <a:r>
              <a:rPr lang="tr-TR" sz="1200" b="1" dirty="0" smtClean="0">
                <a:solidFill>
                  <a:schemeClr val="bg2">
                    <a:lumMod val="25000"/>
                  </a:schemeClr>
                </a:solidFill>
              </a:rPr>
              <a:t>Hakkı Ogan</a:t>
            </a:r>
            <a:endParaRPr lang="tr-TR" sz="1200" b="1" dirty="0">
              <a:solidFill>
                <a:schemeClr val="bg2">
                  <a:lumMod val="25000"/>
                </a:schemeClr>
              </a:solidFill>
            </a:endParaRPr>
          </a:p>
        </p:txBody>
      </p:sp>
      <p:sp>
        <p:nvSpPr>
          <p:cNvPr id="14" name="Metin kutusu 13"/>
          <p:cNvSpPr txBox="1"/>
          <p:nvPr/>
        </p:nvSpPr>
        <p:spPr>
          <a:xfrm>
            <a:off x="4397012" y="559568"/>
            <a:ext cx="947650" cy="461665"/>
          </a:xfrm>
          <a:prstGeom prst="rect">
            <a:avLst/>
          </a:prstGeom>
          <a:noFill/>
        </p:spPr>
        <p:txBody>
          <a:bodyPr wrap="square" rtlCol="0">
            <a:spAutoFit/>
          </a:bodyPr>
          <a:lstStyle/>
          <a:p>
            <a:pPr algn="ctr"/>
            <a:r>
              <a:rPr lang="tr-TR" sz="1200" b="1" dirty="0" smtClean="0">
                <a:solidFill>
                  <a:schemeClr val="bg1"/>
                </a:solidFill>
              </a:rPr>
              <a:t>Ergun Oktay</a:t>
            </a:r>
            <a:endParaRPr lang="tr-TR" sz="1200" b="1" dirty="0">
              <a:solidFill>
                <a:schemeClr val="bg1"/>
              </a:solidFill>
            </a:endParaRPr>
          </a:p>
        </p:txBody>
      </p:sp>
      <p:sp>
        <p:nvSpPr>
          <p:cNvPr id="15" name="Metin kutusu 14"/>
          <p:cNvSpPr txBox="1"/>
          <p:nvPr/>
        </p:nvSpPr>
        <p:spPr>
          <a:xfrm>
            <a:off x="7887935" y="317453"/>
            <a:ext cx="2612966" cy="584775"/>
          </a:xfrm>
          <a:prstGeom prst="rect">
            <a:avLst/>
          </a:prstGeom>
          <a:noFill/>
        </p:spPr>
        <p:txBody>
          <a:bodyPr wrap="square" rtlCol="0">
            <a:spAutoFit/>
          </a:bodyPr>
          <a:lstStyle/>
          <a:p>
            <a:pPr algn="ctr"/>
            <a:r>
              <a:rPr lang="tr-TR" sz="1600" b="1" dirty="0" smtClean="0"/>
              <a:t>CTF İç </a:t>
            </a:r>
            <a:r>
              <a:rPr lang="tr-TR" sz="1600" b="1" dirty="0" err="1" smtClean="0"/>
              <a:t>hastalılkları</a:t>
            </a:r>
            <a:r>
              <a:rPr lang="tr-TR" sz="1600" b="1" dirty="0" smtClean="0"/>
              <a:t> </a:t>
            </a:r>
          </a:p>
          <a:p>
            <a:pPr algn="ctr"/>
            <a:r>
              <a:rPr lang="tr-TR" sz="1600" b="1" dirty="0" smtClean="0"/>
              <a:t>1967</a:t>
            </a:r>
            <a:endParaRPr lang="tr-TR" sz="1600" b="1" dirty="0"/>
          </a:p>
        </p:txBody>
      </p:sp>
    </p:spTree>
    <p:extLst>
      <p:ext uri="{BB962C8B-B14F-4D97-AF65-F5344CB8AC3E}">
        <p14:creationId xmlns:p14="http://schemas.microsoft.com/office/powerpoint/2010/main" val="1218038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2781</TotalTime>
  <Words>1821</Words>
  <Application>Microsoft Office PowerPoint</Application>
  <PresentationFormat>Geniş ekran</PresentationFormat>
  <Paragraphs>423</Paragraphs>
  <Slides>35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35</vt:i4>
      </vt:variant>
    </vt:vector>
  </HeadingPairs>
  <TitlesOfParts>
    <vt:vector size="40" baseType="lpstr">
      <vt:lpstr>Arial</vt:lpstr>
      <vt:lpstr>Bodoni MT Condensed</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DOBRUCALI</dc:creator>
  <cp:lastModifiedBy>AHMET MERIH DOBRUCALI</cp:lastModifiedBy>
  <cp:revision>244</cp:revision>
  <dcterms:created xsi:type="dcterms:W3CDTF">2024-06-20T15:34:52Z</dcterms:created>
  <dcterms:modified xsi:type="dcterms:W3CDTF">2026-02-02T09:34:45Z</dcterms:modified>
</cp:coreProperties>
</file>