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8" r:id="rId2"/>
    <p:sldId id="301" r:id="rId3"/>
    <p:sldId id="302" r:id="rId4"/>
    <p:sldId id="303" r:id="rId5"/>
    <p:sldId id="304" r:id="rId6"/>
    <p:sldId id="326" r:id="rId7"/>
    <p:sldId id="327" r:id="rId8"/>
    <p:sldId id="257" r:id="rId9"/>
    <p:sldId id="328" r:id="rId10"/>
    <p:sldId id="267" r:id="rId11"/>
    <p:sldId id="268" r:id="rId12"/>
    <p:sldId id="269" r:id="rId13"/>
    <p:sldId id="271" r:id="rId14"/>
    <p:sldId id="311" r:id="rId15"/>
    <p:sldId id="375" r:id="rId16"/>
    <p:sldId id="318" r:id="rId17"/>
    <p:sldId id="273" r:id="rId18"/>
    <p:sldId id="374" r:id="rId19"/>
    <p:sldId id="308" r:id="rId20"/>
    <p:sldId id="281" r:id="rId21"/>
    <p:sldId id="284" r:id="rId22"/>
    <p:sldId id="290" r:id="rId23"/>
    <p:sldId id="292" r:id="rId24"/>
    <p:sldId id="351" r:id="rId25"/>
    <p:sldId id="323" r:id="rId26"/>
    <p:sldId id="325" r:id="rId27"/>
    <p:sldId id="340" r:id="rId28"/>
    <p:sldId id="338" r:id="rId29"/>
    <p:sldId id="298" r:id="rId30"/>
    <p:sldId id="363" r:id="rId31"/>
    <p:sldId id="342" r:id="rId32"/>
    <p:sldId id="344" r:id="rId33"/>
    <p:sldId id="335" r:id="rId34"/>
    <p:sldId id="348" r:id="rId35"/>
    <p:sldId id="349" r:id="rId36"/>
    <p:sldId id="352" r:id="rId37"/>
    <p:sldId id="354" r:id="rId38"/>
    <p:sldId id="357" r:id="rId39"/>
    <p:sldId id="359" r:id="rId40"/>
    <p:sldId id="360" r:id="rId41"/>
    <p:sldId id="364" r:id="rId42"/>
    <p:sldId id="361" r:id="rId43"/>
    <p:sldId id="368" r:id="rId44"/>
    <p:sldId id="369" r:id="rId45"/>
    <p:sldId id="370" r:id="rId46"/>
    <p:sldId id="382" r:id="rId47"/>
    <p:sldId id="383" r:id="rId48"/>
    <p:sldId id="381" r:id="rId49"/>
    <p:sldId id="371" r:id="rId50"/>
    <p:sldId id="386" r:id="rId51"/>
    <p:sldId id="373" r:id="rId52"/>
    <p:sldId id="392" r:id="rId53"/>
    <p:sldId id="376" r:id="rId54"/>
    <p:sldId id="378" r:id="rId55"/>
    <p:sldId id="379" r:id="rId56"/>
    <p:sldId id="380" r:id="rId57"/>
    <p:sldId id="387" r:id="rId58"/>
    <p:sldId id="388" r:id="rId59"/>
    <p:sldId id="389" r:id="rId60"/>
    <p:sldId id="390" r:id="rId61"/>
    <p:sldId id="391" r:id="rId6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007A37"/>
    <a:srgbClr val="EBF0F9"/>
    <a:srgbClr val="FEF8FE"/>
    <a:srgbClr val="FEF4FE"/>
    <a:srgbClr val="EEF7E9"/>
    <a:srgbClr val="FEECFD"/>
    <a:srgbClr val="E2F0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EBDC5-FA89-4745-99DD-9B845B55F7B7}" type="datetimeFigureOut">
              <a:rPr lang="tr-TR" smtClean="0"/>
              <a:t>18.10.2024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FC4AD-5840-4D90-BC44-2B9D5D08D8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27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15364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B25AB65-B65D-4A42-A41F-2ECA180436EC}" type="slidenum">
              <a:rPr lang="tr-TR" altLang="tr-TR" smtClean="0"/>
              <a:pPr/>
              <a:t>14</a:t>
            </a:fld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33470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134A5-B511-4EE7-9381-1B53DED3BF3F}" type="datetimeFigureOut">
              <a:rPr lang="tr-TR" smtClean="0"/>
              <a:t>18.10.2024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3BC6-4279-4DFB-8036-35A1537413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6682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134A5-B511-4EE7-9381-1B53DED3BF3F}" type="datetimeFigureOut">
              <a:rPr lang="tr-TR" smtClean="0"/>
              <a:t>18.10.2024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3BC6-4279-4DFB-8036-35A1537413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2448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134A5-B511-4EE7-9381-1B53DED3BF3F}" type="datetimeFigureOut">
              <a:rPr lang="tr-TR" smtClean="0"/>
              <a:t>18.10.2024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3BC6-4279-4DFB-8036-35A1537413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108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F749B-39C5-4B69-A08F-3E3B078D0B17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967934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134A5-B511-4EE7-9381-1B53DED3BF3F}" type="datetimeFigureOut">
              <a:rPr lang="tr-TR" smtClean="0"/>
              <a:t>18.10.2024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3BC6-4279-4DFB-8036-35A1537413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914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134A5-B511-4EE7-9381-1B53DED3BF3F}" type="datetimeFigureOut">
              <a:rPr lang="tr-TR" smtClean="0"/>
              <a:t>18.10.2024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3BC6-4279-4DFB-8036-35A1537413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477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134A5-B511-4EE7-9381-1B53DED3BF3F}" type="datetimeFigureOut">
              <a:rPr lang="tr-TR" smtClean="0"/>
              <a:t>18.10.2024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3BC6-4279-4DFB-8036-35A1537413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6613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134A5-B511-4EE7-9381-1B53DED3BF3F}" type="datetimeFigureOut">
              <a:rPr lang="tr-TR" smtClean="0"/>
              <a:t>18.10.2024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3BC6-4279-4DFB-8036-35A1537413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239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134A5-B511-4EE7-9381-1B53DED3BF3F}" type="datetimeFigureOut">
              <a:rPr lang="tr-TR" smtClean="0"/>
              <a:t>18.10.2024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3BC6-4279-4DFB-8036-35A1537413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433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134A5-B511-4EE7-9381-1B53DED3BF3F}" type="datetimeFigureOut">
              <a:rPr lang="tr-TR" smtClean="0"/>
              <a:t>18.10.2024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3BC6-4279-4DFB-8036-35A1537413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5713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134A5-B511-4EE7-9381-1B53DED3BF3F}" type="datetimeFigureOut">
              <a:rPr lang="tr-TR" smtClean="0"/>
              <a:t>18.10.2024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3BC6-4279-4DFB-8036-35A1537413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35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134A5-B511-4EE7-9381-1B53DED3BF3F}" type="datetimeFigureOut">
              <a:rPr lang="tr-TR" smtClean="0"/>
              <a:t>18.10.2024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3BC6-4279-4DFB-8036-35A1537413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802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134A5-B511-4EE7-9381-1B53DED3BF3F}" type="datetimeFigureOut">
              <a:rPr lang="tr-TR" smtClean="0"/>
              <a:t>18.10.2024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53BC6-4279-4DFB-8036-35A1537413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658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7" Type="http://schemas.openxmlformats.org/officeDocument/2006/relationships/image" Target="../media/image2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3.bin"/><Relationship Id="rId10" Type="http://schemas.microsoft.com/office/2007/relationships/hdphoto" Target="../media/hdphoto6.wdp"/><Relationship Id="rId4" Type="http://schemas.openxmlformats.org/officeDocument/2006/relationships/image" Target="../media/image25.emf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9.png"/><Relationship Id="rId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microsoft.com/office/2007/relationships/hdphoto" Target="../media/hdphoto11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microsoft.com/office/2007/relationships/hdphoto" Target="../media/hdphoto1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1.png"/><Relationship Id="rId10" Type="http://schemas.openxmlformats.org/officeDocument/2006/relationships/image" Target="../media/image2.png"/><Relationship Id="rId4" Type="http://schemas.microsoft.com/office/2007/relationships/hdphoto" Target="../media/hdphoto12.wdp"/><Relationship Id="rId9" Type="http://schemas.microsoft.com/office/2007/relationships/hdphoto" Target="../media/hdphoto14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6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7.wdp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20.wdp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1.wdp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7" Type="http://schemas.openxmlformats.org/officeDocument/2006/relationships/image" Target="../media/image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microsoft.com/office/2007/relationships/hdphoto" Target="../media/hdphoto23.wdp"/><Relationship Id="rId4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2.png"/><Relationship Id="rId5" Type="http://schemas.microsoft.com/office/2007/relationships/hdphoto" Target="../media/hdphoto25.wdp"/><Relationship Id="rId10" Type="http://schemas.openxmlformats.org/officeDocument/2006/relationships/image" Target="../media/image73.png"/><Relationship Id="rId4" Type="http://schemas.openxmlformats.org/officeDocument/2006/relationships/image" Target="../media/image77.png"/><Relationship Id="rId9" Type="http://schemas.microsoft.com/office/2007/relationships/hdphoto" Target="../media/hdphoto2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28.wdp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68680" y="1696878"/>
            <a:ext cx="10515600" cy="1325563"/>
          </a:xfrm>
        </p:spPr>
        <p:txBody>
          <a:bodyPr/>
          <a:lstStyle/>
          <a:p>
            <a:pPr algn="ctr"/>
            <a:r>
              <a:rPr lang="tr-TR" b="1" dirty="0" smtClean="0"/>
              <a:t>AKUT  PANKREATİT</a:t>
            </a:r>
            <a:endParaRPr lang="tr-TR" b="1" dirty="0"/>
          </a:p>
        </p:txBody>
      </p:sp>
      <p:sp>
        <p:nvSpPr>
          <p:cNvPr id="4" name="Rectangle 11"/>
          <p:cNvSpPr txBox="1">
            <a:spLocks noChangeArrowheads="1"/>
          </p:cNvSpPr>
          <p:nvPr/>
        </p:nvSpPr>
        <p:spPr bwMode="auto">
          <a:xfrm>
            <a:off x="2526030" y="3419673"/>
            <a:ext cx="720090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tr-TR" altLang="tr-TR" sz="2400" dirty="0" err="1"/>
              <a:t>Prof.Dr.Ahmet</a:t>
            </a:r>
            <a:r>
              <a:rPr lang="tr-TR" altLang="tr-TR" sz="2400" dirty="0"/>
              <a:t> </a:t>
            </a:r>
            <a:r>
              <a:rPr lang="tr-TR" altLang="tr-TR" sz="2400" dirty="0" smtClean="0"/>
              <a:t>Merih </a:t>
            </a:r>
            <a:r>
              <a:rPr lang="tr-TR" altLang="tr-TR" sz="2400" dirty="0" err="1" smtClean="0"/>
              <a:t>Dobrucalı</a:t>
            </a:r>
            <a:endParaRPr lang="tr-TR" altLang="tr-TR" sz="2400" dirty="0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725863" y="4034195"/>
            <a:ext cx="45354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600" dirty="0" err="1">
                <a:latin typeface="Tahoma" panose="020B0604030504040204" pitchFamily="34" charset="0"/>
              </a:rPr>
              <a:t>İÜ.Cerrahpaşa</a:t>
            </a:r>
            <a:r>
              <a:rPr lang="tr-TR" altLang="tr-TR" sz="1600" dirty="0">
                <a:latin typeface="Tahoma" panose="020B060403050404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600" dirty="0">
                <a:latin typeface="Tahoma" panose="020B0604030504040204" pitchFamily="34" charset="0"/>
              </a:rPr>
              <a:t>Cerrahpaşa Tıp fakültesi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600" dirty="0">
                <a:latin typeface="Tahoma" panose="020B0604030504040204" pitchFamily="34" charset="0"/>
              </a:rPr>
              <a:t>Gastroenteroloji Bilim Dalı</a:t>
            </a:r>
          </a:p>
        </p:txBody>
      </p:sp>
      <p:pic>
        <p:nvPicPr>
          <p:cNvPr id="9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831" y="5048250"/>
            <a:ext cx="9715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3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 txBox="1">
            <a:spLocks noChangeArrowheads="1"/>
          </p:cNvSpPr>
          <p:nvPr/>
        </p:nvSpPr>
        <p:spPr bwMode="auto">
          <a:xfrm>
            <a:off x="1285875" y="600075"/>
            <a:ext cx="98218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b="1" dirty="0" smtClean="0">
                <a:latin typeface="Calibri Light" panose="020F0302020204030204" pitchFamily="34" charset="0"/>
              </a:rPr>
              <a:t>Akut </a:t>
            </a:r>
            <a:r>
              <a:rPr lang="tr-TR" altLang="tr-TR" b="1" dirty="0" err="1" smtClean="0">
                <a:latin typeface="Calibri Light" panose="020F0302020204030204" pitchFamily="34" charset="0"/>
              </a:rPr>
              <a:t>pankreatit</a:t>
            </a:r>
            <a:r>
              <a:rPr lang="tr-TR" altLang="tr-TR" b="1" dirty="0" smtClean="0">
                <a:latin typeface="Calibri Light" panose="020F0302020204030204" pitchFamily="34" charset="0"/>
              </a:rPr>
              <a:t> </a:t>
            </a:r>
            <a:r>
              <a:rPr lang="tr-TR" altLang="tr-TR" b="1" dirty="0" err="1" smtClean="0">
                <a:latin typeface="Calibri Light" panose="020F0302020204030204" pitchFamily="34" charset="0"/>
              </a:rPr>
              <a:t>etyopatogenezinde</a:t>
            </a:r>
            <a:r>
              <a:rPr lang="tr-TR" altLang="tr-TR" b="1" dirty="0" smtClean="0">
                <a:latin typeface="Calibri Light" panose="020F0302020204030204" pitchFamily="34" charset="0"/>
              </a:rPr>
              <a:t> rol oynayan sebeplerin dağılımı</a:t>
            </a:r>
            <a:endParaRPr lang="tr-TR" altLang="tr-TR" b="1" dirty="0">
              <a:latin typeface="Calibri Light" panose="020F0302020204030204" pitchFamily="34" charset="0"/>
            </a:endParaRPr>
          </a:p>
        </p:txBody>
      </p:sp>
      <p:graphicFrame>
        <p:nvGraphicFramePr>
          <p:cNvPr id="7172" name="Object 6"/>
          <p:cNvGraphicFramePr>
            <a:graphicFrameLocks noChangeAspect="1"/>
          </p:cNvGraphicFramePr>
          <p:nvPr/>
        </p:nvGraphicFramePr>
        <p:xfrm>
          <a:off x="3878262" y="2197100"/>
          <a:ext cx="6588125" cy="378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Chart" r:id="rId3" imgW="4638751" imgH="2667000" progId="Excel.Chart.8">
                  <p:embed/>
                </p:oleObj>
              </mc:Choice>
              <mc:Fallback>
                <p:oleObj name="Chart" r:id="rId3" imgW="4638751" imgH="2667000" progId="Excel.Chart.8">
                  <p:embed/>
                  <p:pic>
                    <p:nvPicPr>
                      <p:cNvPr id="717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8262" y="2197100"/>
                        <a:ext cx="6588125" cy="378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5822950" y="5427663"/>
            <a:ext cx="30241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tr-TR" altLang="tr-TR" sz="1600" dirty="0" err="1">
                <a:latin typeface="Arial" panose="020B0604020202020204" pitchFamily="34" charset="0"/>
              </a:rPr>
              <a:t>Biliyer</a:t>
            </a:r>
            <a:r>
              <a:rPr lang="tr-TR" altLang="tr-TR" sz="1600" dirty="0">
                <a:latin typeface="Arial" panose="020B0604020202020204" pitchFamily="34" charset="0"/>
              </a:rPr>
              <a:t> sistem taş hastalığı</a:t>
            </a: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6402704" y="4072927"/>
            <a:ext cx="9723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tr-TR" altLang="tr-TR" sz="1600" b="1" dirty="0">
                <a:latin typeface="Arial" panose="020B0604020202020204" pitchFamily="34" charset="0"/>
              </a:rPr>
              <a:t>%</a:t>
            </a:r>
            <a:r>
              <a:rPr lang="tr-TR" altLang="tr-TR" sz="1600" b="1" dirty="0" smtClean="0">
                <a:latin typeface="Arial" panose="020B0604020202020204" pitchFamily="34" charset="0"/>
              </a:rPr>
              <a:t>45-60</a:t>
            </a:r>
            <a:endParaRPr lang="tr-TR" altLang="tr-TR" sz="1600" b="1" dirty="0">
              <a:latin typeface="Arial" panose="020B0604020202020204" pitchFamily="34" charset="0"/>
            </a:endParaRPr>
          </a:p>
        </p:txBody>
      </p:sp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8630284" y="2453902"/>
            <a:ext cx="1079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tr-TR" altLang="tr-TR" sz="1600" dirty="0">
                <a:latin typeface="Arial" panose="020B0604020202020204" pitchFamily="34" charset="0"/>
              </a:rPr>
              <a:t>Alkol</a:t>
            </a:r>
          </a:p>
        </p:txBody>
      </p:sp>
      <p:sp>
        <p:nvSpPr>
          <p:cNvPr id="7176" name="Text Box 10"/>
          <p:cNvSpPr txBox="1">
            <a:spLocks noChangeArrowheads="1"/>
          </p:cNvSpPr>
          <p:nvPr/>
        </p:nvSpPr>
        <p:spPr bwMode="auto">
          <a:xfrm>
            <a:off x="5462587" y="2275445"/>
            <a:ext cx="1295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tr-TR" altLang="tr-TR" sz="1600" dirty="0" err="1">
                <a:latin typeface="Arial" panose="020B0604020202020204" pitchFamily="34" charset="0"/>
              </a:rPr>
              <a:t>İdyopatik</a:t>
            </a:r>
            <a:endParaRPr lang="tr-TR" altLang="tr-TR" sz="1600" dirty="0">
              <a:latin typeface="Arial" panose="020B0604020202020204" pitchFamily="34" charset="0"/>
            </a:endParaRPr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1335644" y="2541389"/>
            <a:ext cx="2881312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400" dirty="0" err="1">
                <a:latin typeface="Arial" panose="020B0604020202020204" pitchFamily="34" charset="0"/>
              </a:rPr>
              <a:t>Hipertrigliseridemi</a:t>
            </a:r>
            <a:r>
              <a:rPr lang="tr-TR" altLang="tr-TR" sz="1400" dirty="0">
                <a:latin typeface="Arial" panose="020B0604020202020204" pitchFamily="34" charset="0"/>
              </a:rPr>
              <a:t>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400" dirty="0" err="1">
                <a:latin typeface="Arial" panose="020B0604020202020204" pitchFamily="34" charset="0"/>
              </a:rPr>
              <a:t>Hiperkalsemi</a:t>
            </a:r>
            <a:r>
              <a:rPr lang="tr-TR" altLang="tr-TR" sz="1400" dirty="0">
                <a:latin typeface="Arial" panose="020B0604020202020204" pitchFamily="34" charset="0"/>
              </a:rPr>
              <a:t>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400" dirty="0">
                <a:latin typeface="Arial" panose="020B0604020202020204" pitchFamily="34" charset="0"/>
              </a:rPr>
              <a:t>ERCP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400" dirty="0">
                <a:latin typeface="Arial" panose="020B0604020202020204" pitchFamily="34" charset="0"/>
              </a:rPr>
              <a:t>Enfeksiyon ve  toksinler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400" dirty="0">
                <a:latin typeface="Arial" panose="020B0604020202020204" pitchFamily="34" charset="0"/>
              </a:rPr>
              <a:t>Travma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400" dirty="0" err="1">
                <a:latin typeface="Arial" panose="020B0604020202020204" pitchFamily="34" charset="0"/>
              </a:rPr>
              <a:t>Konjenital</a:t>
            </a:r>
            <a:r>
              <a:rPr lang="tr-TR" altLang="tr-TR" sz="1400" dirty="0">
                <a:latin typeface="Arial" panose="020B0604020202020204" pitchFamily="34" charset="0"/>
              </a:rPr>
              <a:t> anomaliler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400" dirty="0" err="1">
                <a:latin typeface="Arial" panose="020B0604020202020204" pitchFamily="34" charset="0"/>
              </a:rPr>
              <a:t>Postoperatif</a:t>
            </a:r>
            <a:r>
              <a:rPr lang="tr-TR" altLang="tr-TR" sz="1400" dirty="0"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400" dirty="0" err="1">
                <a:latin typeface="Arial" panose="020B0604020202020204" pitchFamily="34" charset="0"/>
              </a:rPr>
              <a:t>Vaskülitler</a:t>
            </a:r>
            <a:endParaRPr lang="tr-TR" altLang="tr-TR" sz="14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400" dirty="0" err="1">
                <a:latin typeface="Arial" panose="020B0604020202020204" pitchFamily="34" charset="0"/>
              </a:rPr>
              <a:t>Otoimmun</a:t>
            </a:r>
            <a:r>
              <a:rPr lang="tr-TR" altLang="tr-TR" sz="1400" dirty="0"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400" dirty="0" err="1">
                <a:latin typeface="Arial" panose="020B0604020202020204" pitchFamily="34" charset="0"/>
              </a:rPr>
              <a:t>Herediter</a:t>
            </a:r>
            <a:endParaRPr lang="tr-TR" altLang="tr-TR" sz="14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1400" dirty="0">
                <a:latin typeface="Arial" panose="020B0604020202020204" pitchFamily="34" charset="0"/>
              </a:rPr>
              <a:t>Oddi </a:t>
            </a:r>
            <a:r>
              <a:rPr lang="tr-TR" altLang="tr-TR" sz="1400" dirty="0" err="1">
                <a:latin typeface="Arial" panose="020B0604020202020204" pitchFamily="34" charset="0"/>
              </a:rPr>
              <a:t>disfonksiyonu</a:t>
            </a:r>
            <a:endParaRPr lang="tr-TR" altLang="tr-TR" sz="14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tr-TR" altLang="tr-TR" sz="16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tr-TR" altLang="tr-TR" sz="16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tr-TR" altLang="tr-TR" sz="1600" dirty="0">
              <a:latin typeface="Arial" panose="020B0604020202020204" pitchFamily="34" charset="0"/>
            </a:endParaRPr>
          </a:p>
        </p:txBody>
      </p:sp>
      <p:sp>
        <p:nvSpPr>
          <p:cNvPr id="7178" name="Line 12"/>
          <p:cNvSpPr>
            <a:spLocks noChangeShapeType="1"/>
          </p:cNvSpPr>
          <p:nvPr/>
        </p:nvSpPr>
        <p:spPr bwMode="auto">
          <a:xfrm flipH="1">
            <a:off x="8558212" y="2835275"/>
            <a:ext cx="431800" cy="5762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7179" name="Line 13"/>
          <p:cNvSpPr>
            <a:spLocks noChangeShapeType="1"/>
          </p:cNvSpPr>
          <p:nvPr/>
        </p:nvSpPr>
        <p:spPr bwMode="auto">
          <a:xfrm>
            <a:off x="6334758" y="2626997"/>
            <a:ext cx="135892" cy="38131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7180" name="Line 14"/>
          <p:cNvSpPr>
            <a:spLocks noChangeShapeType="1"/>
          </p:cNvSpPr>
          <p:nvPr/>
        </p:nvSpPr>
        <p:spPr bwMode="auto">
          <a:xfrm>
            <a:off x="6973887" y="4923631"/>
            <a:ext cx="0" cy="5762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7181" name="AutoShape 15"/>
          <p:cNvSpPr>
            <a:spLocks/>
          </p:cNvSpPr>
          <p:nvPr/>
        </p:nvSpPr>
        <p:spPr bwMode="auto">
          <a:xfrm>
            <a:off x="3878262" y="2474913"/>
            <a:ext cx="287337" cy="2736850"/>
          </a:xfrm>
          <a:prstGeom prst="rightBrace">
            <a:avLst>
              <a:gd name="adj1" fmla="val 79374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tr-TR" altLang="tr-TR" sz="1800" b="1">
              <a:latin typeface="Arial" panose="020B0604020202020204" pitchFamily="34" charset="0"/>
            </a:endParaRPr>
          </a:p>
        </p:txBody>
      </p:sp>
      <p:sp>
        <p:nvSpPr>
          <p:cNvPr id="7182" name="Line 17"/>
          <p:cNvSpPr>
            <a:spLocks noChangeShapeType="1"/>
          </p:cNvSpPr>
          <p:nvPr/>
        </p:nvSpPr>
        <p:spPr bwMode="auto">
          <a:xfrm>
            <a:off x="4194175" y="3843338"/>
            <a:ext cx="5032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7183" name="Text Box 18"/>
          <p:cNvSpPr txBox="1">
            <a:spLocks noChangeArrowheads="1"/>
          </p:cNvSpPr>
          <p:nvPr/>
        </p:nvSpPr>
        <p:spPr bwMode="auto">
          <a:xfrm>
            <a:off x="8117307" y="3362979"/>
            <a:ext cx="6492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tr-TR" altLang="tr-TR" sz="1600" b="1" dirty="0">
                <a:latin typeface="Arial" panose="020B0604020202020204" pitchFamily="34" charset="0"/>
              </a:rPr>
              <a:t>%30</a:t>
            </a:r>
          </a:p>
        </p:txBody>
      </p:sp>
      <p:sp>
        <p:nvSpPr>
          <p:cNvPr id="7184" name="Text Box 19"/>
          <p:cNvSpPr txBox="1">
            <a:spLocks noChangeArrowheads="1"/>
          </p:cNvSpPr>
          <p:nvPr/>
        </p:nvSpPr>
        <p:spPr bwMode="auto">
          <a:xfrm>
            <a:off x="6196806" y="3118031"/>
            <a:ext cx="8106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tr-TR" altLang="tr-TR" sz="1400" b="1" dirty="0">
                <a:latin typeface="Arial" panose="020B0604020202020204" pitchFamily="34" charset="0"/>
              </a:rPr>
              <a:t>%15-20</a:t>
            </a:r>
          </a:p>
        </p:txBody>
      </p:sp>
      <p:sp>
        <p:nvSpPr>
          <p:cNvPr id="7185" name="Text Box 20"/>
          <p:cNvSpPr txBox="1">
            <a:spLocks noChangeArrowheads="1"/>
          </p:cNvSpPr>
          <p:nvPr/>
        </p:nvSpPr>
        <p:spPr bwMode="auto">
          <a:xfrm>
            <a:off x="1964436" y="2087364"/>
            <a:ext cx="16683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tr-TR" altLang="tr-TR" sz="1800" dirty="0" smtClean="0">
                <a:latin typeface="Arial" panose="020B0604020202020204" pitchFamily="34" charset="0"/>
              </a:rPr>
              <a:t>Diğer</a:t>
            </a:r>
            <a:endParaRPr lang="tr-TR" altLang="tr-TR" sz="1600" dirty="0">
              <a:latin typeface="Arial" panose="020B0604020202020204" pitchFamily="34" charset="0"/>
            </a:endParaRPr>
          </a:p>
        </p:txBody>
      </p:sp>
      <p:pic>
        <p:nvPicPr>
          <p:cNvPr id="21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4984244" y="3330197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altLang="tr-TR" sz="1400" b="1" dirty="0">
                <a:latin typeface="Arial" panose="020B0604020202020204" pitchFamily="34" charset="0"/>
              </a:rPr>
              <a:t>%10</a:t>
            </a:r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0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/>
          <p:cNvGrpSpPr/>
          <p:nvPr/>
        </p:nvGrpSpPr>
        <p:grpSpPr>
          <a:xfrm>
            <a:off x="2220684" y="1062446"/>
            <a:ext cx="7844565" cy="4937306"/>
            <a:chOff x="1954213" y="558800"/>
            <a:chExt cx="8353426" cy="5362575"/>
          </a:xfrm>
        </p:grpSpPr>
        <p:grpSp>
          <p:nvGrpSpPr>
            <p:cNvPr id="8194" name="Group 57"/>
            <p:cNvGrpSpPr>
              <a:grpSpLocks/>
            </p:cNvGrpSpPr>
            <p:nvPr/>
          </p:nvGrpSpPr>
          <p:grpSpPr bwMode="auto">
            <a:xfrm>
              <a:off x="1954213" y="558800"/>
              <a:ext cx="8353426" cy="5362575"/>
              <a:chOff x="294" y="436"/>
              <a:chExt cx="5262" cy="3378"/>
            </a:xfrm>
          </p:grpSpPr>
          <p:pic>
            <p:nvPicPr>
              <p:cNvPr id="8195" name="Picture 4" descr="MP00133_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" y="527"/>
                <a:ext cx="5035" cy="3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96" name="Picture 5" descr="j022991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1" y="1162"/>
                <a:ext cx="934" cy="1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7" name="Line 8"/>
              <p:cNvSpPr>
                <a:spLocks noChangeShapeType="1"/>
              </p:cNvSpPr>
              <p:nvPr/>
            </p:nvSpPr>
            <p:spPr bwMode="auto">
              <a:xfrm flipV="1">
                <a:off x="1014" y="1296"/>
                <a:ext cx="3766" cy="170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8199" name="Group 24"/>
              <p:cNvGrpSpPr>
                <a:grpSpLocks/>
              </p:cNvGrpSpPr>
              <p:nvPr/>
            </p:nvGrpSpPr>
            <p:grpSpPr bwMode="auto">
              <a:xfrm>
                <a:off x="340" y="436"/>
                <a:ext cx="612" cy="842"/>
                <a:chOff x="333" y="506"/>
                <a:chExt cx="612" cy="842"/>
              </a:xfrm>
            </p:grpSpPr>
            <p:sp>
              <p:nvSpPr>
                <p:cNvPr id="8209" name="AutoShape 13"/>
                <p:cNvSpPr>
                  <a:spLocks noChangeArrowheads="1"/>
                </p:cNvSpPr>
                <p:nvPr/>
              </p:nvSpPr>
              <p:spPr bwMode="auto">
                <a:xfrm>
                  <a:off x="431" y="754"/>
                  <a:ext cx="362" cy="362"/>
                </a:xfrm>
                <a:prstGeom prst="upArrow">
                  <a:avLst>
                    <a:gd name="adj1" fmla="val 50000"/>
                    <a:gd name="adj2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tr-TR" altLang="tr-TR" sz="1800" b="1">
                    <a:solidFill>
                      <a:schemeClr val="bg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210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33" y="506"/>
                  <a:ext cx="612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tr-TR" altLang="tr-TR" sz="1800" dirty="0">
                      <a:latin typeface="Arial" panose="020B0604020202020204" pitchFamily="34" charset="0"/>
                    </a:rPr>
                    <a:t>%45-60</a:t>
                  </a:r>
                </a:p>
              </p:txBody>
            </p:sp>
            <p:sp>
              <p:nvSpPr>
                <p:cNvPr id="8211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33" y="1117"/>
                  <a:ext cx="468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tr-TR" altLang="tr-TR" sz="1800" b="1">
                      <a:latin typeface="Arial" panose="020B0604020202020204" pitchFamily="34" charset="0"/>
                    </a:rPr>
                    <a:t>Alkol</a:t>
                  </a:r>
                </a:p>
              </p:txBody>
            </p:sp>
          </p:grpSp>
          <p:grpSp>
            <p:nvGrpSpPr>
              <p:cNvPr id="8200" name="Group 23"/>
              <p:cNvGrpSpPr>
                <a:grpSpLocks/>
              </p:cNvGrpSpPr>
              <p:nvPr/>
            </p:nvGrpSpPr>
            <p:grpSpPr bwMode="auto">
              <a:xfrm>
                <a:off x="4780" y="2976"/>
                <a:ext cx="776" cy="838"/>
                <a:chOff x="4780" y="2976"/>
                <a:chExt cx="776" cy="838"/>
              </a:xfrm>
            </p:grpSpPr>
            <p:sp>
              <p:nvSpPr>
                <p:cNvPr id="8206" name="AutoShape 14"/>
                <p:cNvSpPr>
                  <a:spLocks noChangeArrowheads="1"/>
                </p:cNvSpPr>
                <p:nvPr/>
              </p:nvSpPr>
              <p:spPr bwMode="auto">
                <a:xfrm>
                  <a:off x="4967" y="3203"/>
                  <a:ext cx="362" cy="362"/>
                </a:xfrm>
                <a:prstGeom prst="upArrow">
                  <a:avLst>
                    <a:gd name="adj1" fmla="val 50000"/>
                    <a:gd name="adj2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tr-TR" altLang="tr-TR" sz="1800" b="1">
                    <a:solidFill>
                      <a:schemeClr val="bg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207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4830" y="2976"/>
                  <a:ext cx="72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tr-TR" altLang="tr-TR" sz="1800" dirty="0">
                      <a:latin typeface="Arial" panose="020B0604020202020204" pitchFamily="34" charset="0"/>
                    </a:rPr>
                    <a:t>%45-65</a:t>
                  </a:r>
                </a:p>
              </p:txBody>
            </p:sp>
            <p:sp>
              <p:nvSpPr>
                <p:cNvPr id="820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780" y="3583"/>
                  <a:ext cx="76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tr-TR" altLang="tr-TR" sz="1800" b="1" dirty="0">
                      <a:latin typeface="Arial" panose="020B0604020202020204" pitchFamily="34" charset="0"/>
                    </a:rPr>
                    <a:t>Safra taşı</a:t>
                  </a:r>
                </a:p>
              </p:txBody>
            </p:sp>
          </p:grpSp>
          <p:pic>
            <p:nvPicPr>
              <p:cNvPr id="8201" name="Picture 19" descr="FD01069_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2" y="1797"/>
                <a:ext cx="483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38246" y="3657600"/>
              <a:ext cx="1150312" cy="933450"/>
            </a:xfrm>
            <a:prstGeom prst="rect">
              <a:avLst/>
            </a:prstGeom>
          </p:spPr>
        </p:pic>
      </p:grpSp>
      <p:pic>
        <p:nvPicPr>
          <p:cNvPr id="20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 txBox="1">
            <a:spLocks noChangeArrowheads="1"/>
          </p:cNvSpPr>
          <p:nvPr/>
        </p:nvSpPr>
        <p:spPr bwMode="auto">
          <a:xfrm>
            <a:off x="691063" y="905193"/>
            <a:ext cx="5429608" cy="47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b="1" dirty="0" err="1">
                <a:latin typeface="Calibri Light" panose="020F0302020204030204" pitchFamily="34" charset="0"/>
              </a:rPr>
              <a:t>Biliyer</a:t>
            </a:r>
            <a:r>
              <a:rPr lang="tr-TR" altLang="tr-TR" b="1" dirty="0">
                <a:latin typeface="Calibri Light" panose="020F0302020204030204" pitchFamily="34" charset="0"/>
              </a:rPr>
              <a:t> sistem taş </a:t>
            </a:r>
            <a:r>
              <a:rPr lang="tr-TR" altLang="tr-TR" b="1" dirty="0" smtClean="0">
                <a:latin typeface="Calibri Light" panose="020F0302020204030204" pitchFamily="34" charset="0"/>
              </a:rPr>
              <a:t>hastalığı</a:t>
            </a:r>
            <a:endParaRPr lang="tr-TR" altLang="tr-TR" b="1" dirty="0">
              <a:latin typeface="Calibri Light" panose="020F0302020204030204" pitchFamily="34" charset="0"/>
            </a:endParaRPr>
          </a:p>
        </p:txBody>
      </p:sp>
      <p:sp>
        <p:nvSpPr>
          <p:cNvPr id="9219" name="Rectangle 3"/>
          <p:cNvSpPr txBox="1">
            <a:spLocks noChangeArrowheads="1"/>
          </p:cNvSpPr>
          <p:nvPr/>
        </p:nvSpPr>
        <p:spPr bwMode="auto">
          <a:xfrm>
            <a:off x="352235" y="2275573"/>
            <a:ext cx="622999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tr-TR" altLang="tr-TR" sz="2000" dirty="0"/>
              <a:t>Akut </a:t>
            </a:r>
            <a:r>
              <a:rPr lang="tr-TR" altLang="tr-TR" sz="2000" dirty="0" err="1"/>
              <a:t>pankreatit</a:t>
            </a:r>
            <a:r>
              <a:rPr lang="tr-TR" altLang="tr-TR" sz="2000" dirty="0"/>
              <a:t> vakalarının %</a:t>
            </a:r>
            <a:r>
              <a:rPr lang="tr-TR" altLang="tr-TR" sz="2000" dirty="0" smtClean="0"/>
              <a:t>45-60 </a:t>
            </a:r>
            <a:r>
              <a:rPr lang="tr-TR" altLang="tr-TR" sz="2000" dirty="0" err="1" smtClean="0"/>
              <a:t>ından</a:t>
            </a:r>
            <a:r>
              <a:rPr lang="tr-TR" altLang="tr-TR" sz="2000" dirty="0" smtClean="0"/>
              <a:t> sorumludur.</a:t>
            </a:r>
            <a:endParaRPr lang="tr-TR" altLang="tr-TR" sz="2000" dirty="0"/>
          </a:p>
          <a:p>
            <a:pPr eaLnBrk="1" hangingPunct="1"/>
            <a:r>
              <a:rPr lang="tr-TR" altLang="tr-TR" sz="2000" dirty="0"/>
              <a:t>Safra kesesi taşı olan hastaların %3-7 sinde </a:t>
            </a:r>
            <a:r>
              <a:rPr lang="tr-TR" altLang="tr-TR" sz="2000" dirty="0" err="1"/>
              <a:t>pankreatit</a:t>
            </a:r>
            <a:r>
              <a:rPr lang="tr-TR" altLang="tr-TR" sz="2000" dirty="0"/>
              <a:t> gelişir.</a:t>
            </a:r>
          </a:p>
          <a:p>
            <a:pPr eaLnBrk="1" hangingPunct="1"/>
            <a:r>
              <a:rPr lang="tr-TR" altLang="tr-TR" sz="2000" dirty="0"/>
              <a:t>5mm den küçük </a:t>
            </a:r>
            <a:r>
              <a:rPr lang="tr-TR" altLang="tr-TR" sz="2000" dirty="0" err="1" smtClean="0"/>
              <a:t>kalküllerin</a:t>
            </a:r>
            <a:r>
              <a:rPr lang="tr-TR" altLang="tr-TR" sz="2000" dirty="0" smtClean="0"/>
              <a:t> (</a:t>
            </a:r>
            <a:r>
              <a:rPr lang="tr-TR" altLang="tr-TR" sz="2000" dirty="0" err="1" smtClean="0"/>
              <a:t>Mikrolithiasis</a:t>
            </a:r>
            <a:r>
              <a:rPr lang="tr-TR" altLang="tr-TR" sz="2000" dirty="0" smtClean="0"/>
              <a:t>) ve safra çamuru </a:t>
            </a:r>
            <a:r>
              <a:rPr lang="tr-TR" altLang="tr-TR" sz="2000" dirty="0"/>
              <a:t>varlığında </a:t>
            </a:r>
            <a:r>
              <a:rPr lang="tr-TR" altLang="tr-TR" sz="2000" dirty="0" err="1"/>
              <a:t>pankreatit</a:t>
            </a:r>
            <a:r>
              <a:rPr lang="tr-TR" altLang="tr-TR" sz="2000" dirty="0"/>
              <a:t> görülme sıklığı daha fazladır.</a:t>
            </a:r>
          </a:p>
          <a:p>
            <a:pPr eaLnBrk="1" hangingPunct="1"/>
            <a:r>
              <a:rPr lang="tr-TR" altLang="tr-TR" sz="2000" dirty="0"/>
              <a:t>Taşlı kesesi olan </a:t>
            </a:r>
            <a:r>
              <a:rPr lang="tr-TR" altLang="tr-TR" sz="2000" dirty="0" err="1"/>
              <a:t>biliyer</a:t>
            </a:r>
            <a:r>
              <a:rPr lang="tr-TR" altLang="tr-TR" sz="2000" dirty="0"/>
              <a:t> </a:t>
            </a:r>
            <a:r>
              <a:rPr lang="tr-TR" altLang="tr-TR" sz="2000" dirty="0" err="1"/>
              <a:t>pankreatitli</a:t>
            </a:r>
            <a:r>
              <a:rPr lang="tr-TR" altLang="tr-TR" sz="2000" dirty="0"/>
              <a:t> hastalarda </a:t>
            </a:r>
            <a:r>
              <a:rPr lang="tr-TR" altLang="tr-TR" sz="2000" dirty="0" err="1"/>
              <a:t>kolesistektomi</a:t>
            </a:r>
            <a:r>
              <a:rPr lang="tr-TR" altLang="tr-TR" sz="2000" dirty="0"/>
              <a:t> yapılmadığında hastaların %25-50 </a:t>
            </a:r>
            <a:r>
              <a:rPr lang="tr-TR" altLang="tr-TR" sz="2000" dirty="0" smtClean="0"/>
              <a:t>              sinde </a:t>
            </a:r>
            <a:r>
              <a:rPr lang="tr-TR" altLang="tr-TR" sz="2000" dirty="0"/>
              <a:t>3-6 ay içinde </a:t>
            </a:r>
            <a:r>
              <a:rPr lang="tr-TR" altLang="tr-TR" sz="2000" dirty="0" err="1"/>
              <a:t>pankreatit</a:t>
            </a:r>
            <a:r>
              <a:rPr lang="tr-TR" altLang="tr-TR" sz="2000" dirty="0"/>
              <a:t> atağı </a:t>
            </a:r>
            <a:r>
              <a:rPr lang="tr-TR" altLang="tr-TR" sz="2000" dirty="0" smtClean="0"/>
              <a:t>tekrarlamaktadır.</a:t>
            </a:r>
            <a:endParaRPr lang="tr-TR" altLang="tr-TR" sz="2000" dirty="0"/>
          </a:p>
        </p:txBody>
      </p:sp>
      <p:pic>
        <p:nvPicPr>
          <p:cNvPr id="11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189" y="1262493"/>
            <a:ext cx="5468651" cy="458966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0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 txBox="1">
            <a:spLocks noChangeArrowheads="1"/>
          </p:cNvSpPr>
          <p:nvPr/>
        </p:nvSpPr>
        <p:spPr bwMode="auto">
          <a:xfrm>
            <a:off x="1231718" y="799057"/>
            <a:ext cx="3168650" cy="46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b="1" dirty="0">
                <a:latin typeface="Calibri Light" panose="020F0302020204030204" pitchFamily="34" charset="0"/>
              </a:rPr>
              <a:t>Alkol</a:t>
            </a:r>
          </a:p>
        </p:txBody>
      </p:sp>
      <p:sp>
        <p:nvSpPr>
          <p:cNvPr id="11267" name="Rectangle 5"/>
          <p:cNvSpPr txBox="1">
            <a:spLocks noChangeArrowheads="1"/>
          </p:cNvSpPr>
          <p:nvPr/>
        </p:nvSpPr>
        <p:spPr bwMode="auto">
          <a:xfrm>
            <a:off x="399756" y="2106831"/>
            <a:ext cx="4832573" cy="380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tr-TR" altLang="tr-TR" sz="2400" dirty="0"/>
              <a:t>Akut </a:t>
            </a:r>
            <a:r>
              <a:rPr lang="tr-TR" altLang="tr-TR" sz="2400" dirty="0" err="1"/>
              <a:t>pankreatit</a:t>
            </a:r>
            <a:r>
              <a:rPr lang="tr-TR" altLang="tr-TR" sz="2400" dirty="0"/>
              <a:t> vakalarının </a:t>
            </a:r>
            <a:r>
              <a:rPr lang="tr-TR" altLang="tr-TR" sz="2400" dirty="0" smtClean="0"/>
              <a:t>1/3 </a:t>
            </a:r>
            <a:r>
              <a:rPr lang="tr-TR" altLang="tr-TR" sz="2400" dirty="0"/>
              <a:t>inden sorumludur.</a:t>
            </a:r>
          </a:p>
          <a:p>
            <a:pPr eaLnBrk="1" hangingPunct="1"/>
            <a:r>
              <a:rPr lang="tr-TR" altLang="tr-TR" sz="2400" dirty="0" smtClean="0"/>
              <a:t>Alkole bağlı </a:t>
            </a:r>
            <a:r>
              <a:rPr lang="tr-TR" altLang="tr-TR" sz="2400" dirty="0" err="1" smtClean="0"/>
              <a:t>pankreatit</a:t>
            </a:r>
            <a:r>
              <a:rPr lang="tr-TR" altLang="tr-TR" sz="2400" dirty="0" smtClean="0"/>
              <a:t>  tipik olarak fazla alkol alma sonrasında ortaya çıkar. </a:t>
            </a:r>
            <a:endParaRPr lang="tr-TR" altLang="tr-TR" sz="2400" dirty="0"/>
          </a:p>
          <a:p>
            <a:pPr eaLnBrk="1" hangingPunct="1"/>
            <a:r>
              <a:rPr lang="tr-TR" altLang="tr-TR" sz="2400" dirty="0" smtClean="0"/>
              <a:t>Hastaların bir kısmında değişik </a:t>
            </a:r>
            <a:r>
              <a:rPr lang="tr-TR" altLang="tr-TR" sz="2400" dirty="0"/>
              <a:t>derecelerde olabilen kronik </a:t>
            </a:r>
            <a:r>
              <a:rPr lang="tr-TR" altLang="tr-TR" sz="2400" dirty="0" err="1" smtClean="0"/>
              <a:t>pankreatit</a:t>
            </a:r>
            <a:r>
              <a:rPr lang="tr-TR" altLang="tr-TR" sz="2400" dirty="0" smtClean="0"/>
              <a:t> bulunur.</a:t>
            </a:r>
            <a:endParaRPr lang="tr-TR" altLang="tr-TR" sz="2400" dirty="0"/>
          </a:p>
          <a:p>
            <a:pPr eaLnBrk="1" hangingPunct="1"/>
            <a:endParaRPr lang="tr-TR" altLang="tr-TR" sz="2400" dirty="0"/>
          </a:p>
          <a:p>
            <a:pPr eaLnBrk="1" hangingPunct="1"/>
            <a:endParaRPr lang="tr-TR" altLang="tr-TR" sz="2400" dirty="0"/>
          </a:p>
          <a:p>
            <a:pPr eaLnBrk="1" hangingPunct="1"/>
            <a:endParaRPr lang="tr-TR" altLang="tr-TR" sz="2400" dirty="0"/>
          </a:p>
        </p:txBody>
      </p:sp>
      <p:pic>
        <p:nvPicPr>
          <p:cNvPr id="7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776" y="1388261"/>
            <a:ext cx="6276269" cy="4790221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4" b="98127" l="2288" r="973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1408" y="196549"/>
            <a:ext cx="1053735" cy="91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2 İçerik Yer Tutucusu"/>
          <p:cNvSpPr>
            <a:spLocks noGrp="1"/>
          </p:cNvSpPr>
          <p:nvPr>
            <p:ph idx="1"/>
          </p:nvPr>
        </p:nvSpPr>
        <p:spPr>
          <a:xfrm>
            <a:off x="1919289" y="836614"/>
            <a:ext cx="8497887" cy="6021387"/>
          </a:xfrm>
        </p:spPr>
        <p:txBody>
          <a:bodyPr/>
          <a:lstStyle/>
          <a:p>
            <a:pPr marL="0" indent="0">
              <a:buNone/>
            </a:pPr>
            <a:endParaRPr lang="tr-TR" altLang="tr-TR" sz="2400" dirty="0"/>
          </a:p>
          <a:p>
            <a:endParaRPr lang="tr-TR" altLang="tr-TR" sz="2400" dirty="0"/>
          </a:p>
          <a:p>
            <a:endParaRPr lang="tr-TR" altLang="tr-TR" sz="2400" dirty="0"/>
          </a:p>
          <a:p>
            <a:endParaRPr lang="tr-TR" altLang="tr-TR" sz="2400" dirty="0"/>
          </a:p>
          <a:p>
            <a:endParaRPr lang="tr-TR" altLang="tr-TR" sz="2400" dirty="0"/>
          </a:p>
          <a:p>
            <a:endParaRPr lang="tr-TR" altLang="tr-TR" sz="2000" dirty="0"/>
          </a:p>
          <a:p>
            <a:endParaRPr lang="tr-TR" altLang="tr-TR" sz="2000" dirty="0"/>
          </a:p>
          <a:p>
            <a:endParaRPr lang="tr-TR" altLang="tr-TR" sz="2400" dirty="0"/>
          </a:p>
        </p:txBody>
      </p:sp>
      <p:sp>
        <p:nvSpPr>
          <p:cNvPr id="14340" name="7 Metin kutusu"/>
          <p:cNvSpPr txBox="1">
            <a:spLocks noChangeArrowheads="1"/>
          </p:cNvSpPr>
          <p:nvPr/>
        </p:nvSpPr>
        <p:spPr bwMode="auto">
          <a:xfrm>
            <a:off x="1896271" y="3817939"/>
            <a:ext cx="9047954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 dirty="0">
                <a:latin typeface="Arial" panose="020B0604020202020204" pitchFamily="34" charset="0"/>
              </a:rPr>
              <a:t>18g / 350ml              </a:t>
            </a:r>
            <a:r>
              <a:rPr lang="tr-TR" altLang="tr-TR" sz="1600" dirty="0" smtClean="0">
                <a:latin typeface="Arial" panose="020B0604020202020204" pitchFamily="34" charset="0"/>
              </a:rPr>
              <a:t>            130g </a:t>
            </a:r>
            <a:r>
              <a:rPr lang="tr-TR" altLang="tr-TR" sz="1600" dirty="0">
                <a:latin typeface="Arial" panose="020B0604020202020204" pitchFamily="34" charset="0"/>
              </a:rPr>
              <a:t>/ 350ml           </a:t>
            </a:r>
            <a:r>
              <a:rPr lang="tr-TR" altLang="tr-TR" sz="1600" dirty="0" smtClean="0">
                <a:latin typeface="Arial" panose="020B0604020202020204" pitchFamily="34" charset="0"/>
              </a:rPr>
              <a:t>             20-25g </a:t>
            </a:r>
            <a:r>
              <a:rPr lang="tr-TR" altLang="tr-TR" sz="1600" dirty="0">
                <a:latin typeface="Arial" panose="020B0604020202020204" pitchFamily="34" charset="0"/>
              </a:rPr>
              <a:t>/ 50ml           </a:t>
            </a:r>
            <a:r>
              <a:rPr lang="tr-TR" altLang="tr-TR" sz="1600" dirty="0" smtClean="0">
                <a:latin typeface="Arial" panose="020B0604020202020204" pitchFamily="34" charset="0"/>
              </a:rPr>
              <a:t>         30g </a:t>
            </a:r>
            <a:r>
              <a:rPr lang="tr-TR" altLang="tr-TR" sz="1600" dirty="0">
                <a:latin typeface="Arial" panose="020B0604020202020204" pitchFamily="34" charset="0"/>
              </a:rPr>
              <a:t>/ 250ml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 dirty="0">
                <a:latin typeface="Arial" panose="020B0604020202020204" pitchFamily="34" charset="0"/>
              </a:rPr>
              <a:t>    %3-15                         </a:t>
            </a:r>
            <a:r>
              <a:rPr lang="tr-TR" altLang="tr-TR" sz="1600" dirty="0" smtClean="0">
                <a:latin typeface="Arial" panose="020B0604020202020204" pitchFamily="34" charset="0"/>
              </a:rPr>
              <a:t>           %</a:t>
            </a:r>
            <a:r>
              <a:rPr lang="tr-TR" altLang="tr-TR" sz="1600" dirty="0">
                <a:latin typeface="Arial" panose="020B0604020202020204" pitchFamily="34" charset="0"/>
              </a:rPr>
              <a:t>45                       </a:t>
            </a:r>
            <a:r>
              <a:rPr lang="tr-TR" altLang="tr-TR" sz="1600" dirty="0" smtClean="0">
                <a:latin typeface="Arial" panose="020B0604020202020204" pitchFamily="34" charset="0"/>
              </a:rPr>
              <a:t>           %</a:t>
            </a:r>
            <a:r>
              <a:rPr lang="tr-TR" altLang="tr-TR" sz="1600" dirty="0">
                <a:latin typeface="Arial" panose="020B0604020202020204" pitchFamily="34" charset="0"/>
              </a:rPr>
              <a:t>45-75                   </a:t>
            </a:r>
            <a:r>
              <a:rPr lang="tr-TR" altLang="tr-TR" sz="1600" dirty="0" smtClean="0">
                <a:latin typeface="Arial" panose="020B0604020202020204" pitchFamily="34" charset="0"/>
              </a:rPr>
              <a:t>          %</a:t>
            </a:r>
            <a:r>
              <a:rPr lang="tr-TR" altLang="tr-TR" sz="1600" dirty="0">
                <a:latin typeface="Arial" panose="020B0604020202020204" pitchFamily="34" charset="0"/>
              </a:rPr>
              <a:t>8-17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 dirty="0">
                <a:latin typeface="Arial" panose="020B0604020202020204" pitchFamily="34" charset="0"/>
              </a:rPr>
              <a:t>                     </a:t>
            </a:r>
            <a:r>
              <a:rPr lang="tr-TR" altLang="tr-TR" sz="1600" dirty="0" smtClean="0">
                <a:latin typeface="Arial" panose="020B0604020202020204" pitchFamily="34" charset="0"/>
              </a:rPr>
              <a:t>              1ounce</a:t>
            </a:r>
            <a:r>
              <a:rPr lang="tr-TR" altLang="tr-TR" sz="1600" dirty="0">
                <a:latin typeface="Arial" panose="020B0604020202020204" pitchFamily="34" charset="0"/>
              </a:rPr>
              <a:t>= 30ml,  </a:t>
            </a:r>
            <a:r>
              <a:rPr lang="tr-TR" altLang="tr-TR" sz="1600" dirty="0" smtClean="0">
                <a:latin typeface="Arial" panose="020B0604020202020204" pitchFamily="34" charset="0"/>
              </a:rPr>
              <a:t>  1 </a:t>
            </a:r>
            <a:r>
              <a:rPr lang="tr-TR" altLang="tr-TR" sz="1600" dirty="0" err="1">
                <a:latin typeface="Arial" panose="020B0604020202020204" pitchFamily="34" charset="0"/>
              </a:rPr>
              <a:t>pint</a:t>
            </a:r>
            <a:r>
              <a:rPr lang="tr-TR" altLang="tr-TR" sz="1600" dirty="0">
                <a:latin typeface="Arial" panose="020B0604020202020204" pitchFamily="34" charset="0"/>
              </a:rPr>
              <a:t> = 470ml,  </a:t>
            </a:r>
            <a:r>
              <a:rPr lang="tr-TR" altLang="tr-TR" sz="1600" dirty="0" smtClean="0">
                <a:latin typeface="Arial" panose="020B0604020202020204" pitchFamily="34" charset="0"/>
              </a:rPr>
              <a:t>  1 </a:t>
            </a:r>
            <a:r>
              <a:rPr lang="tr-TR" altLang="tr-TR" sz="1600" dirty="0">
                <a:latin typeface="Arial" panose="020B0604020202020204" pitchFamily="34" charset="0"/>
              </a:rPr>
              <a:t>U alkol  = 8g</a:t>
            </a:r>
          </a:p>
        </p:txBody>
      </p:sp>
      <p:pic>
        <p:nvPicPr>
          <p:cNvPr id="14341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25" y="1812927"/>
            <a:ext cx="9114738" cy="188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Slayt Numarası Yer Tutucusu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E67FE0-CF6C-4279-9AC7-D445D8380E81}" type="slidenum">
              <a:rPr lang="tr-TR" altLang="tr-T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tr-TR" altLang="tr-TR" sz="1200">
              <a:solidFill>
                <a:srgbClr val="898989"/>
              </a:solidFill>
            </a:endParaRPr>
          </a:p>
        </p:txBody>
      </p:sp>
      <p:pic>
        <p:nvPicPr>
          <p:cNvPr id="8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99249" y="836614"/>
            <a:ext cx="10937965" cy="52071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3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Dikdörtgen 1"/>
          <p:cNvSpPr>
            <a:spLocks noChangeArrowheads="1"/>
          </p:cNvSpPr>
          <p:nvPr/>
        </p:nvSpPr>
        <p:spPr bwMode="auto">
          <a:xfrm>
            <a:off x="4635681" y="306161"/>
            <a:ext cx="288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latin typeface="Arial" panose="020B0604020202020204" pitchFamily="34" charset="0"/>
              </a:rPr>
              <a:t>Pankreas </a:t>
            </a:r>
            <a:r>
              <a:rPr lang="tr-TR" altLang="tr-TR" sz="2400" b="1" dirty="0" err="1">
                <a:latin typeface="Arial" panose="020B0604020202020204" pitchFamily="34" charset="0"/>
              </a:rPr>
              <a:t>divisium</a:t>
            </a:r>
            <a:endParaRPr lang="tr-TR" altLang="tr-TR" sz="2400" b="1" dirty="0">
              <a:latin typeface="Arial" panose="020B0604020202020204" pitchFamily="34" charset="0"/>
            </a:endParaRPr>
          </a:p>
        </p:txBody>
      </p:sp>
      <p:sp>
        <p:nvSpPr>
          <p:cNvPr id="24582" name="Slayt Numarası Yer Tutucusu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475785-8A4E-43B3-A0B1-CDA01B8BD09B}" type="slidenum">
              <a:rPr lang="tr-TR" altLang="tr-T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tr-TR" altLang="tr-TR" sz="1200">
              <a:solidFill>
                <a:srgbClr val="898989"/>
              </a:solidFill>
            </a:endParaRPr>
          </a:p>
        </p:txBody>
      </p:sp>
      <p:pic>
        <p:nvPicPr>
          <p:cNvPr id="7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252" y="1397984"/>
            <a:ext cx="8932924" cy="4916189"/>
          </a:xfrm>
          <a:prstGeom prst="rect">
            <a:avLst/>
          </a:prstGeom>
        </p:spPr>
      </p:pic>
      <p:pic>
        <p:nvPicPr>
          <p:cNvPr id="28" name="Resim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642" y="986518"/>
            <a:ext cx="9710438" cy="555239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9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Large Group Of People Stock Illustration - Download Image Now - i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5" b="95625" l="1270" r="9921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42" y="330224"/>
            <a:ext cx="2727717" cy="1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Düz Ok Bağlayıcısı 3"/>
          <p:cNvCxnSpPr/>
          <p:nvPr/>
        </p:nvCxnSpPr>
        <p:spPr bwMode="auto">
          <a:xfrm>
            <a:off x="4038852" y="1109768"/>
            <a:ext cx="59360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Dikdörtgen 4"/>
          <p:cNvSpPr/>
          <p:nvPr/>
        </p:nvSpPr>
        <p:spPr>
          <a:xfrm>
            <a:off x="6003452" y="740484"/>
            <a:ext cx="57446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tr-TR" alt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Otopsi ve ERCP sonuçlarına göre genel toplumda </a:t>
            </a:r>
            <a:r>
              <a:rPr lang="tr-TR" alt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P </a:t>
            </a:r>
            <a:r>
              <a:rPr lang="tr-TR" alt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Divisium</a:t>
            </a:r>
            <a:r>
              <a:rPr lang="tr-TR" alt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görülme sıklığı   %7 civarındadır, ancak hastaların  </a:t>
            </a:r>
            <a:r>
              <a:rPr lang="tr-TR" alt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sadece %15 </a:t>
            </a:r>
            <a:r>
              <a:rPr lang="tr-TR" alt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inde  </a:t>
            </a:r>
            <a:r>
              <a:rPr lang="tr-TR" alt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pankreatit</a:t>
            </a:r>
            <a:r>
              <a:rPr lang="tr-TR" alt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gelişir</a:t>
            </a:r>
            <a:r>
              <a:rPr lang="tr-TR" alt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tr-TR" alt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724" y="880093"/>
            <a:ext cx="647262" cy="459347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4078897" y="1208443"/>
            <a:ext cx="496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%7</a:t>
            </a:r>
            <a:endParaRPr lang="tr-TR" dirty="0"/>
          </a:p>
        </p:txBody>
      </p:sp>
      <p:sp>
        <p:nvSpPr>
          <p:cNvPr id="10" name="Rectangle 12"/>
          <p:cNvSpPr txBox="1">
            <a:spLocks noChangeArrowheads="1"/>
          </p:cNvSpPr>
          <p:nvPr/>
        </p:nvSpPr>
        <p:spPr>
          <a:xfrm>
            <a:off x="1151017" y="2360170"/>
            <a:ext cx="10258425" cy="35877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tr-TR" alt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Asemptomatik pankreas </a:t>
            </a:r>
            <a:r>
              <a:rPr lang="tr-TR" alt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divisiumlu</a:t>
            </a:r>
            <a:r>
              <a:rPr lang="tr-TR" alt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hastaların %95 inde teşhis, başka bir sebeple yapılan MR / MRCP veya ERCP sırasında koyulur. </a:t>
            </a:r>
          </a:p>
          <a:p>
            <a:pPr>
              <a:lnSpc>
                <a:spcPct val="80000"/>
              </a:lnSpc>
            </a:pPr>
            <a:endParaRPr lang="tr-TR" alt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tr-TR" alt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tr-TR" alt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Divisiumda</a:t>
            </a:r>
            <a:r>
              <a:rPr lang="tr-TR" alt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klinik </a:t>
            </a:r>
            <a:r>
              <a:rPr lang="tr-TR" alt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pankreatit</a:t>
            </a:r>
            <a:r>
              <a:rPr lang="tr-TR" alt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genellikle 30 yaş sonrasında  görülür. </a:t>
            </a:r>
          </a:p>
          <a:p>
            <a:pPr>
              <a:lnSpc>
                <a:spcPct val="80000"/>
              </a:lnSpc>
            </a:pPr>
            <a:endParaRPr lang="tr-TR" alt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tr-TR" alt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Karın ağrısı olan P </a:t>
            </a:r>
            <a:r>
              <a:rPr lang="tr-TR" alt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Divisium</a:t>
            </a:r>
            <a:r>
              <a:rPr lang="tr-TR" alt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lu</a:t>
            </a:r>
            <a:r>
              <a:rPr lang="tr-TR" alt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hastaların büyük çoğunluğunda (3/4) </a:t>
            </a:r>
            <a:r>
              <a:rPr lang="tr-TR" alt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pankreatite</a:t>
            </a:r>
            <a:r>
              <a:rPr lang="tr-TR" alt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ait bir bulgu olmaksızın </a:t>
            </a:r>
            <a:r>
              <a:rPr lang="tr-TR" alt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irritabl</a:t>
            </a:r>
            <a:r>
              <a:rPr lang="tr-TR" alt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barsak hastalığı semptomları veya karın ağrısına yol açabilecek başka bir patoloji bulunur. </a:t>
            </a:r>
          </a:p>
          <a:p>
            <a:pPr>
              <a:lnSpc>
                <a:spcPct val="80000"/>
              </a:lnSpc>
            </a:pPr>
            <a:endParaRPr lang="tr-TR" alt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tr-TR" alt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tr-TR" alt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Divisiumu</a:t>
            </a:r>
            <a:r>
              <a:rPr lang="tr-TR" alt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olan  hastaların 1/5 inde </a:t>
            </a:r>
            <a:r>
              <a:rPr lang="tr-TR" alt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kistik</a:t>
            </a:r>
            <a:r>
              <a:rPr lang="tr-TR" alt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fibrozis</a:t>
            </a:r>
            <a:r>
              <a:rPr lang="tr-TR" alt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gen mutasyonu </a:t>
            </a:r>
            <a:r>
              <a:rPr lang="tr-TR" alt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tesbit</a:t>
            </a:r>
            <a:r>
              <a:rPr lang="tr-TR" alt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edilmiştir. </a:t>
            </a:r>
            <a:endParaRPr lang="tr-TR" altLang="tr-T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5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 txBox="1">
            <a:spLocks noChangeArrowheads="1"/>
          </p:cNvSpPr>
          <p:nvPr/>
        </p:nvSpPr>
        <p:spPr bwMode="auto">
          <a:xfrm>
            <a:off x="2906711" y="578015"/>
            <a:ext cx="6003925" cy="49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b="1" dirty="0">
                <a:latin typeface="Calibri Light" panose="020F0302020204030204" pitchFamily="34" charset="0"/>
              </a:rPr>
              <a:t>ERCP sonrasında oluşan </a:t>
            </a:r>
            <a:r>
              <a:rPr lang="tr-TR" altLang="tr-TR" b="1" dirty="0" err="1">
                <a:latin typeface="Calibri Light" panose="020F0302020204030204" pitchFamily="34" charset="0"/>
              </a:rPr>
              <a:t>pankreatit</a:t>
            </a:r>
            <a:endParaRPr lang="tr-TR" altLang="tr-TR" b="1" dirty="0">
              <a:latin typeface="Calibri Light" panose="020F0302020204030204" pitchFamily="34" charset="0"/>
            </a:endParaRPr>
          </a:p>
        </p:txBody>
      </p:sp>
      <p:grpSp>
        <p:nvGrpSpPr>
          <p:cNvPr id="4" name="Grup 3"/>
          <p:cNvGrpSpPr/>
          <p:nvPr/>
        </p:nvGrpSpPr>
        <p:grpSpPr>
          <a:xfrm>
            <a:off x="1997868" y="4066059"/>
            <a:ext cx="8181975" cy="2730500"/>
            <a:chOff x="1822450" y="3987800"/>
            <a:chExt cx="8181975" cy="2730500"/>
          </a:xfrm>
        </p:grpSpPr>
        <p:graphicFrame>
          <p:nvGraphicFramePr>
            <p:cNvPr id="13324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4533499"/>
                </p:ext>
              </p:extLst>
            </p:nvPr>
          </p:nvGraphicFramePr>
          <p:xfrm>
            <a:off x="5318125" y="3987800"/>
            <a:ext cx="3744913" cy="273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34" name="Chart" r:id="rId3" imgW="3657600" imgH="2667000" progId="Excel.Chart.8">
                    <p:embed/>
                  </p:oleObj>
                </mc:Choice>
                <mc:Fallback>
                  <p:oleObj name="Chart" r:id="rId3" imgW="3657600" imgH="2667000" progId="Excel.Chart.8">
                    <p:embed/>
                    <p:pic>
                      <p:nvPicPr>
                        <p:cNvPr id="13324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18125" y="3987800"/>
                          <a:ext cx="3744913" cy="2730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up 2"/>
            <p:cNvGrpSpPr/>
            <p:nvPr/>
          </p:nvGrpSpPr>
          <p:grpSpPr>
            <a:xfrm>
              <a:off x="1822450" y="4067175"/>
              <a:ext cx="8181975" cy="2571750"/>
              <a:chOff x="1965325" y="4035425"/>
              <a:chExt cx="8181975" cy="2571750"/>
            </a:xfrm>
          </p:grpSpPr>
          <p:graphicFrame>
            <p:nvGraphicFramePr>
              <p:cNvPr id="13323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89039864"/>
                  </p:ext>
                </p:extLst>
              </p:nvPr>
            </p:nvGraphicFramePr>
            <p:xfrm>
              <a:off x="1965325" y="4035425"/>
              <a:ext cx="3527425" cy="25717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35" name="Chart" r:id="rId5" imgW="3657600" imgH="2667000" progId="Excel.Chart.8">
                      <p:embed/>
                    </p:oleObj>
                  </mc:Choice>
                  <mc:Fallback>
                    <p:oleObj name="Chart" r:id="rId5" imgW="3657600" imgH="2667000" progId="Excel.Chart.8">
                      <p:embed/>
                      <p:pic>
                        <p:nvPicPr>
                          <p:cNvPr id="13323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65325" y="4035425"/>
                            <a:ext cx="3527425" cy="25717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325" name="Text Box 11"/>
              <p:cNvSpPr txBox="1">
                <a:spLocks noChangeArrowheads="1"/>
              </p:cNvSpPr>
              <p:nvPr/>
            </p:nvSpPr>
            <p:spPr bwMode="auto">
              <a:xfrm>
                <a:off x="2289175" y="5995988"/>
                <a:ext cx="2892425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tr-TR" altLang="tr-TR" sz="1600" dirty="0">
                    <a:latin typeface="Arial" panose="020B0604020202020204" pitchFamily="34" charset="0"/>
                  </a:rPr>
                  <a:t>Asemptomatik </a:t>
                </a:r>
                <a:r>
                  <a:rPr lang="tr-TR" altLang="tr-TR" sz="1600" dirty="0" err="1">
                    <a:latin typeface="Arial" panose="020B0604020202020204" pitchFamily="34" charset="0"/>
                  </a:rPr>
                  <a:t>hiperamilazemi</a:t>
                </a:r>
                <a:endParaRPr lang="tr-TR" altLang="tr-TR" sz="16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326" name="Text Box 15"/>
              <p:cNvSpPr txBox="1">
                <a:spLocks noChangeArrowheads="1"/>
              </p:cNvSpPr>
              <p:nvPr/>
            </p:nvSpPr>
            <p:spPr bwMode="auto">
              <a:xfrm>
                <a:off x="6148388" y="4217988"/>
                <a:ext cx="3519487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tr-TR" altLang="tr-TR" sz="1600" dirty="0">
                    <a:latin typeface="Arial" panose="020B0604020202020204" pitchFamily="34" charset="0"/>
                  </a:rPr>
                  <a:t>Hafif-orta şiddette </a:t>
                </a:r>
                <a:r>
                  <a:rPr lang="tr-TR" altLang="tr-TR" sz="1600" dirty="0" err="1">
                    <a:latin typeface="Arial" panose="020B0604020202020204" pitchFamily="34" charset="0"/>
                  </a:rPr>
                  <a:t>pankreatit</a:t>
                </a:r>
                <a:r>
                  <a:rPr lang="tr-TR" altLang="tr-TR" sz="1600" dirty="0">
                    <a:latin typeface="Arial" panose="020B0604020202020204" pitchFamily="34" charset="0"/>
                  </a:rPr>
                  <a:t> (%7-10)</a:t>
                </a:r>
              </a:p>
            </p:txBody>
          </p:sp>
          <p:sp>
            <p:nvSpPr>
              <p:cNvPr id="13327" name="Text Box 17"/>
              <p:cNvSpPr txBox="1">
                <a:spLocks noChangeArrowheads="1"/>
              </p:cNvSpPr>
              <p:nvPr/>
            </p:nvSpPr>
            <p:spPr bwMode="auto">
              <a:xfrm>
                <a:off x="8583613" y="4845050"/>
                <a:ext cx="1563687" cy="581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tr-TR" altLang="tr-TR" sz="1600" dirty="0">
                    <a:latin typeface="Arial" panose="020B0604020202020204" pitchFamily="34" charset="0"/>
                  </a:rPr>
                  <a:t>Ağır </a:t>
                </a:r>
                <a:r>
                  <a:rPr lang="tr-TR" altLang="tr-TR" sz="1600" dirty="0" err="1">
                    <a:latin typeface="Arial" panose="020B0604020202020204" pitchFamily="34" charset="0"/>
                  </a:rPr>
                  <a:t>pankreatit</a:t>
                </a:r>
                <a:r>
                  <a:rPr lang="tr-TR" altLang="tr-TR" sz="1600" dirty="0">
                    <a:latin typeface="Arial" panose="020B0604020202020204" pitchFamily="34" charset="0"/>
                  </a:rPr>
                  <a:t> 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tr-TR" altLang="tr-TR" sz="1600" dirty="0" smtClean="0">
                    <a:latin typeface="Arial" panose="020B0604020202020204" pitchFamily="34" charset="0"/>
                  </a:rPr>
                  <a:t>(%1-3)</a:t>
                </a:r>
                <a:endParaRPr lang="tr-TR" altLang="tr-TR" sz="16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328" name="Line 12"/>
              <p:cNvSpPr>
                <a:spLocks noChangeShapeType="1"/>
              </p:cNvSpPr>
              <p:nvPr/>
            </p:nvSpPr>
            <p:spPr bwMode="auto">
              <a:xfrm>
                <a:off x="3830638" y="5609035"/>
                <a:ext cx="0" cy="36036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329" name="Text Box 13"/>
              <p:cNvSpPr txBox="1">
                <a:spLocks noChangeArrowheads="1"/>
              </p:cNvSpPr>
              <p:nvPr/>
            </p:nvSpPr>
            <p:spPr bwMode="auto">
              <a:xfrm>
                <a:off x="5095081" y="5996778"/>
                <a:ext cx="92044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tr-TR" altLang="tr-TR" sz="1400" dirty="0" smtClean="0">
                    <a:latin typeface="Arial" panose="020B0604020202020204" pitchFamily="34" charset="0"/>
                  </a:rPr>
                  <a:t>(%35-70)</a:t>
                </a:r>
                <a:endParaRPr lang="tr-TR" altLang="tr-TR" sz="1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330" name="Line 16"/>
              <p:cNvSpPr>
                <a:spLocks noChangeShapeType="1"/>
              </p:cNvSpPr>
              <p:nvPr/>
            </p:nvSpPr>
            <p:spPr bwMode="auto">
              <a:xfrm flipV="1">
                <a:off x="7407275" y="4564063"/>
                <a:ext cx="144463" cy="2873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331" name="Line 18"/>
              <p:cNvSpPr>
                <a:spLocks noChangeShapeType="1"/>
              </p:cNvSpPr>
              <p:nvPr/>
            </p:nvSpPr>
            <p:spPr bwMode="auto">
              <a:xfrm>
                <a:off x="7983538" y="4924425"/>
                <a:ext cx="503237" cy="714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cxnSp>
            <p:nvCxnSpPr>
              <p:cNvPr id="16" name="Düz Bağlayıcı 15"/>
              <p:cNvCxnSpPr/>
              <p:nvPr/>
            </p:nvCxnSpPr>
            <p:spPr bwMode="auto">
              <a:xfrm>
                <a:off x="3951288" y="5183188"/>
                <a:ext cx="679450" cy="2762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Düz Bağlayıcı 17"/>
              <p:cNvCxnSpPr/>
              <p:nvPr/>
            </p:nvCxnSpPr>
            <p:spPr bwMode="auto">
              <a:xfrm>
                <a:off x="4624388" y="5475288"/>
                <a:ext cx="0" cy="2682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317" name="Grup 24"/>
          <p:cNvGrpSpPr>
            <a:grpSpLocks/>
          </p:cNvGrpSpPr>
          <p:nvPr/>
        </p:nvGrpSpPr>
        <p:grpSpPr bwMode="auto">
          <a:xfrm>
            <a:off x="1822450" y="1916113"/>
            <a:ext cx="7783513" cy="1657350"/>
            <a:chOff x="800100" y="1974056"/>
            <a:chExt cx="7783513" cy="1655763"/>
          </a:xfrm>
        </p:grpSpPr>
        <p:sp>
          <p:nvSpPr>
            <p:cNvPr id="13318" name="Rectangle 3"/>
            <p:cNvSpPr txBox="1">
              <a:spLocks noChangeArrowheads="1"/>
            </p:cNvSpPr>
            <p:nvPr/>
          </p:nvSpPr>
          <p:spPr bwMode="auto">
            <a:xfrm>
              <a:off x="800100" y="1974056"/>
              <a:ext cx="7783513" cy="165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tr-TR" altLang="tr-TR" sz="2400" dirty="0" err="1"/>
                <a:t>Diagnostik</a:t>
              </a:r>
              <a:r>
                <a:rPr lang="tr-TR" altLang="tr-TR" sz="2400" dirty="0"/>
                <a:t> ERCP                              %3-5		 	</a:t>
              </a:r>
            </a:p>
            <a:p>
              <a:pPr eaLnBrk="1" hangingPunct="1"/>
              <a:r>
                <a:rPr lang="tr-TR" altLang="tr-TR" sz="2400" dirty="0" err="1"/>
                <a:t>Terapötik</a:t>
              </a:r>
              <a:r>
                <a:rPr lang="tr-TR" altLang="tr-TR" sz="2400" dirty="0"/>
                <a:t>   ERCP                              %</a:t>
              </a:r>
              <a:r>
                <a:rPr lang="tr-TR" altLang="tr-TR" sz="2400" dirty="0" smtClean="0"/>
                <a:t>5-15</a:t>
              </a:r>
              <a:endParaRPr lang="tr-TR" altLang="tr-TR" sz="2400" dirty="0"/>
            </a:p>
            <a:p>
              <a:pPr eaLnBrk="1" hangingPunct="1"/>
              <a:r>
                <a:rPr lang="tr-TR" altLang="tr-TR" sz="2400" dirty="0"/>
                <a:t>Yüksek riskli hasta gurubunda                 %20-25</a:t>
              </a:r>
            </a:p>
            <a:p>
              <a:pPr eaLnBrk="1" hangingPunct="1"/>
              <a:r>
                <a:rPr lang="tr-TR" altLang="tr-TR" sz="2400" dirty="0"/>
                <a:t>Oddi </a:t>
              </a:r>
              <a:r>
                <a:rPr lang="tr-TR" altLang="tr-TR" sz="2400" dirty="0" err="1"/>
                <a:t>sfinkteri</a:t>
              </a:r>
              <a:r>
                <a:rPr lang="tr-TR" altLang="tr-TR" sz="2400" dirty="0"/>
                <a:t> </a:t>
              </a:r>
              <a:r>
                <a:rPr lang="tr-TR" altLang="tr-TR" sz="2400" dirty="0" err="1"/>
                <a:t>manometrisi</a:t>
              </a:r>
              <a:r>
                <a:rPr lang="tr-TR" altLang="tr-TR" sz="2400" dirty="0"/>
                <a:t>                      %20-25 </a:t>
              </a:r>
            </a:p>
            <a:p>
              <a:pPr eaLnBrk="1" hangingPunct="1"/>
              <a:endParaRPr lang="tr-TR" altLang="tr-TR" sz="2400" dirty="0"/>
            </a:p>
          </p:txBody>
        </p:sp>
        <p:sp>
          <p:nvSpPr>
            <p:cNvPr id="13319" name="Line 21"/>
            <p:cNvSpPr>
              <a:spLocks noChangeShapeType="1"/>
            </p:cNvSpPr>
            <p:nvPr/>
          </p:nvSpPr>
          <p:spPr bwMode="auto">
            <a:xfrm>
              <a:off x="3571875" y="2159000"/>
              <a:ext cx="1152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3320" name="Line 22"/>
            <p:cNvSpPr>
              <a:spLocks noChangeShapeType="1"/>
            </p:cNvSpPr>
            <p:nvPr/>
          </p:nvSpPr>
          <p:spPr bwMode="auto">
            <a:xfrm>
              <a:off x="3582987" y="2651125"/>
              <a:ext cx="1152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3321" name="Line 23"/>
            <p:cNvSpPr>
              <a:spLocks noChangeShapeType="1"/>
            </p:cNvSpPr>
            <p:nvPr/>
          </p:nvSpPr>
          <p:spPr bwMode="auto">
            <a:xfrm>
              <a:off x="5066506" y="3100388"/>
              <a:ext cx="5032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3322" name="Line 24"/>
            <p:cNvSpPr>
              <a:spLocks noChangeShapeType="1"/>
            </p:cNvSpPr>
            <p:nvPr/>
          </p:nvSpPr>
          <p:spPr bwMode="auto">
            <a:xfrm>
              <a:off x="4886324" y="3554413"/>
              <a:ext cx="6477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5" name="Metin kutusu 4"/>
          <p:cNvSpPr txBox="1"/>
          <p:nvPr/>
        </p:nvSpPr>
        <p:spPr>
          <a:xfrm>
            <a:off x="2332921" y="4311606"/>
            <a:ext cx="2837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ERCP yapılan hastalar</a:t>
            </a:r>
            <a:endParaRPr lang="tr-TR" dirty="0"/>
          </a:p>
        </p:txBody>
      </p:sp>
      <p:pic>
        <p:nvPicPr>
          <p:cNvPr id="24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Resim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  <p:pic>
        <p:nvPicPr>
          <p:cNvPr id="28" name="Resim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74" b="97645" l="651" r="941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680" y="82902"/>
            <a:ext cx="2434320" cy="201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93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33405" y="1525588"/>
            <a:ext cx="8994366" cy="26545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tr-TR" altLang="tr-TR" sz="2400" dirty="0" smtClean="0"/>
              <a:t>ERCP den sonraki 24 saatte ortaya çıkan karın ağrısı ve </a:t>
            </a:r>
            <a:r>
              <a:rPr lang="tr-TR" altLang="tr-TR" sz="2400" dirty="0"/>
              <a:t>serum amilaz  </a:t>
            </a:r>
            <a:r>
              <a:rPr lang="tr-TR" altLang="tr-TR" sz="2400" dirty="0" smtClean="0"/>
              <a:t> düzeyi </a:t>
            </a:r>
            <a:r>
              <a:rPr lang="tr-TR" altLang="tr-TR" sz="2400" dirty="0"/>
              <a:t>&gt; </a:t>
            </a:r>
            <a:r>
              <a:rPr lang="tr-TR" altLang="tr-TR" sz="2400" dirty="0" smtClean="0"/>
              <a:t>3 </a:t>
            </a:r>
            <a:r>
              <a:rPr lang="tr-TR" altLang="tr-TR" sz="2400" dirty="0"/>
              <a:t>x normal</a:t>
            </a:r>
          </a:p>
          <a:p>
            <a:pPr eaLnBrk="1" hangingPunct="1">
              <a:lnSpc>
                <a:spcPct val="90000"/>
              </a:lnSpc>
            </a:pPr>
            <a:endParaRPr lang="tr-TR" altLang="tr-TR" sz="2400" dirty="0"/>
          </a:p>
          <a:p>
            <a:pPr eaLnBrk="1" hangingPunct="1">
              <a:lnSpc>
                <a:spcPct val="90000"/>
              </a:lnSpc>
            </a:pPr>
            <a:r>
              <a:rPr lang="tr-TR" altLang="tr-TR" sz="2400" dirty="0"/>
              <a:t>Planlananın dışında  &gt;1 gün hastanede kalmayı gerektiren </a:t>
            </a:r>
            <a:r>
              <a:rPr lang="tr-TR" altLang="tr-TR" sz="2400" dirty="0" smtClean="0"/>
              <a:t>karın ağrısı </a:t>
            </a:r>
            <a:r>
              <a:rPr lang="tr-TR" altLang="tr-TR" sz="2400" dirty="0"/>
              <a:t>ve  serum amilaz  düzeyi &gt; 2 x </a:t>
            </a:r>
            <a:r>
              <a:rPr lang="tr-TR" altLang="tr-TR" sz="2400" dirty="0" smtClean="0"/>
              <a:t>normal</a:t>
            </a:r>
          </a:p>
          <a:p>
            <a:pPr eaLnBrk="1" hangingPunct="1">
              <a:lnSpc>
                <a:spcPct val="90000"/>
              </a:lnSpc>
            </a:pPr>
            <a:endParaRPr lang="tr-TR" altLang="tr-TR" sz="2400" dirty="0"/>
          </a:p>
          <a:p>
            <a:pPr eaLnBrk="1" hangingPunct="1">
              <a:lnSpc>
                <a:spcPct val="90000"/>
              </a:lnSpc>
            </a:pPr>
            <a:r>
              <a:rPr lang="tr-TR" altLang="tr-TR" sz="2400" dirty="0" smtClean="0"/>
              <a:t>CT veya  MR  görüntülemede </a:t>
            </a:r>
            <a:r>
              <a:rPr lang="tr-TR" altLang="tr-TR" sz="2400" dirty="0" err="1" smtClean="0"/>
              <a:t>pankretit</a:t>
            </a:r>
            <a:r>
              <a:rPr lang="tr-TR" altLang="tr-TR" sz="2400" dirty="0" smtClean="0"/>
              <a:t> bulgularının görülmesi</a:t>
            </a:r>
            <a:endParaRPr lang="tr-TR" altLang="tr-TR" sz="2400" dirty="0"/>
          </a:p>
          <a:p>
            <a:pPr eaLnBrk="1" hangingPunct="1">
              <a:lnSpc>
                <a:spcPct val="90000"/>
              </a:lnSpc>
            </a:pPr>
            <a:endParaRPr lang="tr-TR" altLang="tr-TR" sz="2400" dirty="0"/>
          </a:p>
          <a:p>
            <a:pPr eaLnBrk="1" hangingPunct="1">
              <a:lnSpc>
                <a:spcPct val="90000"/>
              </a:lnSpc>
            </a:pPr>
            <a:endParaRPr lang="tr-TR" altLang="tr-TR" sz="2400" dirty="0"/>
          </a:p>
        </p:txBody>
      </p:sp>
      <p:graphicFrame>
        <p:nvGraphicFramePr>
          <p:cNvPr id="9335" name="Group 11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81155305"/>
              </p:ext>
            </p:extLst>
          </p:nvPr>
        </p:nvGraphicFramePr>
        <p:xfrm>
          <a:off x="1970993" y="4337731"/>
          <a:ext cx="7786687" cy="1368425"/>
        </p:xfrm>
        <a:graphic>
          <a:graphicData uri="http://schemas.openxmlformats.org/drawingml/2006/table">
            <a:tbl>
              <a:tblPr/>
              <a:tblGrid>
                <a:gridCol w="2097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6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6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7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Pankreatit</a:t>
                      </a:r>
                      <a:r>
                        <a:rPr kumimoji="0" lang="tr-TR" alt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şiddeti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Hafif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Orta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Şiddetli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Hastanede         yatış (gün)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&lt;4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4-10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&gt;10 </a:t>
                      </a:r>
                      <a:r>
                        <a:rPr kumimoji="0" lang="tr-TR" alt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(*)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165" name="Text Box 81"/>
          <p:cNvSpPr txBox="1">
            <a:spLocks noChangeArrowheads="1"/>
          </p:cNvSpPr>
          <p:nvPr/>
        </p:nvSpPr>
        <p:spPr bwMode="auto">
          <a:xfrm>
            <a:off x="5636010" y="6605861"/>
            <a:ext cx="657340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tr-TR" altLang="tr-TR" sz="1000" dirty="0" err="1"/>
              <a:t>Freeman</a:t>
            </a:r>
            <a:r>
              <a:rPr lang="tr-TR" altLang="tr-TR" sz="1000" dirty="0"/>
              <a:t> ML </a:t>
            </a:r>
            <a:r>
              <a:rPr lang="tr-TR" altLang="tr-TR" sz="1000" dirty="0" err="1"/>
              <a:t>Gastrointest</a:t>
            </a:r>
            <a:r>
              <a:rPr lang="tr-TR" altLang="tr-TR" sz="1000" dirty="0"/>
              <a:t> </a:t>
            </a:r>
            <a:r>
              <a:rPr lang="tr-TR" altLang="tr-TR" sz="1000" dirty="0" err="1"/>
              <a:t>Endosc</a:t>
            </a:r>
            <a:r>
              <a:rPr lang="tr-TR" altLang="tr-TR" sz="1000" dirty="0"/>
              <a:t> </a:t>
            </a:r>
            <a:r>
              <a:rPr lang="tr-TR" altLang="tr-TR" sz="1000" dirty="0" smtClean="0"/>
              <a:t>2001, </a:t>
            </a:r>
            <a:r>
              <a:rPr lang="tr-TR" altLang="tr-TR" sz="1000" dirty="0" err="1" smtClean="0"/>
              <a:t>Cotton</a:t>
            </a:r>
            <a:r>
              <a:rPr lang="tr-TR" altLang="tr-TR" sz="1000" dirty="0" smtClean="0"/>
              <a:t> </a:t>
            </a:r>
            <a:r>
              <a:rPr lang="tr-TR" altLang="tr-TR" sz="1000" dirty="0" err="1"/>
              <a:t>P.Gastrointest</a:t>
            </a:r>
            <a:r>
              <a:rPr lang="tr-TR" altLang="tr-TR" sz="1000" dirty="0"/>
              <a:t> </a:t>
            </a:r>
            <a:r>
              <a:rPr lang="tr-TR" altLang="tr-TR" sz="1000" dirty="0" err="1"/>
              <a:t>Endosc</a:t>
            </a:r>
            <a:r>
              <a:rPr lang="tr-TR" altLang="tr-TR" sz="1000" dirty="0"/>
              <a:t> 1991</a:t>
            </a:r>
          </a:p>
        </p:txBody>
      </p:sp>
      <p:pic>
        <p:nvPicPr>
          <p:cNvPr id="6166" name="Picture 88" descr="CTF_Logo_t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2" y="6303057"/>
            <a:ext cx="5429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7" name="Rectangle 117"/>
          <p:cNvSpPr>
            <a:spLocks noChangeArrowheads="1"/>
          </p:cNvSpPr>
          <p:nvPr/>
        </p:nvSpPr>
        <p:spPr bwMode="auto">
          <a:xfrm>
            <a:off x="1081451" y="6006058"/>
            <a:ext cx="11127966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tr-TR" altLang="tr-TR" sz="1600" dirty="0">
                <a:solidFill>
                  <a:srgbClr val="C00000"/>
                </a:solidFill>
              </a:rPr>
              <a:t>*</a:t>
            </a:r>
            <a:r>
              <a:rPr lang="tr-TR" altLang="tr-TR" sz="1600" dirty="0"/>
              <a:t> (veya ICU de izlenme zorunluluğu,  </a:t>
            </a:r>
            <a:r>
              <a:rPr lang="tr-TR" altLang="tr-TR" sz="1600" dirty="0" err="1"/>
              <a:t>pankreatik</a:t>
            </a:r>
            <a:r>
              <a:rPr lang="tr-TR" altLang="tr-TR" sz="1600" dirty="0"/>
              <a:t> nekroz, </a:t>
            </a:r>
            <a:r>
              <a:rPr lang="tr-TR" altLang="tr-TR" sz="1600" dirty="0" err="1"/>
              <a:t>psödokist</a:t>
            </a:r>
            <a:r>
              <a:rPr lang="tr-TR" altLang="tr-TR" sz="1600" dirty="0"/>
              <a:t> gelişimi, radyolojik veya cerrahi girişim 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906711" y="578015"/>
            <a:ext cx="6003925" cy="49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b="1" dirty="0">
                <a:latin typeface="Calibri Light" panose="020F0302020204030204" pitchFamily="34" charset="0"/>
              </a:rPr>
              <a:t>ERCP sonrasında oluşan </a:t>
            </a:r>
            <a:r>
              <a:rPr lang="tr-TR" altLang="tr-TR" b="1" dirty="0" err="1">
                <a:latin typeface="Calibri Light" panose="020F0302020204030204" pitchFamily="34" charset="0"/>
              </a:rPr>
              <a:t>pankreatit</a:t>
            </a:r>
            <a:endParaRPr lang="tr-TR" altLang="tr-TR" b="1" dirty="0">
              <a:latin typeface="Calibri Light" panose="020F0302020204030204" pitchFamily="34" charset="0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74" b="97645" l="651" r="941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83" y="150011"/>
            <a:ext cx="2434320" cy="201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91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7"/>
          <p:cNvSpPr>
            <a:spLocks noGrp="1" noChangeArrowheads="1"/>
          </p:cNvSpPr>
          <p:nvPr>
            <p:ph type="title"/>
          </p:nvPr>
        </p:nvSpPr>
        <p:spPr>
          <a:xfrm>
            <a:off x="1647190" y="645001"/>
            <a:ext cx="8153400" cy="1143000"/>
          </a:xfrm>
        </p:spPr>
        <p:txBody>
          <a:bodyPr/>
          <a:lstStyle/>
          <a:p>
            <a:pPr eaLnBrk="1" hangingPunct="1"/>
            <a:r>
              <a:rPr lang="tr-TR" altLang="tr-TR" sz="2800" b="1" dirty="0" smtClean="0"/>
              <a:t>ERCP sonrası </a:t>
            </a:r>
            <a:r>
              <a:rPr lang="tr-TR" altLang="tr-TR" sz="2800" b="1" dirty="0" err="1" smtClean="0"/>
              <a:t>pankreatitle</a:t>
            </a:r>
            <a:r>
              <a:rPr lang="tr-TR" altLang="tr-TR" sz="2800" b="1" dirty="0" smtClean="0"/>
              <a:t> hastaya </a:t>
            </a:r>
            <a:r>
              <a:rPr lang="tr-TR" altLang="tr-TR" sz="2800" b="1" dirty="0"/>
              <a:t>bağlı faktörler</a:t>
            </a:r>
          </a:p>
        </p:txBody>
      </p:sp>
      <p:sp>
        <p:nvSpPr>
          <p:cNvPr id="1946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011679" y="2275573"/>
            <a:ext cx="8153400" cy="4038600"/>
          </a:xfrm>
        </p:spPr>
        <p:txBody>
          <a:bodyPr/>
          <a:lstStyle/>
          <a:p>
            <a:pPr eaLnBrk="1" hangingPunct="1"/>
            <a:r>
              <a:rPr lang="tr-TR" altLang="tr-TR" sz="2400" dirty="0" smtClean="0"/>
              <a:t>Genç kadın hasta</a:t>
            </a:r>
          </a:p>
          <a:p>
            <a:pPr eaLnBrk="1" hangingPunct="1"/>
            <a:r>
              <a:rPr lang="tr-TR" altLang="tr-TR" sz="2400" dirty="0" smtClean="0"/>
              <a:t>Koledokta </a:t>
            </a:r>
            <a:r>
              <a:rPr lang="tr-TR" altLang="tr-TR" sz="2400" dirty="0" err="1" smtClean="0"/>
              <a:t>dilatasyon</a:t>
            </a:r>
            <a:r>
              <a:rPr lang="tr-TR" altLang="tr-TR" sz="2400" dirty="0" smtClean="0"/>
              <a:t> olmaması</a:t>
            </a:r>
            <a:endParaRPr lang="tr-TR" altLang="tr-TR" sz="2400" dirty="0"/>
          </a:p>
          <a:p>
            <a:pPr eaLnBrk="1" hangingPunct="1"/>
            <a:r>
              <a:rPr lang="tr-TR" altLang="tr-TR" sz="2400" dirty="0"/>
              <a:t>Serum </a:t>
            </a:r>
            <a:r>
              <a:rPr lang="tr-TR" altLang="tr-TR" sz="2400" dirty="0" err="1"/>
              <a:t>biluribin</a:t>
            </a:r>
            <a:r>
              <a:rPr lang="tr-TR" altLang="tr-TR" sz="2400" dirty="0"/>
              <a:t> seviyesinin normal olması</a:t>
            </a:r>
          </a:p>
          <a:p>
            <a:pPr eaLnBrk="1" hangingPunct="1"/>
            <a:r>
              <a:rPr lang="tr-TR" altLang="tr-TR" sz="2400" dirty="0"/>
              <a:t>Kronik </a:t>
            </a:r>
            <a:r>
              <a:rPr lang="tr-TR" altLang="tr-TR" sz="2400" dirty="0" err="1"/>
              <a:t>pankreatitin</a:t>
            </a:r>
            <a:r>
              <a:rPr lang="tr-TR" altLang="tr-TR" sz="2400" dirty="0"/>
              <a:t> bulunmaması</a:t>
            </a:r>
          </a:p>
          <a:p>
            <a:r>
              <a:rPr lang="tr-TR" altLang="tr-TR" sz="2400" dirty="0"/>
              <a:t>Genç yaş </a:t>
            </a:r>
            <a:r>
              <a:rPr lang="tr-TR" altLang="tr-TR" sz="2400" dirty="0" smtClean="0"/>
              <a:t>gurubunda hasta (&lt;40) </a:t>
            </a:r>
          </a:p>
          <a:p>
            <a:r>
              <a:rPr lang="tr-TR" altLang="tr-TR" sz="2400" dirty="0" smtClean="0"/>
              <a:t>Daha önceki ERCP de </a:t>
            </a:r>
            <a:r>
              <a:rPr lang="tr-TR" altLang="tr-TR" sz="2400" dirty="0" err="1" smtClean="0"/>
              <a:t>pankreatit</a:t>
            </a:r>
            <a:r>
              <a:rPr lang="tr-TR" altLang="tr-TR" sz="2400" dirty="0" smtClean="0"/>
              <a:t> oluşmuş olması</a:t>
            </a:r>
          </a:p>
          <a:p>
            <a:r>
              <a:rPr lang="tr-TR" altLang="tr-TR" sz="2400" dirty="0" smtClean="0"/>
              <a:t>Oddi </a:t>
            </a:r>
            <a:r>
              <a:rPr lang="tr-TR" altLang="tr-TR" sz="2400" dirty="0" err="1" smtClean="0"/>
              <a:t>sfinkteri</a:t>
            </a:r>
            <a:r>
              <a:rPr lang="tr-TR" altLang="tr-TR" sz="2400" dirty="0" smtClean="0"/>
              <a:t> </a:t>
            </a:r>
            <a:r>
              <a:rPr lang="tr-TR" altLang="tr-TR" sz="2400" dirty="0" err="1" smtClean="0"/>
              <a:t>disfonksiyonu</a:t>
            </a:r>
            <a:endParaRPr lang="tr-TR" altLang="tr-TR" sz="2400" dirty="0" smtClean="0"/>
          </a:p>
          <a:p>
            <a:endParaRPr lang="tr-TR" altLang="tr-TR" sz="2400" dirty="0"/>
          </a:p>
        </p:txBody>
      </p:sp>
      <p:pic>
        <p:nvPicPr>
          <p:cNvPr id="19462" name="Picture 12" descr="PE0623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587" y="453459"/>
            <a:ext cx="1125378" cy="121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8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etin kutusu 3"/>
          <p:cNvSpPr txBox="1">
            <a:spLocks noChangeArrowheads="1"/>
          </p:cNvSpPr>
          <p:nvPr/>
        </p:nvSpPr>
        <p:spPr bwMode="auto">
          <a:xfrm>
            <a:off x="8662988" y="6590452"/>
            <a:ext cx="35290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000">
                <a:latin typeface="Arial" panose="020B0604020202020204" pitchFamily="34" charset="0"/>
              </a:rPr>
              <a:t>Thomas Ci Shafey SE. Virginia Tech,Blacksburg,VA,USA</a:t>
            </a:r>
          </a:p>
        </p:txBody>
      </p:sp>
      <p:grpSp>
        <p:nvGrpSpPr>
          <p:cNvPr id="4099" name="Grup 42"/>
          <p:cNvGrpSpPr>
            <a:grpSpLocks/>
          </p:cNvGrpSpPr>
          <p:nvPr/>
        </p:nvGrpSpPr>
        <p:grpSpPr bwMode="auto">
          <a:xfrm>
            <a:off x="2208214" y="1196976"/>
            <a:ext cx="9005887" cy="4354513"/>
            <a:chOff x="683568" y="1196752"/>
            <a:chExt cx="9007116" cy="4354425"/>
          </a:xfrm>
        </p:grpSpPr>
        <p:pic>
          <p:nvPicPr>
            <p:cNvPr id="4103" name="Resim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03" b="98164" l="3309" r="992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3579" y="1196752"/>
              <a:ext cx="5829300" cy="427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4" name="Metin kutusu 5"/>
            <p:cNvSpPr txBox="1">
              <a:spLocks noChangeArrowheads="1"/>
            </p:cNvSpPr>
            <p:nvPr/>
          </p:nvSpPr>
          <p:spPr bwMode="auto">
            <a:xfrm>
              <a:off x="683568" y="3799309"/>
              <a:ext cx="172819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tr-TR" altLang="tr-TR" sz="1200">
                  <a:latin typeface="Arial" panose="020B0604020202020204" pitchFamily="34" charset="0"/>
                </a:rPr>
                <a:t>Ampulla (Vater)</a:t>
              </a:r>
            </a:p>
          </p:txBody>
        </p:sp>
        <p:sp>
          <p:nvSpPr>
            <p:cNvPr id="4105" name="Metin kutusu 6"/>
            <p:cNvSpPr txBox="1">
              <a:spLocks noChangeArrowheads="1"/>
            </p:cNvSpPr>
            <p:nvPr/>
          </p:nvSpPr>
          <p:spPr bwMode="auto">
            <a:xfrm>
              <a:off x="1006098" y="1652487"/>
              <a:ext cx="116370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tr-TR" altLang="tr-TR" sz="1200">
                  <a:latin typeface="Arial" panose="020B0604020202020204" pitchFamily="34" charset="0"/>
                </a:rPr>
                <a:t>Safra kesesi</a:t>
              </a:r>
            </a:p>
          </p:txBody>
        </p:sp>
        <p:sp>
          <p:nvSpPr>
            <p:cNvPr id="4106" name="Metin kutusu 7"/>
            <p:cNvSpPr txBox="1">
              <a:spLocks noChangeArrowheads="1"/>
            </p:cNvSpPr>
            <p:nvPr/>
          </p:nvSpPr>
          <p:spPr bwMode="auto">
            <a:xfrm>
              <a:off x="4388636" y="1379778"/>
              <a:ext cx="136815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200">
                  <a:latin typeface="Arial" panose="020B0604020202020204" pitchFamily="34" charset="0"/>
                </a:rPr>
                <a:t>Koledok</a:t>
              </a:r>
            </a:p>
          </p:txBody>
        </p:sp>
        <p:sp>
          <p:nvSpPr>
            <p:cNvPr id="9" name="Serbest Form 8"/>
            <p:cNvSpPr/>
            <p:nvPr/>
          </p:nvSpPr>
          <p:spPr>
            <a:xfrm>
              <a:off x="3323940" y="2312742"/>
              <a:ext cx="650964" cy="1274736"/>
            </a:xfrm>
            <a:custGeom>
              <a:avLst/>
              <a:gdLst>
                <a:gd name="connsiteX0" fmla="*/ 650682 w 650682"/>
                <a:gd name="connsiteY0" fmla="*/ 0 h 1274885"/>
                <a:gd name="connsiteX1" fmla="*/ 641890 w 650682"/>
                <a:gd name="connsiteY1" fmla="*/ 43961 h 1274885"/>
                <a:gd name="connsiteX2" fmla="*/ 624305 w 650682"/>
                <a:gd name="connsiteY2" fmla="*/ 96715 h 1274885"/>
                <a:gd name="connsiteX3" fmla="*/ 580344 w 650682"/>
                <a:gd name="connsiteY3" fmla="*/ 228600 h 1274885"/>
                <a:gd name="connsiteX4" fmla="*/ 553967 w 650682"/>
                <a:gd name="connsiteY4" fmla="*/ 307731 h 1274885"/>
                <a:gd name="connsiteX5" fmla="*/ 545174 w 650682"/>
                <a:gd name="connsiteY5" fmla="*/ 334108 h 1274885"/>
                <a:gd name="connsiteX6" fmla="*/ 527590 w 650682"/>
                <a:gd name="connsiteY6" fmla="*/ 360485 h 1274885"/>
                <a:gd name="connsiteX7" fmla="*/ 510005 w 650682"/>
                <a:gd name="connsiteY7" fmla="*/ 413238 h 1274885"/>
                <a:gd name="connsiteX8" fmla="*/ 492421 w 650682"/>
                <a:gd name="connsiteY8" fmla="*/ 439615 h 1274885"/>
                <a:gd name="connsiteX9" fmla="*/ 457251 w 650682"/>
                <a:gd name="connsiteY9" fmla="*/ 518746 h 1274885"/>
                <a:gd name="connsiteX10" fmla="*/ 439667 w 650682"/>
                <a:gd name="connsiteY10" fmla="*/ 571500 h 1274885"/>
                <a:gd name="connsiteX11" fmla="*/ 430874 w 650682"/>
                <a:gd name="connsiteY11" fmla="*/ 597877 h 1274885"/>
                <a:gd name="connsiteX12" fmla="*/ 413290 w 650682"/>
                <a:gd name="connsiteY12" fmla="*/ 624254 h 1274885"/>
                <a:gd name="connsiteX13" fmla="*/ 395705 w 650682"/>
                <a:gd name="connsiteY13" fmla="*/ 677008 h 1274885"/>
                <a:gd name="connsiteX14" fmla="*/ 378121 w 650682"/>
                <a:gd name="connsiteY14" fmla="*/ 703385 h 1274885"/>
                <a:gd name="connsiteX15" fmla="*/ 360536 w 650682"/>
                <a:gd name="connsiteY15" fmla="*/ 756138 h 1274885"/>
                <a:gd name="connsiteX16" fmla="*/ 351744 w 650682"/>
                <a:gd name="connsiteY16" fmla="*/ 782515 h 1274885"/>
                <a:gd name="connsiteX17" fmla="*/ 334159 w 650682"/>
                <a:gd name="connsiteY17" fmla="*/ 808892 h 1274885"/>
                <a:gd name="connsiteX18" fmla="*/ 307782 w 650682"/>
                <a:gd name="connsiteY18" fmla="*/ 888023 h 1274885"/>
                <a:gd name="connsiteX19" fmla="*/ 298990 w 650682"/>
                <a:gd name="connsiteY19" fmla="*/ 914400 h 1274885"/>
                <a:gd name="connsiteX20" fmla="*/ 281405 w 650682"/>
                <a:gd name="connsiteY20" fmla="*/ 940777 h 1274885"/>
                <a:gd name="connsiteX21" fmla="*/ 246236 w 650682"/>
                <a:gd name="connsiteY21" fmla="*/ 1019908 h 1274885"/>
                <a:gd name="connsiteX22" fmla="*/ 211067 w 650682"/>
                <a:gd name="connsiteY22" fmla="*/ 1072661 h 1274885"/>
                <a:gd name="connsiteX23" fmla="*/ 167105 w 650682"/>
                <a:gd name="connsiteY23" fmla="*/ 1116623 h 1274885"/>
                <a:gd name="connsiteX24" fmla="*/ 131936 w 650682"/>
                <a:gd name="connsiteY24" fmla="*/ 1151792 h 1274885"/>
                <a:gd name="connsiteX25" fmla="*/ 79182 w 650682"/>
                <a:gd name="connsiteY25" fmla="*/ 1186961 h 1274885"/>
                <a:gd name="connsiteX26" fmla="*/ 61597 w 650682"/>
                <a:gd name="connsiteY26" fmla="*/ 1213338 h 1274885"/>
                <a:gd name="connsiteX27" fmla="*/ 35221 w 650682"/>
                <a:gd name="connsiteY27" fmla="*/ 1222131 h 1274885"/>
                <a:gd name="connsiteX28" fmla="*/ 26428 w 650682"/>
                <a:gd name="connsiteY28" fmla="*/ 1248508 h 1274885"/>
                <a:gd name="connsiteX29" fmla="*/ 51 w 650682"/>
                <a:gd name="connsiteY29" fmla="*/ 1274885 h 1274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50682" h="1274885">
                  <a:moveTo>
                    <a:pt x="650682" y="0"/>
                  </a:moveTo>
                  <a:cubicBezTo>
                    <a:pt x="647751" y="14654"/>
                    <a:pt x="645822" y="29544"/>
                    <a:pt x="641890" y="43961"/>
                  </a:cubicBezTo>
                  <a:cubicBezTo>
                    <a:pt x="637013" y="61844"/>
                    <a:pt x="630167" y="79130"/>
                    <a:pt x="624305" y="96715"/>
                  </a:cubicBezTo>
                  <a:lnTo>
                    <a:pt x="580344" y="228600"/>
                  </a:lnTo>
                  <a:lnTo>
                    <a:pt x="553967" y="307731"/>
                  </a:lnTo>
                  <a:cubicBezTo>
                    <a:pt x="551036" y="316523"/>
                    <a:pt x="550315" y="326396"/>
                    <a:pt x="545174" y="334108"/>
                  </a:cubicBezTo>
                  <a:cubicBezTo>
                    <a:pt x="539313" y="342900"/>
                    <a:pt x="531882" y="350829"/>
                    <a:pt x="527590" y="360485"/>
                  </a:cubicBezTo>
                  <a:cubicBezTo>
                    <a:pt x="520062" y="377423"/>
                    <a:pt x="520286" y="397815"/>
                    <a:pt x="510005" y="413238"/>
                  </a:cubicBezTo>
                  <a:cubicBezTo>
                    <a:pt x="504144" y="422030"/>
                    <a:pt x="496713" y="429959"/>
                    <a:pt x="492421" y="439615"/>
                  </a:cubicBezTo>
                  <a:cubicBezTo>
                    <a:pt x="450571" y="533778"/>
                    <a:pt x="497046" y="459055"/>
                    <a:pt x="457251" y="518746"/>
                  </a:cubicBezTo>
                  <a:lnTo>
                    <a:pt x="439667" y="571500"/>
                  </a:lnTo>
                  <a:cubicBezTo>
                    <a:pt x="436736" y="580292"/>
                    <a:pt x="436015" y="590165"/>
                    <a:pt x="430874" y="597877"/>
                  </a:cubicBezTo>
                  <a:cubicBezTo>
                    <a:pt x="425013" y="606669"/>
                    <a:pt x="417582" y="614598"/>
                    <a:pt x="413290" y="624254"/>
                  </a:cubicBezTo>
                  <a:cubicBezTo>
                    <a:pt x="405762" y="641192"/>
                    <a:pt x="405987" y="661585"/>
                    <a:pt x="395705" y="677008"/>
                  </a:cubicBezTo>
                  <a:cubicBezTo>
                    <a:pt x="389844" y="685800"/>
                    <a:pt x="382413" y="693729"/>
                    <a:pt x="378121" y="703385"/>
                  </a:cubicBezTo>
                  <a:cubicBezTo>
                    <a:pt x="370593" y="720323"/>
                    <a:pt x="366398" y="738554"/>
                    <a:pt x="360536" y="756138"/>
                  </a:cubicBezTo>
                  <a:cubicBezTo>
                    <a:pt x="357605" y="764930"/>
                    <a:pt x="356885" y="774804"/>
                    <a:pt x="351744" y="782515"/>
                  </a:cubicBezTo>
                  <a:lnTo>
                    <a:pt x="334159" y="808892"/>
                  </a:lnTo>
                  <a:lnTo>
                    <a:pt x="307782" y="888023"/>
                  </a:lnTo>
                  <a:cubicBezTo>
                    <a:pt x="304851" y="896815"/>
                    <a:pt x="304131" y="906689"/>
                    <a:pt x="298990" y="914400"/>
                  </a:cubicBezTo>
                  <a:lnTo>
                    <a:pt x="281405" y="940777"/>
                  </a:lnTo>
                  <a:cubicBezTo>
                    <a:pt x="260479" y="1003556"/>
                    <a:pt x="274103" y="978108"/>
                    <a:pt x="246236" y="1019908"/>
                  </a:cubicBezTo>
                  <a:cubicBezTo>
                    <a:pt x="230785" y="1066263"/>
                    <a:pt x="247656" y="1028755"/>
                    <a:pt x="211067" y="1072661"/>
                  </a:cubicBezTo>
                  <a:cubicBezTo>
                    <a:pt x="174430" y="1116624"/>
                    <a:pt x="215464" y="1084383"/>
                    <a:pt x="167105" y="1116623"/>
                  </a:cubicBezTo>
                  <a:cubicBezTo>
                    <a:pt x="152185" y="1161384"/>
                    <a:pt x="170302" y="1130478"/>
                    <a:pt x="131936" y="1151792"/>
                  </a:cubicBezTo>
                  <a:cubicBezTo>
                    <a:pt x="113461" y="1162055"/>
                    <a:pt x="79182" y="1186961"/>
                    <a:pt x="79182" y="1186961"/>
                  </a:cubicBezTo>
                  <a:cubicBezTo>
                    <a:pt x="73320" y="1195753"/>
                    <a:pt x="69848" y="1206737"/>
                    <a:pt x="61597" y="1213338"/>
                  </a:cubicBezTo>
                  <a:cubicBezTo>
                    <a:pt x="54360" y="1219128"/>
                    <a:pt x="41774" y="1215578"/>
                    <a:pt x="35221" y="1222131"/>
                  </a:cubicBezTo>
                  <a:cubicBezTo>
                    <a:pt x="28668" y="1228685"/>
                    <a:pt x="32218" y="1241271"/>
                    <a:pt x="26428" y="1248508"/>
                  </a:cubicBezTo>
                  <a:cubicBezTo>
                    <a:pt x="-2388" y="1284526"/>
                    <a:pt x="51" y="1250863"/>
                    <a:pt x="51" y="127488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sp>
          <p:nvSpPr>
            <p:cNvPr id="12" name="Serbest Form 11"/>
            <p:cNvSpPr/>
            <p:nvPr/>
          </p:nvSpPr>
          <p:spPr>
            <a:xfrm>
              <a:off x="3358870" y="2312742"/>
              <a:ext cx="711297" cy="1309661"/>
            </a:xfrm>
            <a:custGeom>
              <a:avLst/>
              <a:gdLst>
                <a:gd name="connsiteX0" fmla="*/ 650682 w 650682"/>
                <a:gd name="connsiteY0" fmla="*/ 0 h 1274885"/>
                <a:gd name="connsiteX1" fmla="*/ 641890 w 650682"/>
                <a:gd name="connsiteY1" fmla="*/ 43961 h 1274885"/>
                <a:gd name="connsiteX2" fmla="*/ 624305 w 650682"/>
                <a:gd name="connsiteY2" fmla="*/ 96715 h 1274885"/>
                <a:gd name="connsiteX3" fmla="*/ 580344 w 650682"/>
                <a:gd name="connsiteY3" fmla="*/ 228600 h 1274885"/>
                <a:gd name="connsiteX4" fmla="*/ 553967 w 650682"/>
                <a:gd name="connsiteY4" fmla="*/ 307731 h 1274885"/>
                <a:gd name="connsiteX5" fmla="*/ 545174 w 650682"/>
                <a:gd name="connsiteY5" fmla="*/ 334108 h 1274885"/>
                <a:gd name="connsiteX6" fmla="*/ 527590 w 650682"/>
                <a:gd name="connsiteY6" fmla="*/ 360485 h 1274885"/>
                <a:gd name="connsiteX7" fmla="*/ 510005 w 650682"/>
                <a:gd name="connsiteY7" fmla="*/ 413238 h 1274885"/>
                <a:gd name="connsiteX8" fmla="*/ 492421 w 650682"/>
                <a:gd name="connsiteY8" fmla="*/ 439615 h 1274885"/>
                <a:gd name="connsiteX9" fmla="*/ 457251 w 650682"/>
                <a:gd name="connsiteY9" fmla="*/ 518746 h 1274885"/>
                <a:gd name="connsiteX10" fmla="*/ 439667 w 650682"/>
                <a:gd name="connsiteY10" fmla="*/ 571500 h 1274885"/>
                <a:gd name="connsiteX11" fmla="*/ 430874 w 650682"/>
                <a:gd name="connsiteY11" fmla="*/ 597877 h 1274885"/>
                <a:gd name="connsiteX12" fmla="*/ 413290 w 650682"/>
                <a:gd name="connsiteY12" fmla="*/ 624254 h 1274885"/>
                <a:gd name="connsiteX13" fmla="*/ 395705 w 650682"/>
                <a:gd name="connsiteY13" fmla="*/ 677008 h 1274885"/>
                <a:gd name="connsiteX14" fmla="*/ 378121 w 650682"/>
                <a:gd name="connsiteY14" fmla="*/ 703385 h 1274885"/>
                <a:gd name="connsiteX15" fmla="*/ 360536 w 650682"/>
                <a:gd name="connsiteY15" fmla="*/ 756138 h 1274885"/>
                <a:gd name="connsiteX16" fmla="*/ 351744 w 650682"/>
                <a:gd name="connsiteY16" fmla="*/ 782515 h 1274885"/>
                <a:gd name="connsiteX17" fmla="*/ 334159 w 650682"/>
                <a:gd name="connsiteY17" fmla="*/ 808892 h 1274885"/>
                <a:gd name="connsiteX18" fmla="*/ 307782 w 650682"/>
                <a:gd name="connsiteY18" fmla="*/ 888023 h 1274885"/>
                <a:gd name="connsiteX19" fmla="*/ 298990 w 650682"/>
                <a:gd name="connsiteY19" fmla="*/ 914400 h 1274885"/>
                <a:gd name="connsiteX20" fmla="*/ 281405 w 650682"/>
                <a:gd name="connsiteY20" fmla="*/ 940777 h 1274885"/>
                <a:gd name="connsiteX21" fmla="*/ 246236 w 650682"/>
                <a:gd name="connsiteY21" fmla="*/ 1019908 h 1274885"/>
                <a:gd name="connsiteX22" fmla="*/ 211067 w 650682"/>
                <a:gd name="connsiteY22" fmla="*/ 1072661 h 1274885"/>
                <a:gd name="connsiteX23" fmla="*/ 167105 w 650682"/>
                <a:gd name="connsiteY23" fmla="*/ 1116623 h 1274885"/>
                <a:gd name="connsiteX24" fmla="*/ 131936 w 650682"/>
                <a:gd name="connsiteY24" fmla="*/ 1151792 h 1274885"/>
                <a:gd name="connsiteX25" fmla="*/ 79182 w 650682"/>
                <a:gd name="connsiteY25" fmla="*/ 1186961 h 1274885"/>
                <a:gd name="connsiteX26" fmla="*/ 61597 w 650682"/>
                <a:gd name="connsiteY26" fmla="*/ 1213338 h 1274885"/>
                <a:gd name="connsiteX27" fmla="*/ 35221 w 650682"/>
                <a:gd name="connsiteY27" fmla="*/ 1222131 h 1274885"/>
                <a:gd name="connsiteX28" fmla="*/ 26428 w 650682"/>
                <a:gd name="connsiteY28" fmla="*/ 1248508 h 1274885"/>
                <a:gd name="connsiteX29" fmla="*/ 51 w 650682"/>
                <a:gd name="connsiteY29" fmla="*/ 1274885 h 1274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50682" h="1274885">
                  <a:moveTo>
                    <a:pt x="650682" y="0"/>
                  </a:moveTo>
                  <a:cubicBezTo>
                    <a:pt x="647751" y="14654"/>
                    <a:pt x="645822" y="29544"/>
                    <a:pt x="641890" y="43961"/>
                  </a:cubicBezTo>
                  <a:cubicBezTo>
                    <a:pt x="637013" y="61844"/>
                    <a:pt x="630167" y="79130"/>
                    <a:pt x="624305" y="96715"/>
                  </a:cubicBezTo>
                  <a:lnTo>
                    <a:pt x="580344" y="228600"/>
                  </a:lnTo>
                  <a:lnTo>
                    <a:pt x="553967" y="307731"/>
                  </a:lnTo>
                  <a:cubicBezTo>
                    <a:pt x="551036" y="316523"/>
                    <a:pt x="550315" y="326396"/>
                    <a:pt x="545174" y="334108"/>
                  </a:cubicBezTo>
                  <a:cubicBezTo>
                    <a:pt x="539313" y="342900"/>
                    <a:pt x="531882" y="350829"/>
                    <a:pt x="527590" y="360485"/>
                  </a:cubicBezTo>
                  <a:cubicBezTo>
                    <a:pt x="520062" y="377423"/>
                    <a:pt x="520286" y="397815"/>
                    <a:pt x="510005" y="413238"/>
                  </a:cubicBezTo>
                  <a:cubicBezTo>
                    <a:pt x="504144" y="422030"/>
                    <a:pt x="496713" y="429959"/>
                    <a:pt x="492421" y="439615"/>
                  </a:cubicBezTo>
                  <a:cubicBezTo>
                    <a:pt x="450571" y="533778"/>
                    <a:pt x="497046" y="459055"/>
                    <a:pt x="457251" y="518746"/>
                  </a:cubicBezTo>
                  <a:lnTo>
                    <a:pt x="439667" y="571500"/>
                  </a:lnTo>
                  <a:cubicBezTo>
                    <a:pt x="436736" y="580292"/>
                    <a:pt x="436015" y="590165"/>
                    <a:pt x="430874" y="597877"/>
                  </a:cubicBezTo>
                  <a:cubicBezTo>
                    <a:pt x="425013" y="606669"/>
                    <a:pt x="417582" y="614598"/>
                    <a:pt x="413290" y="624254"/>
                  </a:cubicBezTo>
                  <a:cubicBezTo>
                    <a:pt x="405762" y="641192"/>
                    <a:pt x="405987" y="661585"/>
                    <a:pt x="395705" y="677008"/>
                  </a:cubicBezTo>
                  <a:cubicBezTo>
                    <a:pt x="389844" y="685800"/>
                    <a:pt x="382413" y="693729"/>
                    <a:pt x="378121" y="703385"/>
                  </a:cubicBezTo>
                  <a:cubicBezTo>
                    <a:pt x="370593" y="720323"/>
                    <a:pt x="366398" y="738554"/>
                    <a:pt x="360536" y="756138"/>
                  </a:cubicBezTo>
                  <a:cubicBezTo>
                    <a:pt x="357605" y="764930"/>
                    <a:pt x="356885" y="774804"/>
                    <a:pt x="351744" y="782515"/>
                  </a:cubicBezTo>
                  <a:lnTo>
                    <a:pt x="334159" y="808892"/>
                  </a:lnTo>
                  <a:lnTo>
                    <a:pt x="307782" y="888023"/>
                  </a:lnTo>
                  <a:cubicBezTo>
                    <a:pt x="304851" y="896815"/>
                    <a:pt x="304131" y="906689"/>
                    <a:pt x="298990" y="914400"/>
                  </a:cubicBezTo>
                  <a:lnTo>
                    <a:pt x="281405" y="940777"/>
                  </a:lnTo>
                  <a:cubicBezTo>
                    <a:pt x="260479" y="1003556"/>
                    <a:pt x="274103" y="978108"/>
                    <a:pt x="246236" y="1019908"/>
                  </a:cubicBezTo>
                  <a:cubicBezTo>
                    <a:pt x="230785" y="1066263"/>
                    <a:pt x="247656" y="1028755"/>
                    <a:pt x="211067" y="1072661"/>
                  </a:cubicBezTo>
                  <a:cubicBezTo>
                    <a:pt x="174430" y="1116624"/>
                    <a:pt x="215464" y="1084383"/>
                    <a:pt x="167105" y="1116623"/>
                  </a:cubicBezTo>
                  <a:cubicBezTo>
                    <a:pt x="152185" y="1161384"/>
                    <a:pt x="170302" y="1130478"/>
                    <a:pt x="131936" y="1151792"/>
                  </a:cubicBezTo>
                  <a:cubicBezTo>
                    <a:pt x="113461" y="1162055"/>
                    <a:pt x="79182" y="1186961"/>
                    <a:pt x="79182" y="1186961"/>
                  </a:cubicBezTo>
                  <a:cubicBezTo>
                    <a:pt x="73320" y="1195753"/>
                    <a:pt x="69848" y="1206737"/>
                    <a:pt x="61597" y="1213338"/>
                  </a:cubicBezTo>
                  <a:cubicBezTo>
                    <a:pt x="54360" y="1219128"/>
                    <a:pt x="41774" y="1215578"/>
                    <a:pt x="35221" y="1222131"/>
                  </a:cubicBezTo>
                  <a:cubicBezTo>
                    <a:pt x="28668" y="1228685"/>
                    <a:pt x="32218" y="1241271"/>
                    <a:pt x="26428" y="1248508"/>
                  </a:cubicBezTo>
                  <a:cubicBezTo>
                    <a:pt x="-2388" y="1284526"/>
                    <a:pt x="51" y="1250863"/>
                    <a:pt x="51" y="127488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sp>
          <p:nvSpPr>
            <p:cNvPr id="4109" name="Metin kutusu 10"/>
            <p:cNvSpPr txBox="1">
              <a:spLocks noChangeArrowheads="1"/>
            </p:cNvSpPr>
            <p:nvPr/>
          </p:nvSpPr>
          <p:spPr bwMode="auto">
            <a:xfrm>
              <a:off x="7818476" y="1966853"/>
              <a:ext cx="187220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200">
                  <a:latin typeface="Arial" panose="020B0604020202020204" pitchFamily="34" charset="0"/>
                </a:rPr>
                <a:t>Kuyruk (Tail)</a:t>
              </a:r>
            </a:p>
          </p:txBody>
        </p:sp>
        <p:sp>
          <p:nvSpPr>
            <p:cNvPr id="4110" name="Metin kutusu 12"/>
            <p:cNvSpPr txBox="1">
              <a:spLocks noChangeArrowheads="1"/>
            </p:cNvSpPr>
            <p:nvPr/>
          </p:nvSpPr>
          <p:spPr bwMode="auto">
            <a:xfrm>
              <a:off x="4350974" y="2542755"/>
              <a:ext cx="108012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1200" b="1">
                  <a:latin typeface="Arial" panose="020B0604020202020204" pitchFamily="34" charset="0"/>
                </a:rPr>
                <a:t>Pankreas</a:t>
              </a:r>
            </a:p>
          </p:txBody>
        </p:sp>
        <p:sp>
          <p:nvSpPr>
            <p:cNvPr id="4111" name="Metin kutusu 13"/>
            <p:cNvSpPr txBox="1">
              <a:spLocks noChangeArrowheads="1"/>
            </p:cNvSpPr>
            <p:nvPr/>
          </p:nvSpPr>
          <p:spPr bwMode="auto">
            <a:xfrm>
              <a:off x="6081556" y="3471586"/>
              <a:ext cx="141934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200">
                  <a:latin typeface="Arial" panose="020B0604020202020204" pitchFamily="34" charset="0"/>
                </a:rPr>
                <a:t>Gövde (Corpus)</a:t>
              </a:r>
            </a:p>
          </p:txBody>
        </p:sp>
        <p:sp>
          <p:nvSpPr>
            <p:cNvPr id="4112" name="Metin kutusu 14"/>
            <p:cNvSpPr txBox="1">
              <a:spLocks noChangeArrowheads="1"/>
            </p:cNvSpPr>
            <p:nvPr/>
          </p:nvSpPr>
          <p:spPr bwMode="auto">
            <a:xfrm>
              <a:off x="6156176" y="4013988"/>
              <a:ext cx="108012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200">
                  <a:latin typeface="Arial" panose="020B0604020202020204" pitchFamily="34" charset="0"/>
                </a:rPr>
                <a:t>Baş (Head)</a:t>
              </a:r>
            </a:p>
          </p:txBody>
        </p:sp>
        <p:sp>
          <p:nvSpPr>
            <p:cNvPr id="4113" name="Metin kutusu 15"/>
            <p:cNvSpPr txBox="1">
              <a:spLocks noChangeArrowheads="1"/>
            </p:cNvSpPr>
            <p:nvPr/>
          </p:nvSpPr>
          <p:spPr bwMode="auto">
            <a:xfrm>
              <a:off x="1677982" y="4872348"/>
              <a:ext cx="176107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200">
                  <a:latin typeface="Arial" panose="020B0604020202020204" pitchFamily="34" charset="0"/>
                </a:rPr>
                <a:t>Processus  uncinatus </a:t>
              </a:r>
            </a:p>
          </p:txBody>
        </p:sp>
        <p:sp>
          <p:nvSpPr>
            <p:cNvPr id="4114" name="Metin kutusu 16"/>
            <p:cNvSpPr txBox="1">
              <a:spLocks noChangeArrowheads="1"/>
            </p:cNvSpPr>
            <p:nvPr/>
          </p:nvSpPr>
          <p:spPr bwMode="auto">
            <a:xfrm>
              <a:off x="1108718" y="2735767"/>
              <a:ext cx="12241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tr-TR" altLang="tr-TR" sz="1200">
                  <a:latin typeface="Arial" panose="020B0604020202020204" pitchFamily="34" charset="0"/>
                </a:rPr>
                <a:t>Duodenum</a:t>
              </a:r>
            </a:p>
          </p:txBody>
        </p:sp>
        <p:cxnSp>
          <p:nvCxnSpPr>
            <p:cNvPr id="19" name="Düz Bağlayıcı 18"/>
            <p:cNvCxnSpPr/>
            <p:nvPr/>
          </p:nvCxnSpPr>
          <p:spPr>
            <a:xfrm>
              <a:off x="1907697" y="1922225"/>
              <a:ext cx="503307" cy="152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Düz Bağlayıcı 20"/>
            <p:cNvCxnSpPr/>
            <p:nvPr/>
          </p:nvCxnSpPr>
          <p:spPr>
            <a:xfrm>
              <a:off x="5564209" y="2758820"/>
              <a:ext cx="824024" cy="4397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Düz Bağlayıcı 23"/>
            <p:cNvCxnSpPr>
              <a:endCxn id="4109" idx="1"/>
            </p:cNvCxnSpPr>
            <p:nvPr/>
          </p:nvCxnSpPr>
          <p:spPr>
            <a:xfrm flipV="1">
              <a:off x="7085241" y="2104784"/>
              <a:ext cx="733525" cy="4413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Düz Bağlayıcı 26"/>
            <p:cNvCxnSpPr/>
            <p:nvPr/>
          </p:nvCxnSpPr>
          <p:spPr>
            <a:xfrm>
              <a:off x="5157753" y="3000116"/>
              <a:ext cx="998673" cy="5000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Düz Bağlayıcı 28"/>
            <p:cNvCxnSpPr/>
            <p:nvPr/>
          </p:nvCxnSpPr>
          <p:spPr>
            <a:xfrm flipH="1">
              <a:off x="2411004" y="3747813"/>
              <a:ext cx="576341" cy="1269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Düz Bağlayıcı 30"/>
            <p:cNvCxnSpPr>
              <a:endCxn id="4114" idx="3"/>
            </p:cNvCxnSpPr>
            <p:nvPr/>
          </p:nvCxnSpPr>
          <p:spPr>
            <a:xfrm flipH="1" flipV="1">
              <a:off x="2333205" y="2874706"/>
              <a:ext cx="438210" cy="158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Düz Bağlayıcı 32"/>
            <p:cNvCxnSpPr>
              <a:endCxn id="4106" idx="1"/>
            </p:cNvCxnSpPr>
            <p:nvPr/>
          </p:nvCxnSpPr>
          <p:spPr>
            <a:xfrm flipV="1">
              <a:off x="4006658" y="1519008"/>
              <a:ext cx="382640" cy="6445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Düz Bağlayıcı 36"/>
            <p:cNvCxnSpPr/>
            <p:nvPr/>
          </p:nvCxnSpPr>
          <p:spPr>
            <a:xfrm flipH="1">
              <a:off x="2987344" y="4076419"/>
              <a:ext cx="987560" cy="8064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3" name="Metin kutusu 37"/>
            <p:cNvSpPr txBox="1">
              <a:spLocks noChangeArrowheads="1"/>
            </p:cNvSpPr>
            <p:nvPr/>
          </p:nvSpPr>
          <p:spPr bwMode="auto">
            <a:xfrm>
              <a:off x="5157042" y="4865519"/>
              <a:ext cx="152452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200">
                  <a:latin typeface="Arial" panose="020B0604020202020204" pitchFamily="34" charset="0"/>
                </a:rPr>
                <a:t>SMA  ve SMV</a:t>
              </a:r>
            </a:p>
          </p:txBody>
        </p:sp>
        <p:cxnSp>
          <p:nvCxnSpPr>
            <p:cNvPr id="40" name="Düz Bağlayıcı 39"/>
            <p:cNvCxnSpPr/>
            <p:nvPr/>
          </p:nvCxnSpPr>
          <p:spPr>
            <a:xfrm>
              <a:off x="4594114" y="4074832"/>
              <a:ext cx="1062183" cy="7683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5" name="Metin kutusu 41"/>
            <p:cNvSpPr txBox="1">
              <a:spLocks noChangeArrowheads="1"/>
            </p:cNvSpPr>
            <p:nvPr/>
          </p:nvSpPr>
          <p:spPr bwMode="auto">
            <a:xfrm>
              <a:off x="3530494" y="5274178"/>
              <a:ext cx="108012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1200">
                  <a:latin typeface="Arial" panose="020B0604020202020204" pitchFamily="34" charset="0"/>
                </a:rPr>
                <a:t>VCI</a:t>
              </a:r>
            </a:p>
          </p:txBody>
        </p:sp>
      </p:grpSp>
      <p:sp>
        <p:nvSpPr>
          <p:cNvPr id="4100" name="Metin kutusu 44"/>
          <p:cNvSpPr txBox="1">
            <a:spLocks noChangeArrowheads="1"/>
          </p:cNvSpPr>
          <p:nvPr/>
        </p:nvSpPr>
        <p:spPr bwMode="auto">
          <a:xfrm>
            <a:off x="7912100" y="3059113"/>
            <a:ext cx="31702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Ana pankreatik kanal (Wirsung)</a:t>
            </a:r>
          </a:p>
        </p:txBody>
      </p:sp>
      <p:pic>
        <p:nvPicPr>
          <p:cNvPr id="30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Resim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2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6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9A7294-F46B-4529-9DFF-D643AF491713}" type="slidenum">
              <a:rPr lang="tr-TR" altLang="tr-TR" b="0"/>
              <a:pPr eaLnBrk="1" hangingPunct="1"/>
              <a:t>20</a:t>
            </a:fld>
            <a:endParaRPr lang="tr-TR" altLang="tr-TR" b="0"/>
          </a:p>
        </p:txBody>
      </p:sp>
      <p:sp>
        <p:nvSpPr>
          <p:cNvPr id="22531" name="Rectangle 11"/>
          <p:cNvSpPr>
            <a:spLocks noGrp="1" noChangeArrowheads="1"/>
          </p:cNvSpPr>
          <p:nvPr>
            <p:ph type="title"/>
          </p:nvPr>
        </p:nvSpPr>
        <p:spPr>
          <a:xfrm>
            <a:off x="3379787" y="172528"/>
            <a:ext cx="5068888" cy="1325563"/>
          </a:xfrm>
        </p:spPr>
        <p:txBody>
          <a:bodyPr/>
          <a:lstStyle/>
          <a:p>
            <a:pPr eaLnBrk="1" hangingPunct="1"/>
            <a:r>
              <a:rPr lang="tr-TR" altLang="tr-TR" sz="2800" b="1" dirty="0"/>
              <a:t>Oddi </a:t>
            </a:r>
            <a:r>
              <a:rPr lang="tr-TR" altLang="tr-TR" sz="2800" b="1" dirty="0" err="1"/>
              <a:t>sfinkteri</a:t>
            </a:r>
            <a:r>
              <a:rPr lang="tr-TR" altLang="tr-TR" sz="2800" b="1" dirty="0"/>
              <a:t> </a:t>
            </a:r>
            <a:r>
              <a:rPr lang="tr-TR" altLang="tr-TR" sz="2800" b="1" dirty="0" err="1" smtClean="0"/>
              <a:t>disfonksiyonu</a:t>
            </a:r>
            <a:r>
              <a:rPr lang="tr-TR" altLang="tr-TR" sz="2800" b="1" dirty="0" smtClean="0"/>
              <a:t> (OSD)</a:t>
            </a:r>
            <a:endParaRPr lang="tr-TR" altLang="tr-TR" sz="2800" b="1" dirty="0"/>
          </a:p>
        </p:txBody>
      </p:sp>
      <p:sp>
        <p:nvSpPr>
          <p:cNvPr id="22532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2074862" y="1759379"/>
            <a:ext cx="3316288" cy="1116805"/>
          </a:xfrm>
        </p:spPr>
        <p:txBody>
          <a:bodyPr/>
          <a:lstStyle/>
          <a:p>
            <a:pPr algn="ctr" eaLnBrk="1" hangingPunct="1"/>
            <a:endParaRPr lang="tr-TR" altLang="tr-TR" sz="2400" dirty="0"/>
          </a:p>
          <a:p>
            <a:pPr marL="0" indent="0" algn="ctr" eaLnBrk="1" hangingPunct="1">
              <a:buNone/>
            </a:pPr>
            <a:r>
              <a:rPr lang="tr-TR" altLang="tr-TR" sz="2400" dirty="0" smtClean="0"/>
              <a:t>Normal </a:t>
            </a:r>
            <a:r>
              <a:rPr lang="tr-TR" altLang="tr-TR" sz="2400" dirty="0" err="1" smtClean="0"/>
              <a:t>Oddi</a:t>
            </a:r>
            <a:r>
              <a:rPr lang="tr-TR" altLang="tr-TR" sz="2400" dirty="0" smtClean="0"/>
              <a:t> </a:t>
            </a:r>
            <a:r>
              <a:rPr lang="tr-TR" altLang="tr-TR" sz="2400" dirty="0" err="1"/>
              <a:t>sfinkteri</a:t>
            </a:r>
            <a:r>
              <a:rPr lang="tr-TR" altLang="tr-TR" sz="2400" dirty="0"/>
              <a:t> </a:t>
            </a:r>
          </a:p>
          <a:p>
            <a:pPr algn="ctr" eaLnBrk="1" hangingPunct="1"/>
            <a:endParaRPr lang="tr-TR" altLang="tr-TR" sz="2400" dirty="0"/>
          </a:p>
          <a:p>
            <a:pPr algn="ctr" eaLnBrk="1" hangingPunct="1"/>
            <a:endParaRPr lang="tr-TR" altLang="tr-TR" sz="2400" dirty="0"/>
          </a:p>
          <a:p>
            <a:pPr algn="ctr" eaLnBrk="1" hangingPunct="1"/>
            <a:endParaRPr lang="tr-TR" altLang="tr-TR" sz="2400" dirty="0"/>
          </a:p>
          <a:p>
            <a:pPr algn="ctr" eaLnBrk="1" hangingPunct="1"/>
            <a:endParaRPr lang="tr-TR" altLang="tr-TR" sz="2400" dirty="0"/>
          </a:p>
        </p:txBody>
      </p:sp>
      <p:sp>
        <p:nvSpPr>
          <p:cNvPr id="22533" name="Rectangle 13"/>
          <p:cNvSpPr>
            <a:spLocks noGrp="1" noChangeArrowheads="1"/>
          </p:cNvSpPr>
          <p:nvPr>
            <p:ph type="body" sz="half" idx="2"/>
          </p:nvPr>
        </p:nvSpPr>
        <p:spPr>
          <a:xfrm>
            <a:off x="6514306" y="1759379"/>
            <a:ext cx="3553619" cy="964405"/>
          </a:xfrm>
        </p:spPr>
        <p:txBody>
          <a:bodyPr/>
          <a:lstStyle/>
          <a:p>
            <a:pPr algn="ctr" eaLnBrk="1" hangingPunct="1"/>
            <a:endParaRPr lang="tr-TR" altLang="tr-TR" sz="2400" dirty="0"/>
          </a:p>
          <a:p>
            <a:pPr marL="0" indent="0" algn="ctr" eaLnBrk="1" hangingPunct="1">
              <a:buNone/>
            </a:pPr>
            <a:r>
              <a:rPr lang="tr-TR" altLang="tr-TR" sz="2400" dirty="0"/>
              <a:t>Oddi </a:t>
            </a:r>
            <a:r>
              <a:rPr lang="tr-TR" altLang="tr-TR" sz="2400" dirty="0" err="1"/>
              <a:t>sfinkteri</a:t>
            </a:r>
            <a:r>
              <a:rPr lang="tr-TR" altLang="tr-TR" sz="2400" dirty="0"/>
              <a:t> </a:t>
            </a:r>
            <a:r>
              <a:rPr lang="tr-TR" altLang="tr-TR" sz="2400" dirty="0" err="1"/>
              <a:t>diskinezisi</a:t>
            </a:r>
            <a:endParaRPr lang="tr-TR" altLang="tr-TR" sz="2400" dirty="0"/>
          </a:p>
        </p:txBody>
      </p:sp>
      <p:pic>
        <p:nvPicPr>
          <p:cNvPr id="17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undefin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9" y="114483"/>
            <a:ext cx="1215954" cy="15795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Dikdörtgen 21"/>
          <p:cNvSpPr>
            <a:spLocks noChangeArrowheads="1"/>
          </p:cNvSpPr>
          <p:nvPr/>
        </p:nvSpPr>
        <p:spPr bwMode="auto">
          <a:xfrm>
            <a:off x="140467" y="1593885"/>
            <a:ext cx="1069622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tr-TR" altLang="tr-TR" sz="1050" dirty="0" err="1" smtClean="0"/>
              <a:t>Ruggero</a:t>
            </a:r>
            <a:r>
              <a:rPr lang="tr-TR" altLang="tr-TR" sz="1050" dirty="0" smtClean="0"/>
              <a:t> </a:t>
            </a:r>
            <a:r>
              <a:rPr lang="tr-TR" altLang="tr-TR" sz="1050" dirty="0" err="1" smtClean="0"/>
              <a:t>Oddi</a:t>
            </a:r>
            <a:r>
              <a:rPr lang="tr-TR" altLang="tr-TR" sz="1050" dirty="0" smtClean="0"/>
              <a:t> </a:t>
            </a:r>
          </a:p>
          <a:p>
            <a:pPr algn="ctr">
              <a:defRPr/>
            </a:pPr>
            <a:r>
              <a:rPr lang="en-US" altLang="tr-TR" sz="1050" dirty="0" smtClean="0"/>
              <a:t>18</a:t>
            </a:r>
            <a:r>
              <a:rPr lang="tr-TR" altLang="tr-TR" sz="1050" dirty="0" smtClean="0"/>
              <a:t>64-1913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483" y="2792005"/>
            <a:ext cx="10220325" cy="3411945"/>
          </a:xfrm>
          <a:prstGeom prst="rect">
            <a:avLst/>
          </a:prstGeom>
        </p:spPr>
      </p:pic>
      <p:pic>
        <p:nvPicPr>
          <p:cNvPr id="28" name="Resim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6337" y="0"/>
            <a:ext cx="1514926" cy="1565031"/>
          </a:xfrm>
          <a:prstGeom prst="rect">
            <a:avLst/>
          </a:prstGeom>
          <a:effectLst>
            <a:softEdge rad="457200"/>
          </a:effec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3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8CA5E53-94C6-4164-86B5-FFB48DA12BD9}" type="slidenum">
              <a:rPr lang="tr-TR" altLang="tr-TR" b="0"/>
              <a:pPr eaLnBrk="1" hangingPunct="1"/>
              <a:t>21</a:t>
            </a:fld>
            <a:endParaRPr lang="tr-TR" altLang="tr-TR" b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410" y="1648438"/>
            <a:ext cx="10420350" cy="4022725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tr-TR" altLang="tr-TR" sz="2400" dirty="0"/>
              <a:t>Hastaların %10 unda </a:t>
            </a:r>
            <a:r>
              <a:rPr lang="tr-TR" altLang="tr-TR" sz="2400" dirty="0" err="1"/>
              <a:t>pankreatit</a:t>
            </a:r>
            <a:r>
              <a:rPr lang="tr-TR" altLang="tr-TR" sz="2400" dirty="0"/>
              <a:t> atakları görülür</a:t>
            </a:r>
            <a:r>
              <a:rPr lang="tr-TR" altLang="tr-TR" sz="2400" dirty="0" smtClean="0"/>
              <a:t>.</a:t>
            </a:r>
          </a:p>
          <a:p>
            <a:pPr eaLnBrk="1" hangingPunct="1"/>
            <a:endParaRPr lang="tr-TR" altLang="tr-TR" sz="2400" dirty="0"/>
          </a:p>
          <a:p>
            <a:pPr eaLnBrk="1" hangingPunct="1"/>
            <a:r>
              <a:rPr lang="tr-TR" altLang="tr-TR" sz="2400" dirty="0"/>
              <a:t>Pankreatit atakları genelde tekrarlayan karın ağrıları ile seyreden ve  klinik olarak farkına varılamayan hafif seyirli ataklar şeklindedir. </a:t>
            </a:r>
            <a:endParaRPr lang="tr-TR" altLang="tr-TR" sz="2400" dirty="0" smtClean="0"/>
          </a:p>
          <a:p>
            <a:pPr eaLnBrk="1" hangingPunct="1"/>
            <a:endParaRPr lang="tr-TR" altLang="tr-TR" sz="2400" dirty="0"/>
          </a:p>
          <a:p>
            <a:pPr eaLnBrk="1" hangingPunct="1"/>
            <a:r>
              <a:rPr lang="tr-TR" altLang="tr-TR" sz="2400" dirty="0"/>
              <a:t>OSD olan hastaların 1/3 inde  kronik </a:t>
            </a:r>
            <a:r>
              <a:rPr lang="tr-TR" altLang="tr-TR" sz="2400" dirty="0" err="1"/>
              <a:t>pankreatit</a:t>
            </a:r>
            <a:r>
              <a:rPr lang="tr-TR" altLang="tr-TR" sz="2400" dirty="0"/>
              <a:t> bulguları saptanırken </a:t>
            </a:r>
            <a:r>
              <a:rPr lang="tr-TR" altLang="tr-TR" sz="2400" b="1" dirty="0" err="1"/>
              <a:t>idyopatik</a:t>
            </a:r>
            <a:r>
              <a:rPr lang="tr-TR" altLang="tr-TR" sz="2400" b="1" dirty="0"/>
              <a:t> </a:t>
            </a:r>
            <a:r>
              <a:rPr lang="tr-TR" altLang="tr-TR" sz="2400" dirty="0"/>
              <a:t>kronik </a:t>
            </a:r>
            <a:r>
              <a:rPr lang="tr-TR" altLang="tr-TR" sz="2400" dirty="0" err="1"/>
              <a:t>pankreatitli</a:t>
            </a:r>
            <a:r>
              <a:rPr lang="tr-TR" altLang="tr-TR" sz="2400" dirty="0"/>
              <a:t> hastaların  </a:t>
            </a:r>
            <a:r>
              <a:rPr lang="tr-TR" altLang="tr-TR" sz="2400" dirty="0" smtClean="0"/>
              <a:t>%50 sinde OSD </a:t>
            </a:r>
            <a:r>
              <a:rPr lang="tr-TR" altLang="tr-TR" sz="2400" dirty="0"/>
              <a:t>bulgularına rastlanmaktadır</a:t>
            </a:r>
            <a:r>
              <a:rPr lang="tr-TR" altLang="tr-TR" sz="2400" dirty="0" smtClean="0"/>
              <a:t>.</a:t>
            </a:r>
          </a:p>
          <a:p>
            <a:pPr eaLnBrk="1" hangingPunct="1"/>
            <a:endParaRPr lang="tr-TR" altLang="tr-TR" sz="2400" dirty="0"/>
          </a:p>
          <a:p>
            <a:r>
              <a:rPr lang="tr-TR" altLang="tr-TR" sz="2400" dirty="0" err="1" smtClean="0"/>
              <a:t>İdyopatik</a:t>
            </a:r>
            <a:r>
              <a:rPr lang="tr-TR" altLang="tr-TR" sz="2400" dirty="0" smtClean="0"/>
              <a:t> </a:t>
            </a:r>
            <a:r>
              <a:rPr lang="tr-TR" altLang="tr-TR" sz="2400" dirty="0" err="1"/>
              <a:t>pankreatitli</a:t>
            </a:r>
            <a:r>
              <a:rPr lang="tr-TR" altLang="tr-TR" sz="2400" dirty="0"/>
              <a:t> </a:t>
            </a:r>
            <a:r>
              <a:rPr lang="tr-TR" altLang="tr-TR" sz="2400" dirty="0" smtClean="0"/>
              <a:t>hastalarda </a:t>
            </a:r>
            <a:r>
              <a:rPr lang="tr-TR" altLang="tr-TR" sz="2400" dirty="0" err="1" smtClean="0"/>
              <a:t>etyolojide</a:t>
            </a:r>
            <a:r>
              <a:rPr lang="tr-TR" altLang="tr-TR" sz="2400" dirty="0" smtClean="0"/>
              <a:t> </a:t>
            </a:r>
            <a:r>
              <a:rPr lang="tr-TR" altLang="tr-TR" sz="2400" dirty="0"/>
              <a:t>OSD </a:t>
            </a:r>
            <a:r>
              <a:rPr lang="tr-TR" altLang="tr-TR" sz="2400" dirty="0" smtClean="0"/>
              <a:t>düşünüldüğünde </a:t>
            </a:r>
            <a:r>
              <a:rPr lang="tr-TR" altLang="tr-TR" sz="2400" dirty="0" err="1" smtClean="0"/>
              <a:t>sfinkterotomi</a:t>
            </a:r>
            <a:r>
              <a:rPr lang="tr-TR" altLang="tr-TR" sz="2400" dirty="0" smtClean="0"/>
              <a:t> </a:t>
            </a:r>
            <a:r>
              <a:rPr lang="tr-TR" altLang="tr-TR" sz="2400" dirty="0"/>
              <a:t>yapılması </a:t>
            </a:r>
            <a:r>
              <a:rPr lang="tr-TR" altLang="tr-TR" sz="2400" dirty="0" err="1"/>
              <a:t>pankreatit</a:t>
            </a:r>
            <a:r>
              <a:rPr lang="tr-TR" altLang="tr-TR" sz="2400" dirty="0"/>
              <a:t> ataklarının tekrarlamasını engellemektedir. </a:t>
            </a:r>
          </a:p>
          <a:p>
            <a:pPr eaLnBrk="1" hangingPunct="1"/>
            <a:endParaRPr lang="tr-TR" altLang="tr-TR" sz="2400" dirty="0"/>
          </a:p>
          <a:p>
            <a:pPr eaLnBrk="1" hangingPunct="1"/>
            <a:endParaRPr lang="tr-TR" altLang="tr-TR" sz="2400" dirty="0"/>
          </a:p>
          <a:p>
            <a:pPr eaLnBrk="1" hangingPunct="1"/>
            <a:endParaRPr lang="tr-TR" altLang="tr-TR" sz="2400" dirty="0"/>
          </a:p>
        </p:txBody>
      </p:sp>
      <p:sp>
        <p:nvSpPr>
          <p:cNvPr id="25605" name="Rectangle 11"/>
          <p:cNvSpPr>
            <a:spLocks noGrp="1" noChangeArrowheads="1"/>
          </p:cNvSpPr>
          <p:nvPr>
            <p:ph type="title"/>
          </p:nvPr>
        </p:nvSpPr>
        <p:spPr>
          <a:xfrm>
            <a:off x="3343275" y="144464"/>
            <a:ext cx="4552950" cy="1325563"/>
          </a:xfrm>
        </p:spPr>
        <p:txBody>
          <a:bodyPr/>
          <a:lstStyle/>
          <a:p>
            <a:pPr eaLnBrk="1" hangingPunct="1"/>
            <a:r>
              <a:rPr lang="tr-TR" alt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Oddi </a:t>
            </a:r>
            <a:r>
              <a:rPr lang="tr-TR" alt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sfinkteri</a:t>
            </a:r>
            <a:r>
              <a:rPr lang="tr-TR" alt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disfonksiyonu</a:t>
            </a:r>
            <a:endParaRPr lang="en-US" altLang="tr-TR" sz="2800" dirty="0"/>
          </a:p>
        </p:txBody>
      </p:sp>
      <p:pic>
        <p:nvPicPr>
          <p:cNvPr id="8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0" y="0"/>
            <a:ext cx="1595663" cy="1648438"/>
          </a:xfrm>
          <a:prstGeom prst="rect">
            <a:avLst/>
          </a:prstGeom>
          <a:effectLst>
            <a:softEdge rad="457200"/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5C2C4EC-0722-4A64-8899-93C9D2FE197D}" type="slidenum">
              <a:rPr lang="tr-TR" altLang="tr-TR" b="0"/>
              <a:pPr eaLnBrk="1" hangingPunct="1"/>
              <a:t>22</a:t>
            </a:fld>
            <a:endParaRPr lang="tr-TR" altLang="tr-TR" b="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2750127" y="373438"/>
            <a:ext cx="4997335" cy="1325563"/>
          </a:xfrm>
        </p:spPr>
        <p:txBody>
          <a:bodyPr/>
          <a:lstStyle/>
          <a:p>
            <a:pPr algn="ctr" eaLnBrk="1" hangingPunct="1"/>
            <a:r>
              <a:rPr lang="tr-TR" altLang="tr-TR" sz="3200" b="1" dirty="0" err="1"/>
              <a:t>Hipertrigliseridemi</a:t>
            </a:r>
            <a:r>
              <a:rPr lang="tr-TR" altLang="tr-TR" sz="3200" b="1" dirty="0"/>
              <a:t> 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900" y="2117092"/>
            <a:ext cx="10330900" cy="3286182"/>
          </a:xfrm>
        </p:spPr>
        <p:txBody>
          <a:bodyPr/>
          <a:lstStyle/>
          <a:p>
            <a:pPr eaLnBrk="1" hangingPunct="1"/>
            <a:r>
              <a:rPr lang="tr-TR" altLang="tr-TR" sz="2000" dirty="0" err="1"/>
              <a:t>Hipertrigliseridemi</a:t>
            </a:r>
            <a:r>
              <a:rPr lang="tr-TR" altLang="tr-TR" sz="2000" dirty="0"/>
              <a:t> akut </a:t>
            </a:r>
            <a:r>
              <a:rPr lang="tr-TR" altLang="tr-TR" sz="2000" dirty="0" err="1"/>
              <a:t>pankreatit</a:t>
            </a:r>
            <a:r>
              <a:rPr lang="tr-TR" altLang="tr-TR" sz="2000" dirty="0"/>
              <a:t> vakalarının yaklaşık %1-4 ünden sorumludur.</a:t>
            </a:r>
          </a:p>
          <a:p>
            <a:pPr eaLnBrk="1" hangingPunct="1"/>
            <a:endParaRPr lang="tr-TR" altLang="tr-TR" sz="2000" dirty="0"/>
          </a:p>
          <a:p>
            <a:pPr eaLnBrk="1" hangingPunct="1"/>
            <a:r>
              <a:rPr lang="tr-TR" altLang="tr-TR" sz="2000" dirty="0"/>
              <a:t> Serum </a:t>
            </a:r>
            <a:r>
              <a:rPr lang="tr-TR" altLang="tr-TR" sz="2000" dirty="0" err="1"/>
              <a:t>trigliserid</a:t>
            </a:r>
            <a:r>
              <a:rPr lang="tr-TR" altLang="tr-TR" sz="2000" dirty="0"/>
              <a:t> seviyelerinin 1000mg/dl </a:t>
            </a:r>
            <a:r>
              <a:rPr lang="tr-TR" altLang="tr-TR" sz="2000" dirty="0" err="1"/>
              <a:t>nin</a:t>
            </a:r>
            <a:r>
              <a:rPr lang="tr-TR" altLang="tr-TR" sz="2000" dirty="0"/>
              <a:t> üzerinde olması akut </a:t>
            </a:r>
            <a:r>
              <a:rPr lang="tr-TR" altLang="tr-TR" sz="2000" dirty="0" err="1"/>
              <a:t>pankreatit</a:t>
            </a:r>
            <a:r>
              <a:rPr lang="tr-TR" altLang="tr-TR" sz="2000" dirty="0"/>
              <a:t> atağını tetikleyebilir. </a:t>
            </a:r>
            <a:r>
              <a:rPr lang="tr-TR" altLang="tr-TR" sz="2000" dirty="0" err="1"/>
              <a:t>Hipertrigliseridemi</a:t>
            </a:r>
            <a:r>
              <a:rPr lang="tr-TR" altLang="tr-TR" sz="2000" dirty="0"/>
              <a:t> sonucunda oluşan akut </a:t>
            </a:r>
            <a:r>
              <a:rPr lang="tr-TR" altLang="tr-TR" sz="2000" dirty="0" err="1"/>
              <a:t>pankreatit</a:t>
            </a:r>
            <a:r>
              <a:rPr lang="tr-TR" altLang="tr-TR" sz="2000" dirty="0"/>
              <a:t> vakalarında </a:t>
            </a:r>
            <a:r>
              <a:rPr lang="tr-TR" altLang="tr-TR" sz="2000" dirty="0" err="1" smtClean="0"/>
              <a:t>trigliserid</a:t>
            </a:r>
            <a:r>
              <a:rPr lang="tr-TR" altLang="tr-TR" sz="2000" dirty="0" smtClean="0"/>
              <a:t> </a:t>
            </a:r>
            <a:r>
              <a:rPr lang="tr-TR" altLang="tr-TR" sz="2000" dirty="0"/>
              <a:t>seviyeleri genellikle </a:t>
            </a:r>
            <a:r>
              <a:rPr lang="tr-TR" altLang="tr-TR" sz="2000" dirty="0" smtClean="0"/>
              <a:t>2000mg/dl </a:t>
            </a:r>
            <a:r>
              <a:rPr lang="tr-TR" altLang="tr-TR" sz="2000" dirty="0" err="1"/>
              <a:t>nin</a:t>
            </a:r>
            <a:r>
              <a:rPr lang="tr-TR" altLang="tr-TR" sz="2000" dirty="0"/>
              <a:t> üzerindedir. </a:t>
            </a:r>
          </a:p>
          <a:p>
            <a:pPr eaLnBrk="1" hangingPunct="1"/>
            <a:endParaRPr lang="tr-TR" altLang="tr-TR" sz="2000" dirty="0"/>
          </a:p>
          <a:p>
            <a:pPr eaLnBrk="1" hangingPunct="1"/>
            <a:r>
              <a:rPr lang="tr-TR" altLang="tr-TR" sz="2000" dirty="0" err="1"/>
              <a:t>Hiperlipemik</a:t>
            </a:r>
            <a:r>
              <a:rPr lang="tr-TR" altLang="tr-TR" sz="2000" dirty="0"/>
              <a:t> plazmada serum amilaz seviyesi ölçümü düşük sonuç verebileceğinden bu vakalarda </a:t>
            </a:r>
            <a:r>
              <a:rPr lang="tr-TR" altLang="tr-TR" sz="2000" dirty="0" err="1"/>
              <a:t>pankreatit</a:t>
            </a:r>
            <a:r>
              <a:rPr lang="tr-TR" altLang="tr-TR" sz="2000" dirty="0"/>
              <a:t> atağı sırasında serum amilaz seviyeleri yüksek bulunmayabilir.              </a:t>
            </a:r>
          </a:p>
        </p:txBody>
      </p:sp>
      <p:pic>
        <p:nvPicPr>
          <p:cNvPr id="11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5088" y="0"/>
            <a:ext cx="1771650" cy="180022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29" y="1928932"/>
            <a:ext cx="11060642" cy="379550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0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AFBF4E0-13BD-4CAD-8135-940D55D8B10E}" type="slidenum">
              <a:rPr lang="tr-TR" altLang="tr-TR" b="0"/>
              <a:pPr eaLnBrk="1" hangingPunct="1"/>
              <a:t>23</a:t>
            </a:fld>
            <a:endParaRPr lang="tr-TR" altLang="tr-TR" b="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2938467" y="565612"/>
            <a:ext cx="5311717" cy="1143000"/>
          </a:xfrm>
        </p:spPr>
        <p:txBody>
          <a:bodyPr/>
          <a:lstStyle/>
          <a:p>
            <a:pPr algn="ctr" eaLnBrk="1" hangingPunct="1"/>
            <a:r>
              <a:rPr lang="tr-TR" altLang="tr-TR" sz="3200" b="1" dirty="0" err="1"/>
              <a:t>Hiperkalsemi</a:t>
            </a:r>
            <a:endParaRPr lang="tr-TR" altLang="tr-TR" sz="3200" b="1" dirty="0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6335" y="1708612"/>
            <a:ext cx="10839796" cy="4038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tr-TR" altLang="tr-TR" sz="2400" dirty="0" smtClean="0"/>
          </a:p>
          <a:p>
            <a:pPr eaLnBrk="1" hangingPunct="1">
              <a:lnSpc>
                <a:spcPct val="90000"/>
              </a:lnSpc>
            </a:pPr>
            <a:r>
              <a:rPr lang="tr-TR" altLang="tr-TR" sz="2400" dirty="0" err="1" smtClean="0"/>
              <a:t>Hiperparatiroidi</a:t>
            </a:r>
            <a:r>
              <a:rPr lang="tr-TR" altLang="tr-TR" sz="2400" dirty="0" smtClean="0"/>
              <a:t> </a:t>
            </a:r>
            <a:r>
              <a:rPr lang="tr-TR" altLang="tr-TR" sz="2400" dirty="0"/>
              <a:t>akut </a:t>
            </a:r>
            <a:r>
              <a:rPr lang="tr-TR" altLang="tr-TR" sz="2400" dirty="0" err="1"/>
              <a:t>pakreatit</a:t>
            </a:r>
            <a:r>
              <a:rPr lang="tr-TR" altLang="tr-TR" sz="2400" dirty="0"/>
              <a:t> vakalarının </a:t>
            </a:r>
            <a:r>
              <a:rPr lang="tr-TR" altLang="tr-TR" sz="2400" dirty="0" smtClean="0"/>
              <a:t>%1 den azından  </a:t>
            </a:r>
            <a:r>
              <a:rPr lang="tr-TR" altLang="tr-TR" sz="2400" dirty="0"/>
              <a:t>sorumludur.</a:t>
            </a:r>
          </a:p>
          <a:p>
            <a:pPr eaLnBrk="1" hangingPunct="1">
              <a:lnSpc>
                <a:spcPct val="90000"/>
              </a:lnSpc>
            </a:pPr>
            <a:endParaRPr lang="tr-TR" altLang="tr-TR" sz="2400" dirty="0"/>
          </a:p>
          <a:p>
            <a:pPr eaLnBrk="1" hangingPunct="1">
              <a:lnSpc>
                <a:spcPct val="90000"/>
              </a:lnSpc>
            </a:pPr>
            <a:r>
              <a:rPr lang="tr-TR" altLang="tr-TR" sz="2400" dirty="0" err="1"/>
              <a:t>Hiperparatiroidi</a:t>
            </a:r>
            <a:r>
              <a:rPr lang="tr-TR" altLang="tr-TR" sz="2400" dirty="0"/>
              <a:t> vakalarının %</a:t>
            </a:r>
            <a:r>
              <a:rPr lang="tr-TR" altLang="tr-TR" sz="2400" dirty="0" smtClean="0"/>
              <a:t>0.5-</a:t>
            </a:r>
            <a:r>
              <a:rPr lang="tr-TR" altLang="tr-TR" sz="2400" dirty="0"/>
              <a:t>%1.5 unda akut </a:t>
            </a:r>
            <a:r>
              <a:rPr lang="tr-TR" altLang="tr-TR" sz="2400" dirty="0" err="1"/>
              <a:t>pankreatit</a:t>
            </a:r>
            <a:r>
              <a:rPr lang="tr-TR" altLang="tr-TR" sz="2400" dirty="0"/>
              <a:t> </a:t>
            </a:r>
            <a:r>
              <a:rPr lang="tr-TR" altLang="tr-TR" sz="2400" dirty="0" smtClean="0"/>
              <a:t>gelişir. </a:t>
            </a:r>
            <a:endParaRPr lang="tr-TR" altLang="tr-TR" sz="2400" dirty="0"/>
          </a:p>
          <a:p>
            <a:pPr eaLnBrk="1" hangingPunct="1">
              <a:lnSpc>
                <a:spcPct val="90000"/>
              </a:lnSpc>
            </a:pPr>
            <a:endParaRPr lang="tr-TR" altLang="tr-TR" sz="2400" dirty="0"/>
          </a:p>
          <a:p>
            <a:pPr eaLnBrk="1" hangingPunct="1">
              <a:lnSpc>
                <a:spcPct val="90000"/>
              </a:lnSpc>
            </a:pPr>
            <a:r>
              <a:rPr lang="tr-TR" altLang="tr-TR" sz="2400" dirty="0" err="1"/>
              <a:t>Metastatik</a:t>
            </a:r>
            <a:r>
              <a:rPr lang="tr-TR" altLang="tr-TR" sz="2400" dirty="0"/>
              <a:t> kemik hastalıkları, total </a:t>
            </a:r>
            <a:r>
              <a:rPr lang="tr-TR" altLang="tr-TR" sz="2400" dirty="0" err="1"/>
              <a:t>parenteral</a:t>
            </a:r>
            <a:r>
              <a:rPr lang="tr-TR" altLang="tr-TR" sz="2400" dirty="0"/>
              <a:t> beslenme, </a:t>
            </a:r>
            <a:r>
              <a:rPr lang="tr-TR" altLang="tr-TR" sz="2400" dirty="0" err="1"/>
              <a:t>sarkoidoz</a:t>
            </a:r>
            <a:r>
              <a:rPr lang="tr-TR" altLang="tr-TR" sz="2400" dirty="0"/>
              <a:t>, </a:t>
            </a:r>
            <a:r>
              <a:rPr lang="tr-TR" altLang="tr-TR" sz="2400" dirty="0" smtClean="0"/>
              <a:t>D </a:t>
            </a:r>
            <a:r>
              <a:rPr lang="tr-TR" altLang="tr-TR" sz="2400" dirty="0"/>
              <a:t>vitamini </a:t>
            </a:r>
            <a:r>
              <a:rPr lang="tr-TR" altLang="tr-TR" sz="2400" dirty="0" err="1"/>
              <a:t>toksisitesi</a:t>
            </a:r>
            <a:r>
              <a:rPr lang="tr-TR" altLang="tr-TR" sz="2400" dirty="0"/>
              <a:t> ve yüksek dozda kalsiyum </a:t>
            </a:r>
            <a:r>
              <a:rPr lang="tr-TR" altLang="tr-TR" sz="2400" dirty="0" err="1"/>
              <a:t>infüzyonu</a:t>
            </a:r>
            <a:r>
              <a:rPr lang="tr-TR" altLang="tr-TR" sz="2400" dirty="0"/>
              <a:t> sonrasında </a:t>
            </a:r>
            <a:r>
              <a:rPr lang="tr-TR" altLang="tr-TR" sz="2400" dirty="0" smtClean="0"/>
              <a:t>  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tr-TR" altLang="tr-TR" sz="2400" dirty="0"/>
              <a:t> </a:t>
            </a:r>
            <a:r>
              <a:rPr lang="tr-TR" altLang="tr-TR" sz="2400" dirty="0" smtClean="0"/>
              <a:t>  </a:t>
            </a:r>
            <a:r>
              <a:rPr lang="tr-TR" altLang="tr-TR" sz="2400" dirty="0" err="1" smtClean="0"/>
              <a:t>pankreatit</a:t>
            </a:r>
            <a:r>
              <a:rPr lang="tr-TR" altLang="tr-TR" sz="2400" dirty="0" smtClean="0"/>
              <a:t> </a:t>
            </a:r>
            <a:r>
              <a:rPr lang="tr-TR" altLang="tr-TR" sz="2400" dirty="0"/>
              <a:t>gelişebilir.                   </a:t>
            </a:r>
          </a:p>
        </p:txBody>
      </p:sp>
      <p:pic>
        <p:nvPicPr>
          <p:cNvPr id="4098" name="Picture 2" descr="Calcium - Element Data, Properties, Uses, and Interesting Fact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72" y="120995"/>
            <a:ext cx="1333126" cy="133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04D578E-608F-453C-BCB5-15A5E198F763}" type="slidenum">
              <a:rPr lang="tr-TR" altLang="tr-TR" b="0"/>
              <a:pPr eaLnBrk="1" hangingPunct="1"/>
              <a:t>24</a:t>
            </a:fld>
            <a:endParaRPr lang="tr-TR" altLang="tr-TR" b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205" y="1831612"/>
            <a:ext cx="9015367" cy="539496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tr-TR" altLang="tr-TR" sz="2400" dirty="0" smtClean="0"/>
              <a:t>1-8 /10.000 sıklıkta görülür</a:t>
            </a:r>
            <a:r>
              <a:rPr lang="tr-TR" altLang="tr-TR" sz="2400" dirty="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400" dirty="0"/>
              <a:t>Vakaların %70-90 </a:t>
            </a:r>
            <a:r>
              <a:rPr lang="tr-TR" altLang="tr-TR" sz="2400" dirty="0" err="1"/>
              <a:t>ında</a:t>
            </a:r>
            <a:r>
              <a:rPr lang="tr-TR" altLang="tr-TR" sz="2400" dirty="0"/>
              <a:t> sebep </a:t>
            </a:r>
            <a:r>
              <a:rPr lang="tr-TR" altLang="tr-TR" sz="2400" dirty="0" err="1"/>
              <a:t>biliyer</a:t>
            </a:r>
            <a:r>
              <a:rPr lang="tr-TR" altLang="tr-TR" sz="2400" dirty="0"/>
              <a:t> sistem taş hastalığıdır</a:t>
            </a:r>
            <a:r>
              <a:rPr lang="tr-TR" altLang="tr-TR" sz="2400" dirty="0" smtClean="0"/>
              <a:t>.</a:t>
            </a:r>
          </a:p>
          <a:p>
            <a:pPr marL="0" indent="0">
              <a:lnSpc>
                <a:spcPct val="80000"/>
              </a:lnSpc>
              <a:buNone/>
            </a:pPr>
            <a:endParaRPr lang="tr-TR" altLang="tr-TR" sz="18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tr-TR" altLang="tr-TR" sz="1800" dirty="0" smtClean="0"/>
              <a:t>Gebelik </a:t>
            </a:r>
            <a:r>
              <a:rPr lang="tr-TR" altLang="tr-TR" sz="1800" dirty="0"/>
              <a:t>sırasında kadınların %30 unda </a:t>
            </a:r>
            <a:r>
              <a:rPr lang="tr-TR" altLang="tr-TR" sz="1800" dirty="0" err="1"/>
              <a:t>biliyer</a:t>
            </a:r>
            <a:r>
              <a:rPr lang="tr-TR" altLang="tr-TR" sz="1800" dirty="0"/>
              <a:t> sistemde safra çamuru oluşmakta ve %2-3 ünde de yeni safra taşı oluşumu saptanmaktadır, bu oranlar </a:t>
            </a:r>
            <a:r>
              <a:rPr lang="tr-TR" altLang="tr-TR" sz="1800" dirty="0" err="1"/>
              <a:t>postpartum</a:t>
            </a:r>
            <a:r>
              <a:rPr lang="tr-TR" altLang="tr-TR" sz="1800" dirty="0"/>
              <a:t> dönemde  sırasıyla %25 ve %5 </a:t>
            </a:r>
            <a:r>
              <a:rPr lang="tr-TR" altLang="tr-TR" sz="1800" dirty="0" err="1"/>
              <a:t>dir</a:t>
            </a:r>
            <a:r>
              <a:rPr lang="tr-TR" altLang="tr-TR" sz="1800" dirty="0" smtClean="0"/>
              <a:t>. Gebelik sırasında oluşan safra </a:t>
            </a:r>
            <a:r>
              <a:rPr lang="tr-TR" altLang="tr-TR" sz="1800" dirty="0"/>
              <a:t>çamuru 1 yıl içinde kaybolurken taş saptananların %85 inde taş varlığı devam etmektedir. </a:t>
            </a:r>
            <a:endParaRPr lang="tr-TR" altLang="tr-TR" sz="1800" dirty="0" smtClean="0"/>
          </a:p>
          <a:p>
            <a:pPr marL="0" indent="0">
              <a:lnSpc>
                <a:spcPct val="80000"/>
              </a:lnSpc>
              <a:buNone/>
            </a:pPr>
            <a:endParaRPr lang="tr-TR" altLang="tr-TR" sz="1800" dirty="0"/>
          </a:p>
          <a:p>
            <a:pPr eaLnBrk="1" hangingPunct="1">
              <a:lnSpc>
                <a:spcPct val="80000"/>
              </a:lnSpc>
            </a:pPr>
            <a:r>
              <a:rPr lang="tr-TR" altLang="tr-TR" sz="2400" dirty="0" err="1"/>
              <a:t>Fötal</a:t>
            </a:r>
            <a:r>
              <a:rPr lang="tr-TR" altLang="tr-TR" sz="2400" dirty="0"/>
              <a:t> </a:t>
            </a:r>
            <a:r>
              <a:rPr lang="tr-TR" altLang="tr-TR" sz="2400" dirty="0" err="1"/>
              <a:t>mortalite</a:t>
            </a:r>
            <a:r>
              <a:rPr lang="tr-TR" altLang="tr-TR" sz="2400" dirty="0"/>
              <a:t> %10-40, </a:t>
            </a:r>
            <a:r>
              <a:rPr lang="tr-TR" altLang="tr-TR" sz="2400" dirty="0" err="1"/>
              <a:t>maternal</a:t>
            </a:r>
            <a:r>
              <a:rPr lang="tr-TR" altLang="tr-TR" sz="2400" dirty="0"/>
              <a:t> </a:t>
            </a:r>
            <a:r>
              <a:rPr lang="tr-TR" altLang="tr-TR" sz="2400" dirty="0" err="1"/>
              <a:t>mortalite</a:t>
            </a:r>
            <a:r>
              <a:rPr lang="tr-TR" altLang="tr-TR" sz="2400" dirty="0"/>
              <a:t> %3-20 arasındadır.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400" dirty="0"/>
              <a:t>ERCP </a:t>
            </a:r>
            <a:r>
              <a:rPr lang="tr-TR" altLang="tr-TR" sz="2400" dirty="0" smtClean="0"/>
              <a:t>(X ışını kullanmadan) + </a:t>
            </a:r>
            <a:r>
              <a:rPr lang="tr-TR" altLang="tr-TR" sz="2400" dirty="0" err="1"/>
              <a:t>papillotomi</a:t>
            </a:r>
            <a:r>
              <a:rPr lang="tr-TR" altLang="tr-TR" sz="2400" dirty="0"/>
              <a:t> + taş </a:t>
            </a:r>
            <a:r>
              <a:rPr lang="tr-TR" altLang="tr-TR" sz="2400" dirty="0" err="1"/>
              <a:t>ekstraksiyonu</a:t>
            </a:r>
            <a:r>
              <a:rPr lang="tr-TR" altLang="tr-TR" sz="2400" dirty="0"/>
              <a:t> önerilen tedavi şeklidir. 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400" dirty="0" err="1"/>
              <a:t>Psödokist</a:t>
            </a:r>
            <a:r>
              <a:rPr lang="tr-TR" altLang="tr-TR" sz="2400" dirty="0"/>
              <a:t>, apse vb. komplikasyon gelişen vakalarda endoskopik veya cerrahi girişim uygulanır. </a:t>
            </a:r>
          </a:p>
          <a:p>
            <a:pPr eaLnBrk="1" hangingPunct="1">
              <a:lnSpc>
                <a:spcPct val="80000"/>
              </a:lnSpc>
            </a:pPr>
            <a:endParaRPr lang="tr-TR" altLang="tr-TR" sz="2400" dirty="0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1948724" y="340270"/>
            <a:ext cx="81534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tr-TR" altLang="tr-TR" sz="3200" b="0" dirty="0">
                <a:latin typeface="+mn-lt"/>
              </a:rPr>
              <a:t>Gebelikte akut </a:t>
            </a:r>
            <a:r>
              <a:rPr lang="tr-TR" altLang="tr-TR" sz="3200" b="0" dirty="0" err="1">
                <a:latin typeface="+mn-lt"/>
              </a:rPr>
              <a:t>pankreatit</a:t>
            </a:r>
            <a:endParaRPr lang="tr-TR" altLang="tr-TR" sz="3200" b="0" dirty="0">
              <a:latin typeface="+mn-lt"/>
            </a:endParaRPr>
          </a:p>
        </p:txBody>
      </p:sp>
      <p:pic>
        <p:nvPicPr>
          <p:cNvPr id="29701" name="Picture 5" descr="klyrcqee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128" y="81008"/>
            <a:ext cx="846229" cy="129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428205" y="2882537"/>
            <a:ext cx="8847909" cy="114082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7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2 İçerik Yer Tutucusu"/>
          <p:cNvSpPr>
            <a:spLocks noGrp="1"/>
          </p:cNvSpPr>
          <p:nvPr>
            <p:ph idx="1"/>
          </p:nvPr>
        </p:nvSpPr>
        <p:spPr>
          <a:xfrm>
            <a:off x="548037" y="972710"/>
            <a:ext cx="5608923" cy="561028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tr-TR" altLang="tr-TR" sz="1600" dirty="0"/>
          </a:p>
          <a:p>
            <a:r>
              <a:rPr lang="tr-TR" altLang="tr-TR" sz="1600" b="1" dirty="0"/>
              <a:t>IgG4  ile ilişkili </a:t>
            </a:r>
            <a:r>
              <a:rPr lang="tr-TR" altLang="tr-TR" sz="1600" b="1" dirty="0" smtClean="0"/>
              <a:t>ve diğer </a:t>
            </a:r>
            <a:r>
              <a:rPr lang="tr-TR" altLang="tr-TR" sz="1600" b="1" dirty="0" err="1" smtClean="0"/>
              <a:t>otoimmunhastalıklarla</a:t>
            </a:r>
            <a:r>
              <a:rPr lang="tr-TR" altLang="tr-TR" sz="1600" b="1" dirty="0" smtClean="0"/>
              <a:t> </a:t>
            </a:r>
            <a:r>
              <a:rPr lang="tr-TR" altLang="tr-TR" sz="1600" b="1" dirty="0"/>
              <a:t>birlikte (Tip 1</a:t>
            </a:r>
            <a:r>
              <a:rPr lang="tr-TR" altLang="tr-TR" sz="1600" b="1" dirty="0" smtClean="0"/>
              <a:t>)</a:t>
            </a:r>
            <a:endParaRPr lang="tr-TR" altLang="tr-TR" sz="1600" b="1" dirty="0"/>
          </a:p>
          <a:p>
            <a:pPr>
              <a:buFont typeface="Arial" panose="020B0604020202020204" pitchFamily="34" charset="0"/>
              <a:buNone/>
            </a:pPr>
            <a:r>
              <a:rPr lang="tr-TR" altLang="tr-TR" sz="1600" dirty="0" smtClean="0"/>
              <a:t>         - </a:t>
            </a:r>
            <a:r>
              <a:rPr lang="tr-TR" altLang="tr-TR" sz="1600" dirty="0" err="1"/>
              <a:t>İnflamatuar</a:t>
            </a:r>
            <a:r>
              <a:rPr lang="tr-TR" altLang="tr-TR" sz="1600" dirty="0"/>
              <a:t> bağırsak hastalıkları</a:t>
            </a:r>
          </a:p>
          <a:p>
            <a:pPr>
              <a:buFont typeface="Arial" panose="020B0604020202020204" pitchFamily="34" charset="0"/>
              <a:buNone/>
            </a:pPr>
            <a:r>
              <a:rPr lang="tr-TR" altLang="tr-TR" sz="1600" dirty="0"/>
              <a:t>         - </a:t>
            </a:r>
            <a:r>
              <a:rPr lang="tr-TR" altLang="tr-TR" sz="1600" dirty="0" err="1"/>
              <a:t>Sklerozan</a:t>
            </a:r>
            <a:r>
              <a:rPr lang="tr-TR" altLang="tr-TR" sz="1600" dirty="0"/>
              <a:t> </a:t>
            </a:r>
            <a:r>
              <a:rPr lang="tr-TR" altLang="tr-TR" sz="1600" dirty="0" err="1"/>
              <a:t>kolanjit</a:t>
            </a:r>
            <a:endParaRPr lang="tr-TR" altLang="tr-TR" sz="1600" dirty="0"/>
          </a:p>
          <a:p>
            <a:pPr>
              <a:buFont typeface="Arial" panose="020B0604020202020204" pitchFamily="34" charset="0"/>
              <a:buNone/>
            </a:pPr>
            <a:r>
              <a:rPr lang="tr-TR" altLang="tr-TR" sz="1600" dirty="0"/>
              <a:t>         - </a:t>
            </a:r>
            <a:r>
              <a:rPr lang="tr-TR" altLang="tr-TR" sz="1600" dirty="0" err="1"/>
              <a:t>Primer</a:t>
            </a:r>
            <a:r>
              <a:rPr lang="tr-TR" altLang="tr-TR" sz="1600" dirty="0"/>
              <a:t> </a:t>
            </a:r>
            <a:r>
              <a:rPr lang="tr-TR" altLang="tr-TR" sz="1600" dirty="0" err="1"/>
              <a:t>biliyer</a:t>
            </a:r>
            <a:r>
              <a:rPr lang="tr-TR" altLang="tr-TR" sz="1600" dirty="0"/>
              <a:t> siroz, </a:t>
            </a:r>
            <a:r>
              <a:rPr lang="tr-TR" altLang="tr-TR" sz="1600" dirty="0" err="1"/>
              <a:t>akalküloz</a:t>
            </a:r>
            <a:r>
              <a:rPr lang="tr-TR" altLang="tr-TR" sz="1600" dirty="0"/>
              <a:t> </a:t>
            </a:r>
            <a:r>
              <a:rPr lang="tr-TR" altLang="tr-TR" sz="1600" dirty="0" err="1"/>
              <a:t>kolesistit</a:t>
            </a:r>
            <a:endParaRPr lang="tr-TR" altLang="tr-TR" sz="1600" dirty="0"/>
          </a:p>
          <a:p>
            <a:pPr>
              <a:buFont typeface="Arial" panose="020B0604020202020204" pitchFamily="34" charset="0"/>
              <a:buNone/>
            </a:pPr>
            <a:r>
              <a:rPr lang="tr-TR" altLang="tr-TR" sz="1600" dirty="0"/>
              <a:t>         - </a:t>
            </a:r>
            <a:r>
              <a:rPr lang="tr-TR" altLang="tr-TR" sz="1600" dirty="0" err="1"/>
              <a:t>Sjögren</a:t>
            </a:r>
            <a:r>
              <a:rPr lang="tr-TR" altLang="tr-TR" sz="1600" dirty="0"/>
              <a:t> sendromu</a:t>
            </a:r>
          </a:p>
          <a:p>
            <a:pPr>
              <a:buFont typeface="Arial" panose="020B0604020202020204" pitchFamily="34" charset="0"/>
              <a:buNone/>
            </a:pPr>
            <a:r>
              <a:rPr lang="tr-TR" altLang="tr-TR" sz="1600" dirty="0"/>
              <a:t>         - </a:t>
            </a:r>
            <a:r>
              <a:rPr lang="tr-TR" altLang="tr-TR" sz="1600" dirty="0" err="1"/>
              <a:t>Retroperitoneal</a:t>
            </a:r>
            <a:r>
              <a:rPr lang="tr-TR" altLang="tr-TR" sz="1600" dirty="0"/>
              <a:t>  </a:t>
            </a:r>
            <a:r>
              <a:rPr lang="tr-TR" altLang="tr-TR" sz="1600" dirty="0" err="1"/>
              <a:t>fibrozis</a:t>
            </a:r>
            <a:endParaRPr lang="tr-TR" altLang="tr-TR" sz="1600" dirty="0"/>
          </a:p>
          <a:p>
            <a:pPr>
              <a:buFont typeface="Arial" panose="020B0604020202020204" pitchFamily="34" charset="0"/>
              <a:buNone/>
            </a:pPr>
            <a:r>
              <a:rPr lang="tr-TR" altLang="tr-TR" sz="1600" dirty="0"/>
              <a:t>         - </a:t>
            </a:r>
            <a:r>
              <a:rPr lang="tr-TR" altLang="tr-TR" sz="1600" dirty="0" err="1"/>
              <a:t>Slerozan</a:t>
            </a:r>
            <a:r>
              <a:rPr lang="tr-TR" altLang="tr-TR" sz="1600" dirty="0"/>
              <a:t> </a:t>
            </a:r>
            <a:r>
              <a:rPr lang="tr-TR" altLang="tr-TR" sz="1600" dirty="0" err="1"/>
              <a:t>mediastinit</a:t>
            </a:r>
            <a:endParaRPr lang="tr-TR" altLang="tr-TR" sz="1600" dirty="0"/>
          </a:p>
          <a:p>
            <a:pPr>
              <a:buFont typeface="Arial" panose="020B0604020202020204" pitchFamily="34" charset="0"/>
              <a:buNone/>
            </a:pPr>
            <a:r>
              <a:rPr lang="tr-TR" altLang="tr-TR" sz="1600" dirty="0"/>
              <a:t>         - </a:t>
            </a:r>
            <a:r>
              <a:rPr lang="tr-TR" altLang="tr-TR" sz="1600" dirty="0" err="1"/>
              <a:t>Tübulointerstisyel</a:t>
            </a:r>
            <a:r>
              <a:rPr lang="tr-TR" altLang="tr-TR" sz="1600" dirty="0"/>
              <a:t> nefrit,  </a:t>
            </a:r>
            <a:r>
              <a:rPr lang="tr-TR" altLang="tr-TR" sz="1600" dirty="0" err="1"/>
              <a:t>membranöz</a:t>
            </a:r>
            <a:r>
              <a:rPr lang="tr-TR" altLang="tr-TR" sz="1600" dirty="0"/>
              <a:t> </a:t>
            </a:r>
            <a:r>
              <a:rPr lang="tr-TR" altLang="tr-TR" sz="1600" dirty="0" err="1"/>
              <a:t>glomerulopati</a:t>
            </a:r>
            <a:r>
              <a:rPr lang="tr-TR" altLang="tr-TR" sz="1600" dirty="0"/>
              <a:t> </a:t>
            </a:r>
          </a:p>
          <a:p>
            <a:pPr>
              <a:buFont typeface="Arial" panose="020B0604020202020204" pitchFamily="34" charset="0"/>
              <a:buNone/>
            </a:pPr>
            <a:r>
              <a:rPr lang="tr-TR" altLang="tr-TR" sz="1600" dirty="0"/>
              <a:t>         - </a:t>
            </a:r>
            <a:r>
              <a:rPr lang="tr-TR" altLang="tr-TR" sz="1600" dirty="0" err="1"/>
              <a:t>Tiroidit</a:t>
            </a:r>
            <a:endParaRPr lang="tr-TR" altLang="tr-TR" sz="1600" dirty="0"/>
          </a:p>
          <a:p>
            <a:pPr>
              <a:buFont typeface="Arial" panose="020B0604020202020204" pitchFamily="34" charset="0"/>
              <a:buNone/>
            </a:pPr>
            <a:r>
              <a:rPr lang="tr-TR" altLang="tr-TR" sz="1600" dirty="0"/>
              <a:t>         - </a:t>
            </a:r>
            <a:r>
              <a:rPr lang="tr-TR" altLang="tr-TR" sz="1600" dirty="0" err="1"/>
              <a:t>Prostatit</a:t>
            </a:r>
            <a:endParaRPr lang="tr-TR" altLang="tr-TR" sz="1600" dirty="0"/>
          </a:p>
          <a:p>
            <a:pPr>
              <a:buFont typeface="Arial" panose="020B0604020202020204" pitchFamily="34" charset="0"/>
              <a:buNone/>
            </a:pPr>
            <a:r>
              <a:rPr lang="tr-TR" altLang="tr-TR" sz="1600" dirty="0"/>
              <a:t>         - Meme (</a:t>
            </a:r>
            <a:r>
              <a:rPr lang="tr-TR" altLang="tr-TR" sz="1600" dirty="0" err="1"/>
              <a:t>İnflamatuar</a:t>
            </a:r>
            <a:r>
              <a:rPr lang="tr-TR" altLang="tr-TR" sz="1600" dirty="0"/>
              <a:t> </a:t>
            </a:r>
            <a:r>
              <a:rPr lang="tr-TR" altLang="tr-TR" sz="1600" dirty="0" err="1"/>
              <a:t>psödotümör</a:t>
            </a:r>
            <a:r>
              <a:rPr lang="tr-TR" altLang="tr-TR" sz="1600" dirty="0"/>
              <a:t>)</a:t>
            </a:r>
          </a:p>
          <a:p>
            <a:pPr>
              <a:buFont typeface="Arial" panose="020B0604020202020204" pitchFamily="34" charset="0"/>
              <a:buNone/>
            </a:pPr>
            <a:r>
              <a:rPr lang="tr-TR" altLang="tr-TR" sz="1600" dirty="0"/>
              <a:t>         - Göz  (</a:t>
            </a:r>
            <a:r>
              <a:rPr lang="tr-TR" altLang="tr-TR" sz="1600" dirty="0" err="1"/>
              <a:t>İnflamatuar</a:t>
            </a:r>
            <a:r>
              <a:rPr lang="tr-TR" altLang="tr-TR" sz="1600" dirty="0"/>
              <a:t> </a:t>
            </a:r>
            <a:r>
              <a:rPr lang="tr-TR" altLang="tr-TR" sz="1600" dirty="0" err="1"/>
              <a:t>psödotümör</a:t>
            </a:r>
            <a:r>
              <a:rPr lang="tr-TR" altLang="tr-TR" sz="1600" dirty="0"/>
              <a:t>)</a:t>
            </a:r>
          </a:p>
          <a:p>
            <a:pPr>
              <a:buFont typeface="Arial" panose="020B0604020202020204" pitchFamily="34" charset="0"/>
              <a:buNone/>
            </a:pPr>
            <a:r>
              <a:rPr lang="tr-TR" altLang="tr-TR" sz="1600" dirty="0"/>
              <a:t>         - Lenf </a:t>
            </a:r>
            <a:r>
              <a:rPr lang="tr-TR" altLang="tr-TR" sz="1600" dirty="0" err="1"/>
              <a:t>nodları</a:t>
            </a:r>
            <a:r>
              <a:rPr lang="tr-TR" altLang="tr-TR" sz="1600" dirty="0"/>
              <a:t> (</a:t>
            </a:r>
            <a:r>
              <a:rPr lang="tr-TR" altLang="tr-TR" sz="1600" dirty="0" err="1"/>
              <a:t>Castleman</a:t>
            </a:r>
            <a:r>
              <a:rPr lang="tr-TR" altLang="tr-TR" sz="1600" dirty="0"/>
              <a:t> hastalığı </a:t>
            </a:r>
            <a:r>
              <a:rPr lang="tr-TR" altLang="tr-TR" sz="1600" dirty="0" err="1"/>
              <a:t>vb</a:t>
            </a:r>
            <a:r>
              <a:rPr lang="tr-TR" altLang="tr-TR" sz="1600" dirty="0"/>
              <a:t>)</a:t>
            </a:r>
          </a:p>
          <a:p>
            <a:pPr>
              <a:buNone/>
            </a:pPr>
            <a:r>
              <a:rPr lang="tr-TR" altLang="tr-TR" sz="1600" dirty="0"/>
              <a:t>        - </a:t>
            </a:r>
            <a:r>
              <a:rPr lang="tr-TR" altLang="tr-TR" sz="1600" dirty="0" smtClean="0"/>
              <a:t> </a:t>
            </a:r>
            <a:r>
              <a:rPr lang="tr-TR" altLang="tr-TR" sz="1600" dirty="0" err="1" smtClean="0"/>
              <a:t>Hipofizit</a:t>
            </a:r>
            <a:endParaRPr lang="tr-TR" altLang="tr-TR" sz="1600" dirty="0"/>
          </a:p>
          <a:p>
            <a:r>
              <a:rPr lang="tr-TR" altLang="tr-TR" sz="1600" b="1" dirty="0" err="1" smtClean="0"/>
              <a:t>Primer</a:t>
            </a:r>
            <a:r>
              <a:rPr lang="tr-TR" altLang="tr-TR" sz="1600" b="1" dirty="0" smtClean="0"/>
              <a:t> </a:t>
            </a:r>
            <a:r>
              <a:rPr lang="tr-TR" altLang="tr-TR" sz="1600" b="1" dirty="0"/>
              <a:t>(Tip 2)</a:t>
            </a:r>
          </a:p>
          <a:p>
            <a:pPr>
              <a:buFont typeface="Arial" panose="020B0604020202020204" pitchFamily="34" charset="0"/>
              <a:buNone/>
            </a:pPr>
            <a:endParaRPr lang="tr-TR" altLang="tr-TR" sz="1600" dirty="0"/>
          </a:p>
        </p:txBody>
      </p:sp>
      <p:sp>
        <p:nvSpPr>
          <p:cNvPr id="27655" name="Slayt Numarası Yer Tutucusu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3C8573-B6C6-4C25-9DFB-1AF0CE3D0C20}" type="slidenum">
              <a:rPr lang="tr-TR" altLang="tr-T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tr-TR" altLang="tr-TR" sz="1200">
              <a:solidFill>
                <a:srgbClr val="898989"/>
              </a:solidFill>
            </a:endParaRPr>
          </a:p>
        </p:txBody>
      </p:sp>
      <p:pic>
        <p:nvPicPr>
          <p:cNvPr id="16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 Başlık"/>
          <p:cNvSpPr txBox="1">
            <a:spLocks/>
          </p:cNvSpPr>
          <p:nvPr/>
        </p:nvSpPr>
        <p:spPr>
          <a:xfrm>
            <a:off x="1622917" y="154427"/>
            <a:ext cx="8229600" cy="8771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altLang="tr-TR" sz="3200" dirty="0" smtClean="0">
                <a:solidFill>
                  <a:schemeClr val="bg1"/>
                </a:solidFill>
              </a:rPr>
              <a:t> </a:t>
            </a:r>
            <a:r>
              <a:rPr lang="tr-TR" altLang="tr-TR" sz="2800" b="1" dirty="0" err="1" smtClean="0"/>
              <a:t>Otoimmun</a:t>
            </a:r>
            <a:r>
              <a:rPr lang="tr-TR" altLang="tr-TR" sz="2800" b="1" dirty="0" smtClean="0"/>
              <a:t> </a:t>
            </a:r>
            <a:r>
              <a:rPr lang="tr-TR" altLang="tr-TR" sz="2800" b="1" dirty="0" err="1" smtClean="0"/>
              <a:t>pankreatit</a:t>
            </a:r>
            <a:r>
              <a:rPr lang="tr-TR" altLang="tr-TR" sz="2800" dirty="0" smtClean="0"/>
              <a:t> </a:t>
            </a:r>
            <a:r>
              <a:rPr lang="tr-TR" altLang="tr-TR" sz="3200" dirty="0" smtClean="0"/>
              <a:t>                                                                            </a:t>
            </a:r>
            <a:r>
              <a:rPr lang="tr-TR" altLang="tr-TR" sz="1800" dirty="0" smtClean="0"/>
              <a:t>(</a:t>
            </a:r>
            <a:r>
              <a:rPr lang="tr-TR" altLang="tr-TR" sz="1800" dirty="0" err="1" smtClean="0"/>
              <a:t>Lenfositik</a:t>
            </a:r>
            <a:r>
              <a:rPr lang="tr-TR" altLang="tr-TR" sz="1800" dirty="0" smtClean="0"/>
              <a:t> </a:t>
            </a:r>
            <a:r>
              <a:rPr lang="tr-TR" altLang="tr-TR" sz="1800" dirty="0" err="1" smtClean="0"/>
              <a:t>pankreatit</a:t>
            </a:r>
            <a:r>
              <a:rPr lang="tr-TR" altLang="tr-TR" sz="1800" dirty="0" smtClean="0"/>
              <a:t>, </a:t>
            </a:r>
            <a:r>
              <a:rPr lang="tr-TR" altLang="tr-TR" sz="1800" dirty="0" err="1" smtClean="0"/>
              <a:t>lenfoplazmositik</a:t>
            </a:r>
            <a:r>
              <a:rPr lang="tr-TR" altLang="tr-TR" sz="1800" dirty="0" smtClean="0"/>
              <a:t> </a:t>
            </a:r>
            <a:r>
              <a:rPr lang="tr-TR" altLang="tr-TR" sz="1800" dirty="0" err="1" smtClean="0"/>
              <a:t>sklerozan</a:t>
            </a:r>
            <a:r>
              <a:rPr lang="tr-TR" altLang="tr-TR" sz="1800" dirty="0" smtClean="0"/>
              <a:t> </a:t>
            </a:r>
            <a:r>
              <a:rPr lang="tr-TR" altLang="tr-TR" sz="1800" dirty="0" err="1" smtClean="0"/>
              <a:t>pankreatit</a:t>
            </a:r>
            <a:r>
              <a:rPr lang="tr-TR" altLang="tr-TR" sz="1800" dirty="0" smtClean="0"/>
              <a:t>)</a:t>
            </a:r>
            <a:endParaRPr lang="tr-TR" altLang="tr-TR" sz="1800" dirty="0"/>
          </a:p>
        </p:txBody>
      </p:sp>
      <p:sp>
        <p:nvSpPr>
          <p:cNvPr id="5" name="Oval 4"/>
          <p:cNvSpPr/>
          <p:nvPr/>
        </p:nvSpPr>
        <p:spPr>
          <a:xfrm>
            <a:off x="7373396" y="1243226"/>
            <a:ext cx="4357050" cy="2534626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defRPr/>
            </a:pPr>
            <a:r>
              <a:rPr lang="tr-TR" sz="1600" dirty="0" smtClean="0">
                <a:solidFill>
                  <a:schemeClr val="tx1"/>
                </a:solidFill>
              </a:rPr>
              <a:t>IgG4  </a:t>
            </a:r>
            <a:r>
              <a:rPr lang="tr-TR" sz="1600" dirty="0">
                <a:solidFill>
                  <a:schemeClr val="tx1"/>
                </a:solidFill>
              </a:rPr>
              <a:t>ilişkili </a:t>
            </a:r>
            <a:r>
              <a:rPr lang="tr-TR" sz="1600" dirty="0" err="1">
                <a:solidFill>
                  <a:schemeClr val="tx1"/>
                </a:solidFill>
              </a:rPr>
              <a:t>multiorgan</a:t>
            </a:r>
            <a:r>
              <a:rPr lang="tr-TR" sz="1600" dirty="0">
                <a:solidFill>
                  <a:schemeClr val="tx1"/>
                </a:solidFill>
              </a:rPr>
              <a:t> hastalığı ile birlikte  pankreasta  </a:t>
            </a:r>
            <a:r>
              <a:rPr lang="tr-TR" sz="1600" dirty="0" err="1">
                <a:solidFill>
                  <a:schemeClr val="tx1"/>
                </a:solidFill>
              </a:rPr>
              <a:t>periduktal</a:t>
            </a:r>
            <a:r>
              <a:rPr lang="tr-TR" sz="1600" dirty="0">
                <a:solidFill>
                  <a:schemeClr val="tx1"/>
                </a:solidFill>
              </a:rPr>
              <a:t> </a:t>
            </a:r>
            <a:r>
              <a:rPr lang="tr-TR" sz="1600" dirty="0" err="1">
                <a:solidFill>
                  <a:schemeClr val="tx1"/>
                </a:solidFill>
              </a:rPr>
              <a:t>lenfoplazmositik</a:t>
            </a:r>
            <a:r>
              <a:rPr lang="tr-TR" sz="1600" dirty="0">
                <a:solidFill>
                  <a:schemeClr val="tx1"/>
                </a:solidFill>
              </a:rPr>
              <a:t>  </a:t>
            </a:r>
            <a:r>
              <a:rPr lang="tr-TR" sz="1600" dirty="0" err="1">
                <a:solidFill>
                  <a:schemeClr val="tx1"/>
                </a:solidFill>
              </a:rPr>
              <a:t>infiltrasyon</a:t>
            </a:r>
            <a:r>
              <a:rPr lang="tr-TR" sz="1600" dirty="0">
                <a:solidFill>
                  <a:schemeClr val="tx1"/>
                </a:solidFill>
              </a:rPr>
              <a:t>,  </a:t>
            </a:r>
            <a:r>
              <a:rPr lang="tr-TR" sz="1600" dirty="0" err="1">
                <a:solidFill>
                  <a:schemeClr val="tx1"/>
                </a:solidFill>
              </a:rPr>
              <a:t>fibrozis</a:t>
            </a:r>
            <a:r>
              <a:rPr lang="tr-TR" sz="1600" dirty="0">
                <a:solidFill>
                  <a:schemeClr val="tx1"/>
                </a:solidFill>
              </a:rPr>
              <a:t> ve  </a:t>
            </a:r>
            <a:r>
              <a:rPr lang="tr-TR" sz="1600" dirty="0" err="1">
                <a:solidFill>
                  <a:schemeClr val="tx1"/>
                </a:solidFill>
              </a:rPr>
              <a:t>obliteratif</a:t>
            </a:r>
            <a:r>
              <a:rPr lang="tr-TR" sz="1600" dirty="0">
                <a:solidFill>
                  <a:schemeClr val="tx1"/>
                </a:solidFill>
              </a:rPr>
              <a:t>   </a:t>
            </a:r>
            <a:r>
              <a:rPr lang="tr-TR" sz="1600" dirty="0" err="1">
                <a:solidFill>
                  <a:schemeClr val="tx1"/>
                </a:solidFill>
              </a:rPr>
              <a:t>phelebit</a:t>
            </a:r>
            <a:r>
              <a:rPr lang="tr-TR" sz="1600" dirty="0">
                <a:solidFill>
                  <a:schemeClr val="tx1"/>
                </a:solidFill>
              </a:rPr>
              <a:t> varlığı.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tr-TR" sz="1600" dirty="0">
              <a:solidFill>
                <a:schemeClr val="tx1"/>
              </a:solidFill>
            </a:endParaRPr>
          </a:p>
          <a:p>
            <a:pPr>
              <a:spcBef>
                <a:spcPct val="20000"/>
              </a:spcBef>
              <a:defRPr/>
            </a:pPr>
            <a:r>
              <a:rPr lang="tr-TR" sz="1600" dirty="0" err="1">
                <a:solidFill>
                  <a:schemeClr val="tx1"/>
                </a:solidFill>
              </a:rPr>
              <a:t>Kortikosteroide</a:t>
            </a:r>
            <a:r>
              <a:rPr lang="tr-TR" sz="1600" dirty="0">
                <a:solidFill>
                  <a:schemeClr val="tx1"/>
                </a:solidFill>
              </a:rPr>
              <a:t>  yanıt var ancak </a:t>
            </a:r>
            <a:r>
              <a:rPr lang="tr-TR" sz="1600" dirty="0" err="1">
                <a:solidFill>
                  <a:schemeClr val="tx1"/>
                </a:solidFill>
              </a:rPr>
              <a:t>nüks</a:t>
            </a:r>
            <a:r>
              <a:rPr lang="tr-TR" sz="1600" dirty="0">
                <a:solidFill>
                  <a:schemeClr val="tx1"/>
                </a:solidFill>
              </a:rPr>
              <a:t> sık</a:t>
            </a:r>
          </a:p>
        </p:txBody>
      </p:sp>
      <p:sp>
        <p:nvSpPr>
          <p:cNvPr id="21" name="Oval 20"/>
          <p:cNvSpPr/>
          <p:nvPr/>
        </p:nvSpPr>
        <p:spPr>
          <a:xfrm>
            <a:off x="7489774" y="4063857"/>
            <a:ext cx="4240671" cy="2549367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defRPr/>
            </a:pPr>
            <a:r>
              <a:rPr lang="tr-TR" sz="1600" dirty="0">
                <a:solidFill>
                  <a:schemeClr val="tx1"/>
                </a:solidFill>
              </a:rPr>
              <a:t>Granülositik </a:t>
            </a:r>
            <a:r>
              <a:rPr lang="tr-TR" sz="1600" dirty="0" err="1">
                <a:solidFill>
                  <a:schemeClr val="tx1"/>
                </a:solidFill>
              </a:rPr>
              <a:t>epitelyal</a:t>
            </a:r>
            <a:r>
              <a:rPr lang="tr-TR" sz="1600" dirty="0">
                <a:solidFill>
                  <a:schemeClr val="tx1"/>
                </a:solidFill>
              </a:rPr>
              <a:t> lezyon varlığıyla birlikte olan IgG4 ile ilişkisiz  pankreas spesifik hastalık 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tr-TR" sz="1600" dirty="0">
              <a:solidFill>
                <a:schemeClr val="tx1"/>
              </a:solidFill>
            </a:endParaRPr>
          </a:p>
          <a:p>
            <a:pPr>
              <a:spcBef>
                <a:spcPct val="20000"/>
              </a:spcBef>
              <a:defRPr/>
            </a:pPr>
            <a:r>
              <a:rPr lang="tr-TR" sz="1600" b="1" dirty="0">
                <a:solidFill>
                  <a:schemeClr val="tx1"/>
                </a:solidFill>
              </a:rPr>
              <a:t>İBH  ile birlikteliği  sık (!!)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tr-TR" sz="1600" dirty="0">
              <a:solidFill>
                <a:schemeClr val="tx1"/>
              </a:solidFill>
            </a:endParaRPr>
          </a:p>
          <a:p>
            <a:pPr>
              <a:spcBef>
                <a:spcPct val="20000"/>
              </a:spcBef>
              <a:defRPr/>
            </a:pPr>
            <a:r>
              <a:rPr lang="tr-TR" sz="1600" dirty="0" err="1">
                <a:solidFill>
                  <a:schemeClr val="tx1"/>
                </a:solidFill>
              </a:rPr>
              <a:t>Kortikosteroide</a:t>
            </a:r>
            <a:r>
              <a:rPr lang="tr-TR" sz="1600" dirty="0">
                <a:solidFill>
                  <a:schemeClr val="tx1"/>
                </a:solidFill>
              </a:rPr>
              <a:t> yanıt  var, </a:t>
            </a:r>
            <a:r>
              <a:rPr lang="tr-TR" sz="1600" dirty="0" err="1">
                <a:solidFill>
                  <a:schemeClr val="tx1"/>
                </a:solidFill>
              </a:rPr>
              <a:t>nüks</a:t>
            </a:r>
            <a:r>
              <a:rPr lang="tr-TR" sz="1600" dirty="0">
                <a:solidFill>
                  <a:schemeClr val="tx1"/>
                </a:solidFill>
              </a:rPr>
              <a:t> seyrek</a:t>
            </a:r>
          </a:p>
        </p:txBody>
      </p:sp>
      <p:sp>
        <p:nvSpPr>
          <p:cNvPr id="13" name="Sol Köşeli Ayraç 12"/>
          <p:cNvSpPr/>
          <p:nvPr/>
        </p:nvSpPr>
        <p:spPr>
          <a:xfrm>
            <a:off x="7714219" y="4347556"/>
            <a:ext cx="141316" cy="2008794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Sol Köşeli Ayraç 24"/>
          <p:cNvSpPr/>
          <p:nvPr/>
        </p:nvSpPr>
        <p:spPr>
          <a:xfrm>
            <a:off x="7714219" y="1604740"/>
            <a:ext cx="141316" cy="1853355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23" name="Dirsek Bağlayıcısı 22"/>
          <p:cNvCxnSpPr>
            <a:endCxn id="13" idx="1"/>
          </p:cNvCxnSpPr>
          <p:nvPr/>
        </p:nvCxnSpPr>
        <p:spPr>
          <a:xfrm flipV="1">
            <a:off x="2159726" y="5351953"/>
            <a:ext cx="5554493" cy="962220"/>
          </a:xfrm>
          <a:prstGeom prst="bentConnector3">
            <a:avLst>
              <a:gd name="adj1" fmla="val 9374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Dirsek Bağlayıcısı 26"/>
          <p:cNvCxnSpPr>
            <a:endCxn id="25" idx="1"/>
          </p:cNvCxnSpPr>
          <p:nvPr/>
        </p:nvCxnSpPr>
        <p:spPr>
          <a:xfrm>
            <a:off x="5993484" y="1487978"/>
            <a:ext cx="1720735" cy="1043440"/>
          </a:xfrm>
          <a:prstGeom prst="bentConnector3">
            <a:avLst>
              <a:gd name="adj1" fmla="val 7995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Resi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13" b="97487" l="2817" r="96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36586" y="97369"/>
            <a:ext cx="1226470" cy="1145857"/>
          </a:xfrm>
          <a:prstGeom prst="rect">
            <a:avLst/>
          </a:prstGeom>
        </p:spPr>
      </p:pic>
      <p:sp>
        <p:nvSpPr>
          <p:cNvPr id="18" name="Metin kutusu 17"/>
          <p:cNvSpPr txBox="1"/>
          <p:nvPr/>
        </p:nvSpPr>
        <p:spPr>
          <a:xfrm>
            <a:off x="11343140" y="818014"/>
            <a:ext cx="966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/>
              <a:t>IgG4</a:t>
            </a:r>
            <a:endParaRPr lang="tr-TR" sz="1400" b="1" dirty="0"/>
          </a:p>
        </p:txBody>
      </p:sp>
    </p:spTree>
    <p:extLst>
      <p:ext uri="{BB962C8B-B14F-4D97-AF65-F5344CB8AC3E}">
        <p14:creationId xmlns:p14="http://schemas.microsoft.com/office/powerpoint/2010/main" val="300335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Başlık"/>
          <p:cNvSpPr>
            <a:spLocks noGrp="1"/>
          </p:cNvSpPr>
          <p:nvPr>
            <p:ph type="title"/>
          </p:nvPr>
        </p:nvSpPr>
        <p:spPr>
          <a:xfrm>
            <a:off x="2545888" y="0"/>
            <a:ext cx="6024534" cy="1143000"/>
          </a:xfrm>
        </p:spPr>
        <p:txBody>
          <a:bodyPr/>
          <a:lstStyle/>
          <a:p>
            <a:pPr algn="ctr"/>
            <a:r>
              <a:rPr lang="tr-TR" altLang="tr-TR" sz="2400" b="1" dirty="0" err="1"/>
              <a:t>Otoimmun</a:t>
            </a:r>
            <a:r>
              <a:rPr lang="tr-TR" altLang="tr-TR" sz="2400" b="1" dirty="0"/>
              <a:t> </a:t>
            </a:r>
            <a:r>
              <a:rPr lang="tr-TR" altLang="tr-TR" sz="2400" b="1" dirty="0" err="1"/>
              <a:t>pankreatitin</a:t>
            </a:r>
            <a:r>
              <a:rPr lang="tr-TR" altLang="tr-TR" sz="2400" b="1" dirty="0"/>
              <a:t>  karakteristik özellikleri</a:t>
            </a:r>
          </a:p>
        </p:txBody>
      </p:sp>
      <p:sp>
        <p:nvSpPr>
          <p:cNvPr id="28675" name="2 İçerik Yer Tutucusu"/>
          <p:cNvSpPr>
            <a:spLocks noGrp="1"/>
          </p:cNvSpPr>
          <p:nvPr>
            <p:ph idx="1"/>
          </p:nvPr>
        </p:nvSpPr>
        <p:spPr>
          <a:xfrm>
            <a:off x="548037" y="1752786"/>
            <a:ext cx="8229600" cy="4383377"/>
          </a:xfrm>
        </p:spPr>
        <p:txBody>
          <a:bodyPr>
            <a:normAutofit/>
          </a:bodyPr>
          <a:lstStyle/>
          <a:p>
            <a:r>
              <a:rPr lang="tr-TR" altLang="tr-TR" sz="1800" dirty="0"/>
              <a:t>Erkek  </a:t>
            </a:r>
            <a:r>
              <a:rPr lang="tr-TR" altLang="tr-TR" sz="1800" dirty="0" smtClean="0"/>
              <a:t>cins üstünlüğü</a:t>
            </a:r>
            <a:endParaRPr lang="tr-TR" altLang="tr-TR" sz="1800" dirty="0"/>
          </a:p>
          <a:p>
            <a:r>
              <a:rPr lang="tr-TR" altLang="tr-TR" sz="1800" dirty="0"/>
              <a:t>Klinik </a:t>
            </a:r>
            <a:r>
              <a:rPr lang="es-ES" altLang="tr-TR" sz="1800" dirty="0"/>
              <a:t>bulgular genelde silik ve akut ağrılı  ataklar </a:t>
            </a:r>
            <a:r>
              <a:rPr lang="tr-TR" altLang="tr-TR" sz="1800" dirty="0"/>
              <a:t>n</a:t>
            </a:r>
            <a:r>
              <a:rPr lang="es-ES" altLang="tr-TR" sz="1800" dirty="0"/>
              <a:t>adir </a:t>
            </a:r>
            <a:r>
              <a:rPr lang="tr-TR" altLang="tr-TR" sz="1800" dirty="0"/>
              <a:t> </a:t>
            </a:r>
          </a:p>
          <a:p>
            <a:r>
              <a:rPr lang="tr-TR" altLang="tr-TR" sz="1800" dirty="0"/>
              <a:t>O</a:t>
            </a:r>
            <a:r>
              <a:rPr lang="es-ES" altLang="tr-TR" sz="1800" dirty="0"/>
              <a:t>bstrüktif </a:t>
            </a:r>
            <a:r>
              <a:rPr lang="tr-TR" altLang="tr-TR" sz="1800" dirty="0"/>
              <a:t> </a:t>
            </a:r>
            <a:r>
              <a:rPr lang="es-ES" altLang="tr-TR" sz="1800" dirty="0"/>
              <a:t>sarılık </a:t>
            </a:r>
            <a:r>
              <a:rPr lang="tr-TR" altLang="tr-TR" sz="1800" dirty="0"/>
              <a:t> </a:t>
            </a:r>
            <a:r>
              <a:rPr lang="es-ES" altLang="tr-TR" sz="1800" dirty="0"/>
              <a:t>ve</a:t>
            </a:r>
            <a:r>
              <a:rPr lang="tr-TR" altLang="tr-TR" sz="1800" dirty="0"/>
              <a:t>  pankreasta kitle  daha sık</a:t>
            </a:r>
          </a:p>
          <a:p>
            <a:r>
              <a:rPr lang="tr-TR" altLang="tr-TR" sz="1800" dirty="0"/>
              <a:t>Serumda </a:t>
            </a:r>
            <a:r>
              <a:rPr lang="tr-TR" altLang="tr-TR" sz="1800" dirty="0" err="1" smtClean="0"/>
              <a:t>gamaglobulin</a:t>
            </a:r>
            <a:r>
              <a:rPr lang="tr-TR" altLang="tr-TR" sz="1800" dirty="0" smtClean="0"/>
              <a:t>, Ig4  </a:t>
            </a:r>
            <a:r>
              <a:rPr lang="tr-TR" altLang="tr-TR" sz="1800" dirty="0"/>
              <a:t>artışı ve ANA pozitifliği (%75)</a:t>
            </a:r>
          </a:p>
          <a:p>
            <a:r>
              <a:rPr lang="tr-TR" altLang="tr-TR" sz="1800" dirty="0"/>
              <a:t>BT  de pankreasta  </a:t>
            </a:r>
            <a:r>
              <a:rPr lang="tr-TR" altLang="tr-TR" sz="1800" dirty="0" err="1"/>
              <a:t>diffüz</a:t>
            </a:r>
            <a:r>
              <a:rPr lang="tr-TR" altLang="tr-TR" sz="1800" dirty="0"/>
              <a:t>  genişleme  (Sosis benzeri pankreas)</a:t>
            </a:r>
          </a:p>
          <a:p>
            <a:r>
              <a:rPr lang="tr-TR" altLang="tr-TR" sz="1800" dirty="0"/>
              <a:t>PET  pozitifliği</a:t>
            </a:r>
          </a:p>
          <a:p>
            <a:r>
              <a:rPr lang="tr-TR" altLang="tr-TR" sz="1800" dirty="0"/>
              <a:t>ERCP de  </a:t>
            </a:r>
            <a:r>
              <a:rPr lang="tr-TR" altLang="tr-TR" sz="1800" dirty="0" err="1"/>
              <a:t>pankreatik</a:t>
            </a:r>
            <a:r>
              <a:rPr lang="tr-TR" altLang="tr-TR" sz="1800" dirty="0"/>
              <a:t> kanalda </a:t>
            </a:r>
            <a:r>
              <a:rPr lang="tr-TR" altLang="tr-TR" sz="1800" dirty="0" err="1"/>
              <a:t>diffüz</a:t>
            </a:r>
            <a:r>
              <a:rPr lang="tr-TR" altLang="tr-TR" sz="1800" dirty="0"/>
              <a:t> ve düzensiz daralma </a:t>
            </a:r>
          </a:p>
          <a:p>
            <a:r>
              <a:rPr lang="tr-TR" altLang="tr-TR" sz="1800" dirty="0"/>
              <a:t>Kalsifikasyon ve kist formasyonu </a:t>
            </a:r>
            <a:r>
              <a:rPr lang="tr-TR" altLang="tr-TR" sz="1800" dirty="0" smtClean="0"/>
              <a:t>nadir</a:t>
            </a:r>
          </a:p>
          <a:p>
            <a:r>
              <a:rPr lang="tr-TR" altLang="tr-TR" sz="1800" dirty="0" smtClean="0"/>
              <a:t>Erken ortaya çıkan </a:t>
            </a:r>
            <a:r>
              <a:rPr lang="tr-TR" altLang="tr-TR" sz="1800" dirty="0" err="1" smtClean="0"/>
              <a:t>diabet</a:t>
            </a:r>
            <a:endParaRPr lang="tr-TR" altLang="tr-TR" sz="1800" dirty="0"/>
          </a:p>
          <a:p>
            <a:r>
              <a:rPr lang="tr-TR" altLang="tr-TR" sz="1800" dirty="0"/>
              <a:t>Pankreasta  yoğun IgG4 + lenfosit </a:t>
            </a:r>
            <a:r>
              <a:rPr lang="tr-TR" altLang="tr-TR" sz="1800" dirty="0" err="1"/>
              <a:t>infiltrasyonu</a:t>
            </a:r>
            <a:r>
              <a:rPr lang="tr-TR" altLang="tr-TR" sz="1800" dirty="0"/>
              <a:t> ve </a:t>
            </a:r>
            <a:r>
              <a:rPr lang="tr-TR" altLang="tr-TR" sz="1800" dirty="0" err="1"/>
              <a:t>fibrotik</a:t>
            </a:r>
            <a:r>
              <a:rPr lang="tr-TR" altLang="tr-TR" sz="1800" dirty="0"/>
              <a:t> değişiklikler</a:t>
            </a:r>
            <a:r>
              <a:rPr lang="es-ES" altLang="tr-TR" sz="1800" dirty="0"/>
              <a:t> </a:t>
            </a:r>
            <a:endParaRPr lang="tr-TR" altLang="tr-TR" sz="1800" dirty="0"/>
          </a:p>
          <a:p>
            <a:r>
              <a:rPr lang="es-ES" altLang="tr-TR" sz="1800" dirty="0"/>
              <a:t>Steroid tedavisine </a:t>
            </a:r>
            <a:r>
              <a:rPr lang="tr-TR" altLang="tr-TR" sz="1800" dirty="0"/>
              <a:t>belirgin </a:t>
            </a:r>
            <a:r>
              <a:rPr lang="es-ES" altLang="tr-TR" sz="1800" dirty="0"/>
              <a:t>semptomatik ve radyolojik  yanıt</a:t>
            </a:r>
            <a:r>
              <a:rPr lang="tr-TR" altLang="tr-TR" sz="1800" dirty="0"/>
              <a:t> </a:t>
            </a:r>
          </a:p>
        </p:txBody>
      </p:sp>
      <p:sp>
        <p:nvSpPr>
          <p:cNvPr id="28676" name="4 Metin kutusu"/>
          <p:cNvSpPr txBox="1">
            <a:spLocks noChangeArrowheads="1"/>
          </p:cNvSpPr>
          <p:nvPr/>
        </p:nvSpPr>
        <p:spPr bwMode="auto">
          <a:xfrm>
            <a:off x="9932085" y="6522899"/>
            <a:ext cx="17627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tr-TR" altLang="tr-TR" sz="800" dirty="0" err="1">
                <a:latin typeface="Arial" panose="020B0604020202020204" pitchFamily="34" charset="0"/>
              </a:rPr>
              <a:t>Zhang</a:t>
            </a:r>
            <a:r>
              <a:rPr lang="tr-TR" altLang="tr-TR" sz="800" dirty="0">
                <a:latin typeface="Arial" panose="020B0604020202020204" pitchFamily="34" charset="0"/>
              </a:rPr>
              <a:t> </a:t>
            </a:r>
            <a:r>
              <a:rPr lang="tr-TR" altLang="tr-TR" sz="800" dirty="0" err="1">
                <a:latin typeface="Arial" panose="020B0604020202020204" pitchFamily="34" charset="0"/>
              </a:rPr>
              <a:t>Y.Int</a:t>
            </a:r>
            <a:r>
              <a:rPr lang="tr-TR" altLang="tr-TR" sz="800" dirty="0">
                <a:latin typeface="Arial" panose="020B0604020202020204" pitchFamily="34" charset="0"/>
              </a:rPr>
              <a:t> J </a:t>
            </a:r>
            <a:r>
              <a:rPr lang="tr-TR" altLang="tr-TR" sz="800" dirty="0" err="1">
                <a:latin typeface="Arial" panose="020B0604020202020204" pitchFamily="34" charset="0"/>
              </a:rPr>
              <a:t>Exp</a:t>
            </a:r>
            <a:r>
              <a:rPr lang="tr-TR" altLang="tr-TR" sz="800" dirty="0">
                <a:latin typeface="Arial" panose="020B0604020202020204" pitchFamily="34" charset="0"/>
              </a:rPr>
              <a:t> </a:t>
            </a:r>
            <a:r>
              <a:rPr lang="tr-TR" altLang="tr-TR" sz="800" dirty="0" err="1">
                <a:latin typeface="Arial" panose="020B0604020202020204" pitchFamily="34" charset="0"/>
              </a:rPr>
              <a:t>Pathol</a:t>
            </a:r>
            <a:r>
              <a:rPr lang="tr-TR" altLang="tr-TR" sz="800" dirty="0">
                <a:latin typeface="Arial" panose="020B0604020202020204" pitchFamily="34" charset="0"/>
              </a:rPr>
              <a:t> 2010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tr-TR" altLang="tr-TR" sz="800" dirty="0" err="1">
                <a:latin typeface="Arial" panose="020B0604020202020204" pitchFamily="34" charset="0"/>
              </a:rPr>
              <a:t>Okazaki</a:t>
            </a:r>
            <a:r>
              <a:rPr lang="tr-TR" altLang="tr-TR" sz="800" dirty="0">
                <a:latin typeface="Arial" panose="020B0604020202020204" pitchFamily="34" charset="0"/>
              </a:rPr>
              <a:t> P J </a:t>
            </a:r>
            <a:r>
              <a:rPr lang="tr-TR" altLang="tr-TR" sz="800" dirty="0" err="1">
                <a:latin typeface="Arial" panose="020B0604020202020204" pitchFamily="34" charset="0"/>
              </a:rPr>
              <a:t>Pancreas</a:t>
            </a:r>
            <a:r>
              <a:rPr lang="tr-TR" altLang="tr-TR" sz="800" dirty="0">
                <a:latin typeface="Arial" panose="020B0604020202020204" pitchFamily="34" charset="0"/>
              </a:rPr>
              <a:t> 2005</a:t>
            </a:r>
          </a:p>
        </p:txBody>
      </p:sp>
      <p:sp>
        <p:nvSpPr>
          <p:cNvPr id="28678" name="Slayt Numarası Yer Tutucusu 1"/>
          <p:cNvSpPr>
            <a:spLocks noGrp="1"/>
          </p:cNvSpPr>
          <p:nvPr>
            <p:ph type="sldNum" sz="quarter" idx="12"/>
          </p:nvPr>
        </p:nvSpPr>
        <p:spPr bwMode="auto">
          <a:xfrm>
            <a:off x="9383683" y="6454558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C7DBD8-C3D1-4923-8C67-F333571435DB}" type="slidenum">
              <a:rPr lang="tr-TR" altLang="tr-T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tr-TR" altLang="tr-TR" sz="1200" dirty="0">
              <a:solidFill>
                <a:srgbClr val="898989"/>
              </a:solidFill>
            </a:endParaRPr>
          </a:p>
        </p:txBody>
      </p:sp>
      <p:pic>
        <p:nvPicPr>
          <p:cNvPr id="7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3872" y="870574"/>
            <a:ext cx="3756438" cy="2780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5696" y="3628089"/>
            <a:ext cx="3737542" cy="28264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8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8423DC-30E0-4BB6-B4A2-AB9A83FF43CA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2206672" y="311151"/>
            <a:ext cx="5267325" cy="866775"/>
          </a:xfrm>
        </p:spPr>
        <p:txBody>
          <a:bodyPr/>
          <a:lstStyle/>
          <a:p>
            <a:pPr algn="ctr" eaLnBrk="1" hangingPunct="1"/>
            <a:r>
              <a:rPr lang="tr-TR" altLang="tr-TR" sz="2800" b="1" dirty="0" err="1"/>
              <a:t>Herediter</a:t>
            </a:r>
            <a:r>
              <a:rPr lang="tr-TR" altLang="tr-TR" sz="2800" b="1" dirty="0"/>
              <a:t> </a:t>
            </a:r>
            <a:r>
              <a:rPr lang="tr-TR" altLang="tr-TR" sz="2800" b="1" dirty="0" err="1"/>
              <a:t>pankreatit</a:t>
            </a:r>
            <a:endParaRPr lang="tr-TR" altLang="tr-TR" sz="2800" b="1" dirty="0"/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55147" y="1177926"/>
            <a:ext cx="8153400" cy="512286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endParaRPr lang="tr-TR" altLang="tr-TR" sz="2000" dirty="0"/>
          </a:p>
          <a:p>
            <a:pPr eaLnBrk="1" hangingPunct="1">
              <a:lnSpc>
                <a:spcPct val="80000"/>
              </a:lnSpc>
            </a:pPr>
            <a:r>
              <a:rPr lang="tr-TR" altLang="tr-TR" sz="2000" dirty="0"/>
              <a:t>Tekrarlayan </a:t>
            </a:r>
            <a:r>
              <a:rPr lang="tr-TR" altLang="tr-TR" sz="2000" dirty="0" err="1"/>
              <a:t>pankreatit</a:t>
            </a:r>
            <a:r>
              <a:rPr lang="tr-TR" altLang="tr-TR" sz="2000" dirty="0"/>
              <a:t> atakları ile seyreden ve </a:t>
            </a:r>
            <a:r>
              <a:rPr lang="tr-TR" altLang="tr-TR" sz="2000" dirty="0" err="1"/>
              <a:t>otozomal</a:t>
            </a:r>
            <a:r>
              <a:rPr lang="tr-TR" altLang="tr-TR" sz="2000" dirty="0"/>
              <a:t>                                   dominant geçiş gösteren kalıtsal bir hastalıktır.</a:t>
            </a:r>
          </a:p>
          <a:p>
            <a:pPr eaLnBrk="1" hangingPunct="1">
              <a:lnSpc>
                <a:spcPct val="80000"/>
              </a:lnSpc>
            </a:pPr>
            <a:endParaRPr lang="tr-TR" altLang="tr-TR" sz="2000" dirty="0"/>
          </a:p>
          <a:p>
            <a:pPr eaLnBrk="1" hangingPunct="1">
              <a:lnSpc>
                <a:spcPct val="80000"/>
              </a:lnSpc>
            </a:pPr>
            <a:r>
              <a:rPr lang="tr-TR" altLang="tr-TR" sz="2000" dirty="0"/>
              <a:t>T</a:t>
            </a:r>
            <a:r>
              <a:rPr lang="es-ES" altLang="tr-TR" sz="2000" dirty="0"/>
              <a:t>ekrarlayan  </a:t>
            </a:r>
            <a:r>
              <a:rPr lang="tr-TR" altLang="tr-TR" sz="2000" dirty="0" err="1"/>
              <a:t>pankreatit</a:t>
            </a:r>
            <a:r>
              <a:rPr lang="tr-TR" altLang="tr-TR" sz="2000" dirty="0"/>
              <a:t> </a:t>
            </a:r>
            <a:r>
              <a:rPr lang="es-ES" altLang="tr-TR" sz="2000" dirty="0"/>
              <a:t>ataklar</a:t>
            </a:r>
            <a:r>
              <a:rPr lang="tr-TR" altLang="tr-TR" sz="2000" dirty="0"/>
              <a:t>ı</a:t>
            </a:r>
            <a:r>
              <a:rPr lang="es-ES" altLang="tr-TR" sz="2000" dirty="0"/>
              <a:t> sonunda </a:t>
            </a:r>
            <a:r>
              <a:rPr lang="tr-TR" altLang="tr-TR" sz="2000" dirty="0"/>
              <a:t>h</a:t>
            </a:r>
            <a:r>
              <a:rPr lang="es-ES" altLang="tr-TR" sz="2000" dirty="0"/>
              <a:t>astaların hemen tümünde ekzokrin ve endokrin yetersizlikle  seyreden kronik pankreatit gelişir. </a:t>
            </a:r>
            <a:r>
              <a:rPr lang="tr-TR" altLang="tr-TR" sz="2000" dirty="0"/>
              <a:t>Pankreas kanalında sıklıkla taş  bulunur.</a:t>
            </a:r>
          </a:p>
          <a:p>
            <a:pPr eaLnBrk="1" hangingPunct="1">
              <a:lnSpc>
                <a:spcPct val="80000"/>
              </a:lnSpc>
            </a:pPr>
            <a:endParaRPr lang="tr-TR" altLang="tr-TR" sz="2000" dirty="0"/>
          </a:p>
          <a:p>
            <a:pPr eaLnBrk="1" hangingPunct="1">
              <a:lnSpc>
                <a:spcPct val="80000"/>
              </a:lnSpc>
            </a:pPr>
            <a:r>
              <a:rPr lang="tr-TR" altLang="tr-TR" sz="2000" dirty="0"/>
              <a:t>Pankreas kanseri oluşma sıklığı genel popülasyona göre 50-70 kez daha fazladır.</a:t>
            </a:r>
          </a:p>
          <a:p>
            <a:pPr eaLnBrk="1" hangingPunct="1">
              <a:lnSpc>
                <a:spcPct val="80000"/>
              </a:lnSpc>
            </a:pPr>
            <a:endParaRPr lang="tr-TR" altLang="tr-TR" sz="2000" dirty="0"/>
          </a:p>
          <a:p>
            <a:pPr eaLnBrk="1" hangingPunct="1">
              <a:lnSpc>
                <a:spcPct val="80000"/>
              </a:lnSpc>
            </a:pPr>
            <a:r>
              <a:rPr lang="tr-TR" altLang="tr-TR" sz="2000" dirty="0"/>
              <a:t> 7. kromozomun uzun kolunda (7q35) yerleşmiş olan </a:t>
            </a:r>
            <a:r>
              <a:rPr lang="tr-TR" altLang="tr-TR" sz="2000" dirty="0" err="1"/>
              <a:t>katyonik</a:t>
            </a:r>
            <a:r>
              <a:rPr lang="tr-TR" altLang="tr-TR" sz="2000" dirty="0"/>
              <a:t> </a:t>
            </a:r>
            <a:r>
              <a:rPr lang="tr-TR" altLang="tr-TR" sz="2000" dirty="0" err="1"/>
              <a:t>tripsinojen</a:t>
            </a:r>
            <a:r>
              <a:rPr lang="tr-TR" altLang="tr-TR" sz="2000" dirty="0"/>
              <a:t> geni (PRSS1) mutasyonu söz konusudur.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tr-TR" altLang="tr-TR" sz="2000" dirty="0"/>
              <a:t>       </a:t>
            </a:r>
            <a:r>
              <a:rPr lang="tr-TR" altLang="tr-TR" sz="1800" dirty="0"/>
              <a:t>[ </a:t>
            </a:r>
            <a:r>
              <a:rPr lang="es-ES" altLang="tr-TR" sz="1800" dirty="0"/>
              <a:t>R117H (R122H), </a:t>
            </a:r>
            <a:r>
              <a:rPr lang="tr-TR" altLang="tr-TR" sz="1800" dirty="0"/>
              <a:t> </a:t>
            </a:r>
            <a:r>
              <a:rPr lang="es-ES" altLang="tr-TR" sz="1800" dirty="0"/>
              <a:t>N211 (N29</a:t>
            </a:r>
            <a:r>
              <a:rPr lang="tr-TR" altLang="tr-TR" sz="1800" dirty="0"/>
              <a:t>I</a:t>
            </a:r>
            <a:r>
              <a:rPr lang="es-ES" altLang="tr-TR" sz="1800" dirty="0"/>
              <a:t>)</a:t>
            </a:r>
            <a:r>
              <a:rPr lang="tr-TR" altLang="tr-TR" sz="1800" dirty="0"/>
              <a:t>, </a:t>
            </a:r>
            <a:r>
              <a:rPr lang="es-ES" altLang="tr-TR" sz="1800" dirty="0"/>
              <a:t> A16V</a:t>
            </a:r>
            <a:r>
              <a:rPr lang="tr-TR" altLang="tr-TR" sz="1800" dirty="0"/>
              <a:t> </a:t>
            </a:r>
            <a:r>
              <a:rPr lang="tr-TR" altLang="tr-TR" sz="1800" dirty="0" smtClean="0"/>
              <a:t>]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tr-TR" altLang="tr-TR" sz="1800" dirty="0" smtClean="0"/>
          </a:p>
          <a:p>
            <a:pPr>
              <a:lnSpc>
                <a:spcPct val="80000"/>
              </a:lnSpc>
            </a:pPr>
            <a:r>
              <a:rPr lang="tr-TR" sz="1900" dirty="0" smtClean="0"/>
              <a:t>Bireyin ailesinde etkilenmiş </a:t>
            </a:r>
            <a:r>
              <a:rPr lang="tr-TR" sz="1900" dirty="0"/>
              <a:t>birinci dereceden en az 2  veya ikinci dereceden en az 3 bireyde tekrarlayan </a:t>
            </a:r>
            <a:r>
              <a:rPr lang="tr-TR" sz="1900" dirty="0" err="1"/>
              <a:t>pankreatit</a:t>
            </a:r>
            <a:r>
              <a:rPr lang="tr-TR" sz="1900" dirty="0"/>
              <a:t> atakları olması tanı için gereklidir.</a:t>
            </a:r>
            <a:endParaRPr lang="tr-TR" altLang="tr-TR" sz="19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tr-TR" altLang="tr-TR" sz="18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tr-TR" altLang="tr-TR" sz="18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tr-TR" altLang="tr-TR" sz="18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tr-TR" altLang="tr-TR" sz="1800" dirty="0"/>
          </a:p>
          <a:p>
            <a:pPr eaLnBrk="1" hangingPunct="1">
              <a:lnSpc>
                <a:spcPct val="80000"/>
              </a:lnSpc>
            </a:pPr>
            <a:endParaRPr lang="tr-TR" altLang="tr-TR" sz="2000" dirty="0"/>
          </a:p>
        </p:txBody>
      </p:sp>
      <p:pic>
        <p:nvPicPr>
          <p:cNvPr id="22534" name="Picture 11" descr="CTF_Logo_t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6350000"/>
            <a:ext cx="48736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114" y="125097"/>
            <a:ext cx="1670186" cy="1641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620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8423DC-30E0-4BB6-B4A2-AB9A83FF43CA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pic>
        <p:nvPicPr>
          <p:cNvPr id="22534" name="Picture 11" descr="CTF_Logo_t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6350000"/>
            <a:ext cx="48736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32" y="530945"/>
            <a:ext cx="10392537" cy="5547721"/>
          </a:xfrm>
          <a:prstGeom prst="rect">
            <a:avLst/>
          </a:prstGeom>
        </p:spPr>
      </p:pic>
      <p:pic>
        <p:nvPicPr>
          <p:cNvPr id="9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604" y="106409"/>
            <a:ext cx="1522391" cy="149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1256791" y="661935"/>
            <a:ext cx="9273470" cy="5477691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tr-TR" altLang="tr-TR" sz="2000" b="1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tr-TR" altLang="tr-TR" sz="2000" dirty="0" smtClean="0"/>
              <a:t>      </a:t>
            </a:r>
            <a:r>
              <a:rPr lang="tr-TR" altLang="tr-TR" sz="2000" b="1" dirty="0" err="1" smtClean="0"/>
              <a:t>Semptomatik</a:t>
            </a:r>
            <a:r>
              <a:rPr lang="tr-TR" altLang="tr-TR" sz="2000" b="1" dirty="0" smtClean="0"/>
              <a:t> </a:t>
            </a:r>
            <a:r>
              <a:rPr lang="tr-TR" altLang="tr-TR" sz="2000" b="1" dirty="0"/>
              <a:t>hastalarda </a:t>
            </a:r>
            <a:r>
              <a:rPr lang="tr-TR" altLang="tr-TR" sz="2000" b="1" dirty="0" err="1"/>
              <a:t>katyonik</a:t>
            </a:r>
            <a:r>
              <a:rPr lang="tr-TR" altLang="tr-TR" sz="2000" b="1" dirty="0"/>
              <a:t> </a:t>
            </a:r>
            <a:r>
              <a:rPr lang="tr-TR" altLang="tr-TR" sz="2000" b="1" dirty="0" err="1"/>
              <a:t>tripsinojen</a:t>
            </a:r>
            <a:r>
              <a:rPr lang="tr-TR" altLang="tr-TR" sz="2000" b="1" dirty="0"/>
              <a:t> gen (PRSS1) </a:t>
            </a:r>
            <a:r>
              <a:rPr lang="tr-TR" altLang="tr-TR" sz="2000" b="1" dirty="0" smtClean="0"/>
              <a:t>mutasyonu  </a:t>
            </a:r>
            <a:r>
              <a:rPr lang="tr-TR" altLang="tr-TR" sz="2000" b="1" dirty="0"/>
              <a:t>araştırılması </a:t>
            </a:r>
            <a:endParaRPr lang="tr-TR" altLang="tr-TR" sz="2000" b="1" dirty="0" smtClean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tr-TR" altLang="tr-TR" sz="2000" b="1" dirty="0"/>
              <a:t> </a:t>
            </a:r>
            <a:r>
              <a:rPr lang="tr-TR" altLang="tr-TR" sz="2000" b="1" dirty="0" smtClean="0"/>
              <a:t>     için </a:t>
            </a:r>
            <a:r>
              <a:rPr lang="tr-TR" altLang="tr-TR" sz="2000" b="1" dirty="0"/>
              <a:t>gerekli </a:t>
            </a:r>
            <a:r>
              <a:rPr lang="tr-TR" altLang="tr-TR" sz="2000" b="1" dirty="0" smtClean="0"/>
              <a:t>kriterler;</a:t>
            </a:r>
            <a:r>
              <a:rPr lang="tr-TR" altLang="tr-TR" sz="2000" b="1" dirty="0"/>
              <a:t/>
            </a:r>
            <a:br>
              <a:rPr lang="tr-TR" altLang="tr-TR" sz="2000" b="1" dirty="0"/>
            </a:br>
            <a:endParaRPr lang="tr-TR" altLang="tr-TR" sz="2000" b="1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tr-TR" altLang="tr-TR" sz="20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tr-TR" altLang="tr-TR" sz="2000" dirty="0"/>
              <a:t>    - </a:t>
            </a:r>
            <a:r>
              <a:rPr lang="tr-TR" altLang="tr-TR" sz="2000" dirty="0" err="1"/>
              <a:t>İdyopatik</a:t>
            </a:r>
            <a:r>
              <a:rPr lang="tr-TR" altLang="tr-TR" sz="2000" dirty="0"/>
              <a:t> </a:t>
            </a:r>
            <a:r>
              <a:rPr lang="tr-TR" altLang="tr-TR" sz="2000" dirty="0" err="1"/>
              <a:t>rekürran</a:t>
            </a:r>
            <a:r>
              <a:rPr lang="tr-TR" altLang="tr-TR" sz="2000" dirty="0"/>
              <a:t> akut  </a:t>
            </a:r>
            <a:r>
              <a:rPr lang="tr-TR" altLang="tr-TR" sz="2000" dirty="0" err="1"/>
              <a:t>pankreatit</a:t>
            </a:r>
            <a:endParaRPr lang="tr-TR" altLang="tr-TR" sz="2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tr-TR" altLang="tr-TR" sz="2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tr-TR" altLang="tr-TR" sz="2000" dirty="0"/>
              <a:t>    - </a:t>
            </a:r>
            <a:r>
              <a:rPr lang="tr-TR" altLang="tr-TR" sz="2000" dirty="0" err="1"/>
              <a:t>İdyopatik</a:t>
            </a:r>
            <a:r>
              <a:rPr lang="tr-TR" altLang="tr-TR" sz="2000" dirty="0"/>
              <a:t> kronik </a:t>
            </a:r>
            <a:r>
              <a:rPr lang="tr-TR" altLang="tr-TR" sz="2000" dirty="0" err="1"/>
              <a:t>pankreatit</a:t>
            </a:r>
            <a:endParaRPr lang="tr-TR" altLang="tr-TR" sz="2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tr-TR" altLang="tr-TR" sz="2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tr-TR" altLang="tr-TR" sz="2000" dirty="0"/>
              <a:t>    - 1. veya 2.derece yakınında </a:t>
            </a:r>
            <a:r>
              <a:rPr lang="tr-TR" altLang="tr-TR" sz="2000" dirty="0" err="1"/>
              <a:t>pankreatit</a:t>
            </a:r>
            <a:r>
              <a:rPr lang="tr-TR" altLang="tr-TR" sz="2000" dirty="0"/>
              <a:t> ve pankreas kanseri öyküsü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tr-TR" altLang="tr-TR" sz="2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tr-TR" altLang="tr-TR" sz="2000" dirty="0"/>
              <a:t>    - Genç yaşta  (&lt;16)  </a:t>
            </a:r>
            <a:r>
              <a:rPr lang="tr-TR" altLang="tr-TR" sz="2000" dirty="0" err="1"/>
              <a:t>idyopatik</a:t>
            </a:r>
            <a:r>
              <a:rPr lang="tr-TR" altLang="tr-TR" sz="2000" dirty="0"/>
              <a:t> </a:t>
            </a:r>
            <a:r>
              <a:rPr lang="tr-TR" altLang="tr-TR" sz="2000" dirty="0" err="1"/>
              <a:t>pankreatit</a:t>
            </a:r>
            <a:r>
              <a:rPr lang="tr-TR" altLang="tr-TR" sz="2000" dirty="0"/>
              <a:t> </a:t>
            </a:r>
            <a:r>
              <a:rPr lang="tr-TR" altLang="tr-TR" sz="2000" dirty="0" smtClean="0"/>
              <a:t>öyküsü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tr-TR" altLang="tr-TR" sz="2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tr-TR" altLang="tr-TR" sz="2000" dirty="0" smtClean="0"/>
              <a:t>    - Pankreatit  </a:t>
            </a:r>
            <a:r>
              <a:rPr lang="tr-TR" altLang="tr-TR" sz="2000" dirty="0"/>
              <a:t>geçiren akrabasında HP mutasyonu </a:t>
            </a:r>
            <a:r>
              <a:rPr lang="tr-TR" altLang="tr-TR" sz="2000" dirty="0" smtClean="0"/>
              <a:t>bulunması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tr-TR" altLang="tr-TR" sz="2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tr-TR" altLang="tr-TR" sz="2000" dirty="0"/>
              <a:t>     </a:t>
            </a:r>
            <a:r>
              <a:rPr lang="tr-TR" altLang="tr-TR" sz="2000" dirty="0" smtClean="0"/>
              <a:t>- </a:t>
            </a:r>
            <a:r>
              <a:rPr lang="tr-TR" altLang="tr-TR" sz="2000" dirty="0"/>
              <a:t>Sebebi bilinmeyen kronik </a:t>
            </a:r>
            <a:r>
              <a:rPr lang="tr-TR" altLang="tr-TR" sz="2000" dirty="0" err="1"/>
              <a:t>pankreatit</a:t>
            </a:r>
            <a:endParaRPr lang="tr-TR" altLang="tr-TR" sz="2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tr-TR" altLang="tr-TR" sz="2000" dirty="0"/>
          </a:p>
          <a:p>
            <a:pPr eaLnBrk="1" hangingPunct="1">
              <a:lnSpc>
                <a:spcPct val="80000"/>
              </a:lnSpc>
              <a:defRPr/>
            </a:pPr>
            <a:endParaRPr lang="tr-TR" altLang="tr-TR" sz="2000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730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ACF786D-CE6C-4F88-A283-5A6A9EA1DFF6}" type="slidenum">
              <a:rPr lang="tr-TR" altLang="tr-TR" b="0"/>
              <a:pPr eaLnBrk="1" hangingPunct="1"/>
              <a:t>29</a:t>
            </a:fld>
            <a:endParaRPr lang="tr-TR" altLang="tr-TR" b="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8" y="404813"/>
            <a:ext cx="8153400" cy="1143000"/>
          </a:xfrm>
        </p:spPr>
        <p:txBody>
          <a:bodyPr/>
          <a:lstStyle/>
          <a:p>
            <a:pPr eaLnBrk="1" hangingPunct="1"/>
            <a:r>
              <a:rPr lang="tr-TR" altLang="tr-TR" sz="2800" b="1" dirty="0" err="1"/>
              <a:t>İdyopatik</a:t>
            </a:r>
            <a:r>
              <a:rPr lang="tr-TR" altLang="tr-TR" sz="2800" b="1" dirty="0"/>
              <a:t> akut </a:t>
            </a:r>
            <a:r>
              <a:rPr lang="tr-TR" altLang="tr-TR" sz="2800" b="1" dirty="0" err="1"/>
              <a:t>pankreatittte</a:t>
            </a:r>
            <a:r>
              <a:rPr lang="tr-TR" altLang="tr-TR" sz="2800" b="1" dirty="0"/>
              <a:t> </a:t>
            </a:r>
            <a:r>
              <a:rPr lang="tr-TR" altLang="tr-TR" sz="2800" b="1" dirty="0" err="1"/>
              <a:t>etyoloji</a:t>
            </a:r>
            <a:r>
              <a:rPr lang="tr-TR" altLang="tr-TR" sz="2800" dirty="0"/>
              <a:t> 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3750" y="2276475"/>
            <a:ext cx="8153400" cy="4038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altLang="tr-TR" sz="2400" dirty="0" err="1"/>
              <a:t>Okült</a:t>
            </a:r>
            <a:r>
              <a:rPr lang="tr-TR" altLang="tr-TR" sz="2400" dirty="0"/>
              <a:t> </a:t>
            </a:r>
            <a:r>
              <a:rPr lang="tr-TR" altLang="tr-TR" sz="2400" dirty="0" err="1"/>
              <a:t>biliyer</a:t>
            </a:r>
            <a:r>
              <a:rPr lang="tr-TR" altLang="tr-TR" sz="2400" dirty="0"/>
              <a:t> sistem taş hastalığı </a:t>
            </a:r>
            <a:r>
              <a:rPr lang="tr-TR" altLang="tr-TR" sz="2400" dirty="0" smtClean="0"/>
              <a:t>(</a:t>
            </a:r>
            <a:r>
              <a:rPr lang="tr-TR" altLang="tr-TR" sz="2400" dirty="0"/>
              <a:t>Ultrasonografi negatif)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400" dirty="0"/>
              <a:t>Teşhis edilmemiş </a:t>
            </a:r>
            <a:r>
              <a:rPr lang="tr-TR" altLang="tr-TR" sz="2400" dirty="0" err="1"/>
              <a:t>hipertrigliseridemi</a:t>
            </a:r>
            <a:endParaRPr lang="tr-TR" altLang="tr-TR" sz="2400" dirty="0"/>
          </a:p>
          <a:p>
            <a:pPr eaLnBrk="1" hangingPunct="1">
              <a:lnSpc>
                <a:spcPct val="90000"/>
              </a:lnSpc>
            </a:pPr>
            <a:r>
              <a:rPr lang="tr-TR" altLang="tr-TR" sz="2400" dirty="0"/>
              <a:t>Oddi </a:t>
            </a:r>
            <a:r>
              <a:rPr lang="tr-TR" altLang="tr-TR" sz="2400" dirty="0" err="1"/>
              <a:t>sfinkteri</a:t>
            </a:r>
            <a:r>
              <a:rPr lang="tr-TR" altLang="tr-TR" sz="2400" dirty="0"/>
              <a:t>, safra ve pankreas kanalındaki anomaliler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400" dirty="0" err="1"/>
              <a:t>Pakreas</a:t>
            </a:r>
            <a:r>
              <a:rPr lang="tr-TR" altLang="tr-TR" sz="2400" dirty="0"/>
              <a:t> kanseri, </a:t>
            </a:r>
            <a:r>
              <a:rPr lang="tr-TR" altLang="tr-TR" sz="2400" dirty="0" err="1"/>
              <a:t>ampulla</a:t>
            </a:r>
            <a:r>
              <a:rPr lang="tr-TR" altLang="tr-TR" sz="2400" dirty="0"/>
              <a:t> tümörü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400" dirty="0"/>
              <a:t>Oddi </a:t>
            </a:r>
            <a:r>
              <a:rPr lang="tr-TR" altLang="tr-TR" sz="2400" dirty="0" err="1"/>
              <a:t>sfinkter</a:t>
            </a:r>
            <a:r>
              <a:rPr lang="tr-TR" altLang="tr-TR" sz="2400" dirty="0"/>
              <a:t> </a:t>
            </a:r>
            <a:r>
              <a:rPr lang="tr-TR" altLang="tr-TR" sz="2400" dirty="0" err="1"/>
              <a:t>disfonksiyonu</a:t>
            </a:r>
            <a:endParaRPr lang="tr-TR" altLang="tr-TR" sz="2400" dirty="0"/>
          </a:p>
          <a:p>
            <a:pPr eaLnBrk="1" hangingPunct="1">
              <a:lnSpc>
                <a:spcPct val="90000"/>
              </a:lnSpc>
            </a:pPr>
            <a:r>
              <a:rPr lang="tr-TR" altLang="tr-TR" sz="2400" dirty="0" err="1"/>
              <a:t>Kistik</a:t>
            </a:r>
            <a:r>
              <a:rPr lang="tr-TR" altLang="tr-TR" sz="2400" dirty="0"/>
              <a:t> </a:t>
            </a:r>
            <a:r>
              <a:rPr lang="tr-TR" altLang="tr-TR" sz="2400" dirty="0" err="1"/>
              <a:t>fibrozis</a:t>
            </a:r>
            <a:r>
              <a:rPr lang="tr-TR" altLang="tr-TR" sz="2400" dirty="0"/>
              <a:t> </a:t>
            </a:r>
          </a:p>
        </p:txBody>
      </p:sp>
      <p:pic>
        <p:nvPicPr>
          <p:cNvPr id="6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  <p:pic>
        <p:nvPicPr>
          <p:cNvPr id="8" name="Picture 7" descr="HH01504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7044" y="196549"/>
            <a:ext cx="962463" cy="62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55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619" y="511628"/>
            <a:ext cx="48228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Resim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" b="97674" l="0" r="99697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" y="770390"/>
            <a:ext cx="166052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Düz Bağlayıcı 5"/>
          <p:cNvCxnSpPr/>
          <p:nvPr/>
        </p:nvCxnSpPr>
        <p:spPr>
          <a:xfrm>
            <a:off x="1585118" y="1330779"/>
            <a:ext cx="1833562" cy="1004887"/>
          </a:xfrm>
          <a:prstGeom prst="line">
            <a:avLst/>
          </a:prstGeom>
          <a:ln w="31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507330" y="1268866"/>
            <a:ext cx="77788" cy="7937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5126" name="Metin kutusu 7"/>
          <p:cNvSpPr txBox="1">
            <a:spLocks noChangeArrowheads="1"/>
          </p:cNvSpPr>
          <p:nvPr/>
        </p:nvSpPr>
        <p:spPr bwMode="auto">
          <a:xfrm>
            <a:off x="8662987" y="6611937"/>
            <a:ext cx="35290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000" dirty="0">
                <a:latin typeface="Arial" panose="020B0604020202020204" pitchFamily="34" charset="0"/>
              </a:rPr>
              <a:t>Thomas </a:t>
            </a:r>
            <a:r>
              <a:rPr lang="tr-TR" altLang="tr-TR" sz="1000" dirty="0" err="1">
                <a:latin typeface="Arial" panose="020B0604020202020204" pitchFamily="34" charset="0"/>
              </a:rPr>
              <a:t>Ci</a:t>
            </a:r>
            <a:r>
              <a:rPr lang="tr-TR" altLang="tr-TR" sz="1000" dirty="0">
                <a:latin typeface="Arial" panose="020B0604020202020204" pitchFamily="34" charset="0"/>
              </a:rPr>
              <a:t> </a:t>
            </a:r>
            <a:r>
              <a:rPr lang="tr-TR" altLang="tr-TR" sz="1000" dirty="0" err="1">
                <a:latin typeface="Arial" panose="020B0604020202020204" pitchFamily="34" charset="0"/>
              </a:rPr>
              <a:t>Shafey</a:t>
            </a:r>
            <a:r>
              <a:rPr lang="tr-TR" altLang="tr-TR" sz="1000" dirty="0">
                <a:latin typeface="Arial" panose="020B0604020202020204" pitchFamily="34" charset="0"/>
              </a:rPr>
              <a:t> SE. Virginia </a:t>
            </a:r>
            <a:r>
              <a:rPr lang="tr-TR" altLang="tr-TR" sz="1000" dirty="0" err="1">
                <a:latin typeface="Arial" panose="020B0604020202020204" pitchFamily="34" charset="0"/>
              </a:rPr>
              <a:t>Tech,Blacksburg,VA,USA</a:t>
            </a:r>
            <a:endParaRPr lang="tr-TR" altLang="tr-TR" sz="1000" dirty="0">
              <a:latin typeface="Arial" panose="020B0604020202020204" pitchFamily="34" charset="0"/>
            </a:endParaRPr>
          </a:p>
        </p:txBody>
      </p:sp>
      <p:sp>
        <p:nvSpPr>
          <p:cNvPr id="5127" name="Metin kutusu 1"/>
          <p:cNvSpPr txBox="1">
            <a:spLocks noChangeArrowheads="1"/>
          </p:cNvSpPr>
          <p:nvPr/>
        </p:nvSpPr>
        <p:spPr bwMode="auto">
          <a:xfrm>
            <a:off x="1402399" y="4412675"/>
            <a:ext cx="985488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tr-TR" altLang="tr-TR" sz="1600" b="1" dirty="0">
                <a:solidFill>
                  <a:srgbClr val="7030A0"/>
                </a:solidFill>
                <a:latin typeface="Arial" panose="020B0604020202020204" pitchFamily="34" charset="0"/>
              </a:rPr>
              <a:t>Pankreas dokusunun %90 </a:t>
            </a:r>
            <a:r>
              <a:rPr lang="tr-TR" altLang="tr-TR" sz="1600" b="1" dirty="0" err="1">
                <a:solidFill>
                  <a:srgbClr val="7030A0"/>
                </a:solidFill>
                <a:latin typeface="Arial" panose="020B0604020202020204" pitchFamily="34" charset="0"/>
              </a:rPr>
              <a:t>ını</a:t>
            </a:r>
            <a:r>
              <a:rPr lang="tr-TR" altLang="tr-TR" sz="16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tr-TR" altLang="tr-TR" sz="1600" b="1" dirty="0" err="1">
                <a:solidFill>
                  <a:srgbClr val="7030A0"/>
                </a:solidFill>
                <a:latin typeface="Arial" panose="020B0604020202020204" pitchFamily="34" charset="0"/>
              </a:rPr>
              <a:t>ekzokrin</a:t>
            </a:r>
            <a:r>
              <a:rPr lang="tr-TR" altLang="tr-TR" sz="1600" b="1" dirty="0">
                <a:solidFill>
                  <a:srgbClr val="7030A0"/>
                </a:solidFill>
                <a:latin typeface="Arial" panose="020B0604020202020204" pitchFamily="34" charset="0"/>
              </a:rPr>
              <a:t> pankreas, %10 unu endokrin pankreas  dokusu oluşturur  </a:t>
            </a:r>
            <a:r>
              <a:rPr lang="tr-TR" altLang="tr-TR" sz="1600" dirty="0">
                <a:latin typeface="Arial" panose="020B0604020202020204" pitchFamily="34" charset="0"/>
              </a:rPr>
              <a:t>(</a:t>
            </a:r>
            <a:r>
              <a:rPr lang="tr-TR" altLang="tr-TR" sz="1600" dirty="0" err="1">
                <a:latin typeface="Arial" panose="020B0604020202020204" pitchFamily="34" charset="0"/>
              </a:rPr>
              <a:t>Langerhans</a:t>
            </a:r>
            <a:r>
              <a:rPr lang="tr-TR" altLang="tr-TR" sz="1600" dirty="0">
                <a:latin typeface="Arial" panose="020B0604020202020204" pitchFamily="34" charset="0"/>
              </a:rPr>
              <a:t> adacıkları; İnsülin, </a:t>
            </a:r>
            <a:r>
              <a:rPr lang="tr-TR" altLang="tr-TR" sz="1600" dirty="0" err="1" smtClean="0">
                <a:latin typeface="Arial" panose="020B0604020202020204" pitchFamily="34" charset="0"/>
              </a:rPr>
              <a:t>Somatostatin</a:t>
            </a:r>
            <a:r>
              <a:rPr lang="tr-TR" altLang="tr-TR" sz="1600" dirty="0">
                <a:latin typeface="Arial" panose="020B0604020202020204" pitchFamily="34" charset="0"/>
              </a:rPr>
              <a:t>, </a:t>
            </a:r>
            <a:r>
              <a:rPr lang="tr-TR" altLang="tr-TR" sz="1600" dirty="0" err="1" smtClean="0">
                <a:latin typeface="Arial" panose="020B0604020202020204" pitchFamily="34" charset="0"/>
              </a:rPr>
              <a:t>Glucagon,Gastrin</a:t>
            </a:r>
            <a:r>
              <a:rPr lang="tr-TR" altLang="tr-TR" sz="1600" dirty="0">
                <a:latin typeface="Arial" panose="020B0604020202020204" pitchFamily="34" charset="0"/>
              </a:rPr>
              <a:t>, PP).</a:t>
            </a:r>
          </a:p>
          <a:p>
            <a:pPr>
              <a:spcBef>
                <a:spcPct val="0"/>
              </a:spcBef>
            </a:pPr>
            <a:endParaRPr lang="tr-TR" altLang="tr-TR" sz="16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tr-TR" altLang="tr-TR" sz="1600" dirty="0">
                <a:latin typeface="Arial" panose="020B0604020202020204" pitchFamily="34" charset="0"/>
              </a:rPr>
              <a:t>Pankreasın fonksiyonel ünitesi </a:t>
            </a:r>
            <a:r>
              <a:rPr lang="tr-TR" altLang="tr-TR" sz="1600" dirty="0" err="1">
                <a:latin typeface="Arial" panose="020B0604020202020204" pitchFamily="34" charset="0"/>
              </a:rPr>
              <a:t>acinus</a:t>
            </a:r>
            <a:r>
              <a:rPr lang="tr-TR" altLang="tr-TR" sz="1600" dirty="0">
                <a:latin typeface="Arial" panose="020B0604020202020204" pitchFamily="34" charset="0"/>
              </a:rPr>
              <a:t> ve </a:t>
            </a:r>
            <a:r>
              <a:rPr lang="tr-TR" altLang="tr-TR" sz="1600" dirty="0" err="1">
                <a:latin typeface="Arial" panose="020B0604020202020204" pitchFamily="34" charset="0"/>
              </a:rPr>
              <a:t>ductullerdir</a:t>
            </a:r>
            <a:r>
              <a:rPr lang="tr-TR" altLang="tr-TR" sz="1600" dirty="0">
                <a:latin typeface="Arial" panose="020B0604020202020204" pitchFamily="34" charset="0"/>
              </a:rPr>
              <a:t>. </a:t>
            </a:r>
            <a:r>
              <a:rPr lang="tr-TR" altLang="tr-TR" sz="1600" dirty="0" err="1">
                <a:latin typeface="Arial" panose="020B0604020202020204" pitchFamily="34" charset="0"/>
              </a:rPr>
              <a:t>Acinus</a:t>
            </a:r>
            <a:r>
              <a:rPr lang="tr-TR" altLang="tr-TR" sz="1600" dirty="0">
                <a:latin typeface="Arial" panose="020B0604020202020204" pitchFamily="34" charset="0"/>
              </a:rPr>
              <a:t> ve </a:t>
            </a:r>
            <a:r>
              <a:rPr lang="tr-TR" altLang="tr-TR" sz="1600" dirty="0" err="1">
                <a:latin typeface="Arial" panose="020B0604020202020204" pitchFamily="34" charset="0"/>
              </a:rPr>
              <a:t>ductuller</a:t>
            </a:r>
            <a:r>
              <a:rPr lang="tr-TR" altLang="tr-TR" sz="1600" dirty="0">
                <a:latin typeface="Arial" panose="020B0604020202020204" pitchFamily="34" charset="0"/>
              </a:rPr>
              <a:t> arasında </a:t>
            </a:r>
            <a:r>
              <a:rPr lang="tr-TR" altLang="tr-TR" sz="1600" dirty="0" err="1">
                <a:latin typeface="Arial" panose="020B0604020202020204" pitchFamily="34" charset="0"/>
              </a:rPr>
              <a:t>centroaciner</a:t>
            </a:r>
            <a:r>
              <a:rPr lang="tr-TR" altLang="tr-TR" sz="1600" dirty="0">
                <a:latin typeface="Arial" panose="020B0604020202020204" pitchFamily="34" charset="0"/>
              </a:rPr>
              <a:t> hücreler bulunur.</a:t>
            </a:r>
          </a:p>
          <a:p>
            <a:pPr>
              <a:spcBef>
                <a:spcPct val="0"/>
              </a:spcBef>
            </a:pPr>
            <a:endParaRPr lang="tr-TR" altLang="tr-TR" sz="16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tr-TR" altLang="tr-TR" sz="1600" dirty="0">
                <a:latin typeface="Arial" panose="020B0604020202020204" pitchFamily="34" charset="0"/>
              </a:rPr>
              <a:t>‘</a:t>
            </a:r>
            <a:r>
              <a:rPr lang="tr-TR" altLang="tr-TR" sz="1600" dirty="0" err="1">
                <a:latin typeface="Arial" panose="020B0604020202020204" pitchFamily="34" charset="0"/>
              </a:rPr>
              <a:t>Ductul’ler</a:t>
            </a:r>
            <a:r>
              <a:rPr lang="tr-TR" altLang="tr-TR" sz="1600" dirty="0">
                <a:latin typeface="Arial" panose="020B0604020202020204" pitchFamily="34" charset="0"/>
              </a:rPr>
              <a:t>                   ‘</a:t>
            </a:r>
            <a:r>
              <a:rPr lang="tr-TR" altLang="tr-TR" sz="1600" dirty="0" err="1">
                <a:latin typeface="Arial" panose="020B0604020202020204" pitchFamily="34" charset="0"/>
              </a:rPr>
              <a:t>İnterlobular</a:t>
            </a:r>
            <a:r>
              <a:rPr lang="tr-TR" altLang="tr-TR" sz="1600" dirty="0">
                <a:latin typeface="Arial" panose="020B0604020202020204" pitchFamily="34" charset="0"/>
              </a:rPr>
              <a:t> </a:t>
            </a:r>
            <a:r>
              <a:rPr lang="tr-TR" altLang="tr-TR" sz="1600" dirty="0" err="1">
                <a:latin typeface="Arial" panose="020B0604020202020204" pitchFamily="34" charset="0"/>
              </a:rPr>
              <a:t>ductus</a:t>
            </a:r>
            <a:r>
              <a:rPr lang="tr-TR" altLang="tr-TR" sz="1600" dirty="0">
                <a:latin typeface="Arial" panose="020B0604020202020204" pitchFamily="34" charset="0"/>
              </a:rPr>
              <a:t>’ </a:t>
            </a:r>
            <a:r>
              <a:rPr lang="tr-TR" altLang="tr-TR" sz="1600" dirty="0" err="1">
                <a:latin typeface="Arial" panose="020B0604020202020204" pitchFamily="34" charset="0"/>
              </a:rPr>
              <a:t>lar</a:t>
            </a:r>
            <a:r>
              <a:rPr lang="tr-TR" altLang="tr-TR" sz="1600" dirty="0">
                <a:latin typeface="Arial" panose="020B0604020202020204" pitchFamily="34" charset="0"/>
              </a:rPr>
              <a:t>                   Ana </a:t>
            </a:r>
            <a:r>
              <a:rPr lang="tr-TR" altLang="tr-TR" sz="1600" dirty="0" err="1" smtClean="0">
                <a:latin typeface="Arial" panose="020B0604020202020204" pitchFamily="34" charset="0"/>
              </a:rPr>
              <a:t>pankreatik</a:t>
            </a:r>
            <a:r>
              <a:rPr lang="tr-TR" altLang="tr-TR" sz="1600" dirty="0" smtClean="0">
                <a:latin typeface="Arial" panose="020B0604020202020204" pitchFamily="34" charset="0"/>
              </a:rPr>
              <a:t> kanal </a:t>
            </a:r>
            <a:endParaRPr lang="tr-TR" altLang="tr-TR" sz="1600" dirty="0">
              <a:latin typeface="Arial" panose="020B0604020202020204" pitchFamily="34" charset="0"/>
            </a:endParaRPr>
          </a:p>
        </p:txBody>
      </p:sp>
      <p:sp>
        <p:nvSpPr>
          <p:cNvPr id="5128" name="Metin kutusu 1"/>
          <p:cNvSpPr txBox="1">
            <a:spLocks noChangeArrowheads="1"/>
          </p:cNvSpPr>
          <p:nvPr/>
        </p:nvSpPr>
        <p:spPr bwMode="auto">
          <a:xfrm>
            <a:off x="7708105" y="1710190"/>
            <a:ext cx="75662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000" dirty="0" err="1">
                <a:latin typeface="Arial" panose="020B0604020202020204" pitchFamily="34" charset="0"/>
              </a:rPr>
              <a:t>Zymogen</a:t>
            </a:r>
            <a:r>
              <a:rPr lang="tr-TR" altLang="tr-TR" sz="1000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1000" dirty="0">
                <a:latin typeface="Arial" panose="020B0604020202020204" pitchFamily="34" charset="0"/>
              </a:rPr>
              <a:t>granüller</a:t>
            </a:r>
          </a:p>
        </p:txBody>
      </p:sp>
      <p:cxnSp>
        <p:nvCxnSpPr>
          <p:cNvPr id="4" name="Düz Bağlayıcı 3"/>
          <p:cNvCxnSpPr>
            <a:endCxn id="5128" idx="1"/>
          </p:cNvCxnSpPr>
          <p:nvPr/>
        </p:nvCxnSpPr>
        <p:spPr>
          <a:xfrm>
            <a:off x="7222331" y="1853065"/>
            <a:ext cx="485774" cy="571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Düz Ok Bağlayıcısı 2"/>
          <p:cNvCxnSpPr/>
          <p:nvPr/>
        </p:nvCxnSpPr>
        <p:spPr>
          <a:xfrm>
            <a:off x="6120289" y="6048375"/>
            <a:ext cx="431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Düz Ok Bağlayıcısı 12"/>
          <p:cNvCxnSpPr/>
          <p:nvPr/>
        </p:nvCxnSpPr>
        <p:spPr>
          <a:xfrm>
            <a:off x="2994819" y="6048375"/>
            <a:ext cx="431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6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218" y="360006"/>
            <a:ext cx="3309938" cy="36952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Düz Bağlayıcı 6"/>
          <p:cNvCxnSpPr/>
          <p:nvPr/>
        </p:nvCxnSpPr>
        <p:spPr>
          <a:xfrm>
            <a:off x="7222331" y="2203903"/>
            <a:ext cx="1773623" cy="2228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Resim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8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478" y="1605915"/>
            <a:ext cx="9524574" cy="4879211"/>
          </a:xfrm>
          <a:prstGeom prst="rect">
            <a:avLst/>
          </a:prstGeom>
        </p:spPr>
      </p:pic>
      <p:pic>
        <p:nvPicPr>
          <p:cNvPr id="6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2891247" y="226424"/>
            <a:ext cx="661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Akut </a:t>
            </a:r>
            <a:r>
              <a:rPr lang="tr-TR" sz="2800" dirty="0" err="1" smtClean="0"/>
              <a:t>pankreatite</a:t>
            </a:r>
            <a:r>
              <a:rPr lang="tr-TR" sz="2800" dirty="0" smtClean="0"/>
              <a:t>  </a:t>
            </a:r>
            <a:r>
              <a:rPr lang="tr-TR" sz="2800" dirty="0" err="1" smtClean="0"/>
              <a:t>fizyopatoloji</a:t>
            </a:r>
            <a:r>
              <a:rPr lang="tr-TR" sz="2800" dirty="0" smtClean="0"/>
              <a:t> </a:t>
            </a:r>
            <a:endParaRPr lang="tr-TR" sz="2800" dirty="0"/>
          </a:p>
        </p:txBody>
      </p:sp>
      <p:sp>
        <p:nvSpPr>
          <p:cNvPr id="2" name="Metin kutusu 1"/>
          <p:cNvSpPr txBox="1"/>
          <p:nvPr/>
        </p:nvSpPr>
        <p:spPr>
          <a:xfrm>
            <a:off x="2074757" y="1559542"/>
            <a:ext cx="2081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 smtClean="0"/>
              <a:t>Asiner</a:t>
            </a:r>
            <a:r>
              <a:rPr lang="tr-TR" sz="1600" dirty="0" smtClean="0"/>
              <a:t> hücrelerde </a:t>
            </a:r>
            <a:r>
              <a:rPr lang="tr-TR" sz="1600" dirty="0" err="1" smtClean="0"/>
              <a:t>proenzimlerin</a:t>
            </a:r>
            <a:r>
              <a:rPr lang="tr-TR" sz="1600" dirty="0" smtClean="0"/>
              <a:t> aktif formlara dönüşümü</a:t>
            </a:r>
            <a:endParaRPr lang="tr-TR" sz="1600" dirty="0"/>
          </a:p>
        </p:txBody>
      </p:sp>
      <p:sp>
        <p:nvSpPr>
          <p:cNvPr id="8" name="Patlama 1 7"/>
          <p:cNvSpPr/>
          <p:nvPr/>
        </p:nvSpPr>
        <p:spPr>
          <a:xfrm>
            <a:off x="515806" y="2241641"/>
            <a:ext cx="1324306" cy="1127088"/>
          </a:xfrm>
          <a:prstGeom prst="irregularSeal1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007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Etken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6645420" y="1559542"/>
            <a:ext cx="146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/>
              <a:t>, </a:t>
            </a:r>
            <a:r>
              <a:rPr lang="tr-TR" sz="1600" dirty="0" err="1" smtClean="0"/>
              <a:t>otodijesyon</a:t>
            </a:r>
            <a:endParaRPr lang="tr-TR" sz="1600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8374072" y="4486701"/>
            <a:ext cx="3712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/>
              <a:t>, </a:t>
            </a:r>
            <a:r>
              <a:rPr lang="tr-TR" sz="1600" dirty="0" err="1" smtClean="0"/>
              <a:t>kompleman</a:t>
            </a:r>
            <a:r>
              <a:rPr lang="tr-TR" sz="1600" dirty="0" smtClean="0"/>
              <a:t> aktivasyonu, </a:t>
            </a:r>
            <a:r>
              <a:rPr lang="tr-TR" sz="1600" dirty="0" err="1" smtClean="0"/>
              <a:t>proinflamatuar</a:t>
            </a:r>
            <a:r>
              <a:rPr lang="tr-TR" sz="1600" dirty="0" smtClean="0"/>
              <a:t>             </a:t>
            </a:r>
          </a:p>
          <a:p>
            <a:r>
              <a:rPr lang="tr-TR" sz="1600" dirty="0"/>
              <a:t> </a:t>
            </a:r>
            <a:r>
              <a:rPr lang="tr-TR" sz="1600" dirty="0" smtClean="0"/>
              <a:t>              </a:t>
            </a:r>
            <a:r>
              <a:rPr lang="tr-TR" sz="1600" dirty="0" err="1" smtClean="0"/>
              <a:t>mediatörlerin</a:t>
            </a:r>
            <a:r>
              <a:rPr lang="tr-TR" sz="1600" dirty="0" smtClean="0"/>
              <a:t>  salınımı,   </a:t>
            </a:r>
          </a:p>
          <a:p>
            <a:r>
              <a:rPr lang="tr-TR" sz="1600" dirty="0"/>
              <a:t> </a:t>
            </a:r>
            <a:r>
              <a:rPr lang="tr-TR" sz="1600" dirty="0" smtClean="0"/>
              <a:t>              bakterilerin sistemik  sirkülasyona  </a:t>
            </a:r>
          </a:p>
          <a:p>
            <a:r>
              <a:rPr lang="tr-TR" sz="1600" dirty="0"/>
              <a:t> </a:t>
            </a:r>
            <a:r>
              <a:rPr lang="tr-TR" sz="1600" dirty="0" smtClean="0"/>
              <a:t>              </a:t>
            </a:r>
            <a:r>
              <a:rPr lang="tr-TR" sz="1600" dirty="0" err="1" smtClean="0"/>
              <a:t>translokasyonu</a:t>
            </a:r>
            <a:endParaRPr lang="tr-TR" sz="1600" dirty="0"/>
          </a:p>
        </p:txBody>
      </p:sp>
      <p:sp>
        <p:nvSpPr>
          <p:cNvPr id="3" name="Dikdörtgen 2"/>
          <p:cNvSpPr/>
          <p:nvPr/>
        </p:nvSpPr>
        <p:spPr>
          <a:xfrm>
            <a:off x="8508274" y="1559542"/>
            <a:ext cx="2455817" cy="76564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2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706091" y="65866"/>
            <a:ext cx="4373880" cy="1325563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/>
              <a:t>Klinik bulgular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61010" y="1747248"/>
            <a:ext cx="685107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/>
              <a:t>                  Tipik semptomlar</a:t>
            </a:r>
          </a:p>
          <a:p>
            <a:pPr marL="0" indent="0">
              <a:buNone/>
            </a:pPr>
            <a:endParaRPr lang="tr-TR" dirty="0" smtClean="0"/>
          </a:p>
          <a:p>
            <a:r>
              <a:rPr lang="tr-TR" sz="2400" dirty="0" smtClean="0"/>
              <a:t>Hastaların %90-95 inde üst  karında hissedilen, dakikalar içinde giderek artan, karın ağrısı  bulunur.</a:t>
            </a:r>
          </a:p>
          <a:p>
            <a:r>
              <a:rPr lang="tr-TR" sz="2400" dirty="0" smtClean="0"/>
              <a:t>Ağrı kuşak tarzında sırta yayılabilir, yemekten sonra şiddetlenebilir.</a:t>
            </a:r>
            <a:r>
              <a:rPr lang="tr-TR" sz="2400" b="1" dirty="0"/>
              <a:t> </a:t>
            </a:r>
            <a:r>
              <a:rPr lang="tr-TR" sz="2400" dirty="0" smtClean="0"/>
              <a:t>Kuyruğa </a:t>
            </a:r>
            <a:r>
              <a:rPr lang="tr-TR" sz="2400" dirty="0"/>
              <a:t>lokalize </a:t>
            </a:r>
            <a:r>
              <a:rPr lang="tr-TR" sz="2400" dirty="0" err="1"/>
              <a:t>pankreatit</a:t>
            </a:r>
            <a:r>
              <a:rPr lang="tr-TR" sz="2400" dirty="0"/>
              <a:t> sol kolik bölge ve/veya sırt ağrısı </a:t>
            </a:r>
            <a:r>
              <a:rPr lang="tr-TR" sz="2400" dirty="0" smtClean="0"/>
              <a:t>oluşturur.</a:t>
            </a:r>
            <a:endParaRPr lang="tr-TR" sz="2400" dirty="0"/>
          </a:p>
          <a:p>
            <a:endParaRPr lang="tr-TR" sz="2400" dirty="0"/>
          </a:p>
          <a:p>
            <a:r>
              <a:rPr lang="tr-TR" sz="2400" dirty="0" smtClean="0"/>
              <a:t>Bulantı ve kusma eşlik edebilir (%90).</a:t>
            </a:r>
          </a:p>
          <a:p>
            <a:r>
              <a:rPr lang="tr-TR" sz="2400" dirty="0" smtClean="0"/>
              <a:t>Üşüme, titreme hissi, </a:t>
            </a:r>
            <a:r>
              <a:rPr lang="tr-TR" sz="2400" dirty="0" err="1" smtClean="0"/>
              <a:t>anoreksi</a:t>
            </a:r>
            <a:r>
              <a:rPr lang="tr-TR" sz="2400" dirty="0" smtClean="0"/>
              <a:t> bulunabilir.</a:t>
            </a:r>
            <a:endParaRPr lang="tr-TR" sz="24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971" y="1391429"/>
            <a:ext cx="3744090" cy="4627829"/>
          </a:xfrm>
          <a:prstGeom prst="rect">
            <a:avLst/>
          </a:prstGeom>
        </p:spPr>
      </p:pic>
      <p:pic>
        <p:nvPicPr>
          <p:cNvPr id="6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3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3708" y="1792373"/>
            <a:ext cx="4681450" cy="4351338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 smtClean="0"/>
              <a:t>                 </a:t>
            </a:r>
            <a:endParaRPr lang="tr-TR" sz="2400" dirty="0"/>
          </a:p>
          <a:p>
            <a:r>
              <a:rPr lang="tr-TR" sz="2400" dirty="0" smtClean="0"/>
              <a:t>Taşikardi</a:t>
            </a:r>
          </a:p>
          <a:p>
            <a:r>
              <a:rPr lang="tr-TR" sz="2400" dirty="0" smtClean="0"/>
              <a:t>Ateş</a:t>
            </a:r>
          </a:p>
          <a:p>
            <a:r>
              <a:rPr lang="tr-TR" sz="2400" dirty="0" smtClean="0"/>
              <a:t>Üst karında hassasiyet</a:t>
            </a:r>
          </a:p>
          <a:p>
            <a:r>
              <a:rPr lang="tr-TR" sz="2400" dirty="0" err="1" smtClean="0"/>
              <a:t>Epigastriumda</a:t>
            </a:r>
            <a:r>
              <a:rPr lang="tr-TR" sz="2400" dirty="0" smtClean="0"/>
              <a:t> lokalize defans ve </a:t>
            </a:r>
            <a:r>
              <a:rPr lang="tr-TR" sz="2400" dirty="0" err="1" smtClean="0"/>
              <a:t>rebound</a:t>
            </a:r>
            <a:endParaRPr lang="tr-TR" sz="2400" dirty="0" smtClean="0"/>
          </a:p>
          <a:p>
            <a:r>
              <a:rPr lang="tr-TR" sz="2400" dirty="0" smtClean="0"/>
              <a:t>Bağırsak seslerinde azalma  </a:t>
            </a:r>
          </a:p>
          <a:p>
            <a:pPr marL="0" indent="0">
              <a:buNone/>
            </a:pPr>
            <a:r>
              <a:rPr lang="tr-TR" sz="2400" dirty="0" smtClean="0"/>
              <a:t>                       </a:t>
            </a:r>
            <a:r>
              <a:rPr lang="tr-TR" sz="2000" dirty="0" smtClean="0"/>
              <a:t>sık görülen bulgulardır.</a:t>
            </a:r>
          </a:p>
          <a:p>
            <a:endParaRPr lang="tr-TR" sz="2400" dirty="0"/>
          </a:p>
        </p:txBody>
      </p:sp>
      <p:pic>
        <p:nvPicPr>
          <p:cNvPr id="7" name="Picture 12" descr="MMj0295159000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2" y="99407"/>
            <a:ext cx="1194127" cy="92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ikdörtgen 7"/>
          <p:cNvSpPr/>
          <p:nvPr/>
        </p:nvSpPr>
        <p:spPr>
          <a:xfrm>
            <a:off x="3317121" y="500091"/>
            <a:ext cx="4121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/>
              <a:t>Beden muayenesi bulguları</a:t>
            </a:r>
          </a:p>
        </p:txBody>
      </p:sp>
      <p:sp>
        <p:nvSpPr>
          <p:cNvPr id="9" name="Dikdörtgen 8"/>
          <p:cNvSpPr/>
          <p:nvPr/>
        </p:nvSpPr>
        <p:spPr>
          <a:xfrm>
            <a:off x="5791201" y="1892126"/>
            <a:ext cx="6096000" cy="3508653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r>
              <a:rPr lang="tr-TR" sz="2400" dirty="0"/>
              <a:t>Şiddetli </a:t>
            </a:r>
            <a:r>
              <a:rPr lang="tr-TR" sz="2400" dirty="0" err="1"/>
              <a:t>pankreatitte</a:t>
            </a:r>
            <a:r>
              <a:rPr lang="tr-TR" sz="2400" dirty="0" smtClean="0"/>
              <a:t>;</a:t>
            </a:r>
          </a:p>
          <a:p>
            <a:endParaRPr lang="tr-TR" sz="24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r-TR" sz="2400" dirty="0"/>
              <a:t>Hipotansiyon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r-TR" sz="2400" dirty="0" err="1"/>
              <a:t>Taşipne</a:t>
            </a:r>
            <a:endParaRPr lang="tr-TR" sz="24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r-TR" sz="2400" dirty="0"/>
              <a:t>Sarılık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r-TR" sz="2400" dirty="0" err="1" smtClean="0"/>
              <a:t>Palpabl</a:t>
            </a:r>
            <a:r>
              <a:rPr lang="tr-TR" sz="2400" dirty="0" smtClean="0"/>
              <a:t> kitle </a:t>
            </a:r>
            <a:r>
              <a:rPr lang="tr-TR" sz="2000" dirty="0"/>
              <a:t>(</a:t>
            </a:r>
            <a:r>
              <a:rPr lang="tr-TR" sz="2000" dirty="0" err="1"/>
              <a:t>Psödokist</a:t>
            </a:r>
            <a:r>
              <a:rPr lang="tr-TR" sz="2000" dirty="0"/>
              <a:t>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r-TR" sz="2400" dirty="0"/>
              <a:t>Karın duvarında </a:t>
            </a:r>
            <a:r>
              <a:rPr lang="tr-TR" sz="2400" dirty="0" err="1"/>
              <a:t>ekimoz</a:t>
            </a:r>
            <a:r>
              <a:rPr lang="tr-TR" sz="2400" dirty="0"/>
              <a:t> </a:t>
            </a:r>
            <a:r>
              <a:rPr lang="tr-TR" sz="2000" dirty="0"/>
              <a:t>(</a:t>
            </a:r>
            <a:r>
              <a:rPr lang="tr-TR" sz="2000" dirty="0" err="1"/>
              <a:t>Cullen</a:t>
            </a:r>
            <a:r>
              <a:rPr lang="tr-TR" sz="2000" dirty="0"/>
              <a:t>, </a:t>
            </a:r>
            <a:r>
              <a:rPr lang="tr-TR" sz="2000" dirty="0" err="1"/>
              <a:t>Gray-Turner</a:t>
            </a:r>
            <a:r>
              <a:rPr lang="tr-TR" sz="2000" dirty="0" smtClean="0"/>
              <a:t>)</a:t>
            </a:r>
          </a:p>
          <a:p>
            <a:pPr>
              <a:spcBef>
                <a:spcPts val="600"/>
              </a:spcBef>
            </a:pPr>
            <a:r>
              <a:rPr lang="tr-TR" sz="2400" dirty="0" smtClean="0"/>
              <a:t>                                                                 </a:t>
            </a:r>
            <a:r>
              <a:rPr lang="tr-TR" sz="2000" dirty="0" smtClean="0"/>
              <a:t>bulunabilir</a:t>
            </a:r>
            <a:endParaRPr lang="tr-TR" sz="20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92" y="1699916"/>
            <a:ext cx="11558109" cy="4904479"/>
          </a:xfrm>
          <a:prstGeom prst="rect">
            <a:avLst/>
          </a:prstGeom>
        </p:spPr>
      </p:pic>
      <p:pic>
        <p:nvPicPr>
          <p:cNvPr id="16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2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494314" y="460920"/>
            <a:ext cx="4709160" cy="793115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/>
              <a:t>Ayırıcı</a:t>
            </a:r>
            <a:r>
              <a:rPr lang="tr-TR" sz="3600" dirty="0" smtClean="0"/>
              <a:t>  </a:t>
            </a:r>
            <a:r>
              <a:rPr lang="tr-TR" sz="3600" b="1" dirty="0" smtClean="0"/>
              <a:t>tanı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87434" y="1886585"/>
            <a:ext cx="7373984" cy="3913324"/>
          </a:xfrm>
        </p:spPr>
        <p:txBody>
          <a:bodyPr>
            <a:normAutofit lnSpcReduction="10000"/>
          </a:bodyPr>
          <a:lstStyle/>
          <a:p>
            <a:r>
              <a:rPr lang="tr-TR" sz="2400" dirty="0" err="1" smtClean="0"/>
              <a:t>Peptik</a:t>
            </a:r>
            <a:r>
              <a:rPr lang="tr-TR" sz="2400" dirty="0" smtClean="0"/>
              <a:t> ülser hastalığı</a:t>
            </a:r>
          </a:p>
          <a:p>
            <a:r>
              <a:rPr lang="tr-TR" sz="2400" dirty="0" smtClean="0"/>
              <a:t>Gastrit / </a:t>
            </a:r>
            <a:r>
              <a:rPr lang="tr-TR" sz="2400" dirty="0" err="1" smtClean="0"/>
              <a:t>Gastropati</a:t>
            </a:r>
            <a:endParaRPr lang="tr-TR" sz="2400" dirty="0" smtClean="0"/>
          </a:p>
          <a:p>
            <a:r>
              <a:rPr lang="tr-TR" sz="2400" dirty="0" err="1" smtClean="0"/>
              <a:t>İntestinal</a:t>
            </a:r>
            <a:r>
              <a:rPr lang="tr-TR" sz="2400" dirty="0" smtClean="0"/>
              <a:t> </a:t>
            </a:r>
            <a:r>
              <a:rPr lang="tr-TR" sz="2400" dirty="0" err="1" smtClean="0"/>
              <a:t>perforasyon</a:t>
            </a:r>
            <a:endParaRPr lang="tr-TR" sz="2400" dirty="0" smtClean="0"/>
          </a:p>
          <a:p>
            <a:r>
              <a:rPr lang="tr-TR" sz="2400" dirty="0" smtClean="0"/>
              <a:t>Akut </a:t>
            </a:r>
            <a:r>
              <a:rPr lang="tr-TR" sz="2400" dirty="0" err="1" smtClean="0"/>
              <a:t>kolesistit</a:t>
            </a:r>
            <a:endParaRPr lang="tr-TR" sz="2400" dirty="0" smtClean="0"/>
          </a:p>
          <a:p>
            <a:r>
              <a:rPr lang="tr-TR" sz="2400" dirty="0" err="1" smtClean="0"/>
              <a:t>Mezenterik</a:t>
            </a:r>
            <a:r>
              <a:rPr lang="tr-TR" sz="2400" dirty="0" smtClean="0"/>
              <a:t> </a:t>
            </a:r>
            <a:r>
              <a:rPr lang="tr-TR" sz="2400" dirty="0" err="1" smtClean="0"/>
              <a:t>iskemi</a:t>
            </a:r>
            <a:endParaRPr lang="tr-TR" sz="2400" dirty="0" smtClean="0"/>
          </a:p>
          <a:p>
            <a:r>
              <a:rPr lang="tr-TR" sz="2400" dirty="0" smtClean="0"/>
              <a:t>İnce bağırsak obstrüksiyonu</a:t>
            </a:r>
          </a:p>
          <a:p>
            <a:r>
              <a:rPr lang="tr-TR" sz="2400" dirty="0" smtClean="0"/>
              <a:t>Aort anevrizması </a:t>
            </a:r>
            <a:r>
              <a:rPr lang="tr-TR" sz="2400" dirty="0" err="1" smtClean="0"/>
              <a:t>rüptürü</a:t>
            </a:r>
            <a:endParaRPr lang="tr-TR" sz="2400" dirty="0" smtClean="0"/>
          </a:p>
          <a:p>
            <a:r>
              <a:rPr lang="tr-TR" sz="2400" dirty="0" smtClean="0"/>
              <a:t>Akut hepatit</a:t>
            </a:r>
          </a:p>
          <a:p>
            <a:r>
              <a:rPr lang="tr-TR" sz="2400" dirty="0" err="1" smtClean="0"/>
              <a:t>Makroamilazemi</a:t>
            </a:r>
            <a:endParaRPr lang="tr-TR" sz="2400" dirty="0"/>
          </a:p>
        </p:txBody>
      </p:sp>
      <p:pic>
        <p:nvPicPr>
          <p:cNvPr id="4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juy_yaa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148" y="460920"/>
            <a:ext cx="1580512" cy="1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6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55320" y="0"/>
            <a:ext cx="10515600" cy="915035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/>
              <a:t>Komplikasyonlar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55320" y="1200395"/>
            <a:ext cx="5181600" cy="5261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/>
              <a:t>         Lokal komplikasyonlar</a:t>
            </a:r>
          </a:p>
          <a:p>
            <a:pPr marL="0" indent="0">
              <a:buNone/>
            </a:pPr>
            <a:endParaRPr lang="tr-TR" dirty="0" smtClean="0"/>
          </a:p>
          <a:p>
            <a:r>
              <a:rPr lang="tr-TR" sz="2000" b="1" dirty="0" err="1" smtClean="0"/>
              <a:t>Pankreatik</a:t>
            </a:r>
            <a:r>
              <a:rPr lang="tr-TR" sz="2000" b="1" dirty="0" smtClean="0"/>
              <a:t>: </a:t>
            </a:r>
          </a:p>
          <a:p>
            <a:pPr marL="0" indent="0">
              <a:buNone/>
            </a:pPr>
            <a:r>
              <a:rPr lang="tr-TR" sz="2000" dirty="0" smtClean="0"/>
              <a:t>   - </a:t>
            </a:r>
            <a:r>
              <a:rPr lang="tr-TR" sz="2000" dirty="0" err="1" smtClean="0"/>
              <a:t>Psödokist</a:t>
            </a:r>
            <a:endParaRPr lang="tr-TR" sz="2000" dirty="0" smtClean="0"/>
          </a:p>
          <a:p>
            <a:pPr marL="0" indent="0">
              <a:buNone/>
            </a:pPr>
            <a:r>
              <a:rPr lang="tr-TR" sz="2000" dirty="0" smtClean="0"/>
              <a:t>   - Asit </a:t>
            </a:r>
          </a:p>
          <a:p>
            <a:pPr marL="0" indent="0">
              <a:buNone/>
            </a:pPr>
            <a:r>
              <a:rPr lang="tr-TR" sz="2000" dirty="0" smtClean="0"/>
              <a:t>   - Fistül </a:t>
            </a:r>
          </a:p>
          <a:p>
            <a:pPr marL="0" indent="0">
              <a:buNone/>
            </a:pPr>
            <a:r>
              <a:rPr lang="tr-TR" sz="2000" dirty="0" smtClean="0"/>
              <a:t>   - Sıvı </a:t>
            </a:r>
            <a:r>
              <a:rPr lang="tr-TR" sz="2000" dirty="0" err="1" smtClean="0"/>
              <a:t>kolleksiyonu</a:t>
            </a:r>
            <a:r>
              <a:rPr lang="tr-TR" sz="2000" dirty="0" smtClean="0"/>
              <a:t> / </a:t>
            </a:r>
            <a:r>
              <a:rPr lang="tr-TR" sz="2000" dirty="0" err="1" smtClean="0"/>
              <a:t>Pankreatik</a:t>
            </a:r>
            <a:r>
              <a:rPr lang="tr-TR" sz="2000" dirty="0" smtClean="0"/>
              <a:t> asit</a:t>
            </a:r>
          </a:p>
          <a:p>
            <a:pPr marL="0" indent="0">
              <a:buNone/>
            </a:pPr>
            <a:r>
              <a:rPr lang="tr-TR" sz="2000" dirty="0" smtClean="0"/>
              <a:t>   - Apse</a:t>
            </a:r>
          </a:p>
          <a:p>
            <a:pPr marL="0" indent="0">
              <a:buNone/>
            </a:pPr>
            <a:r>
              <a:rPr lang="tr-TR" sz="2000" dirty="0" smtClean="0"/>
              <a:t>   - Nekroz / </a:t>
            </a:r>
            <a:r>
              <a:rPr lang="tr-TR" sz="2000" dirty="0" err="1" smtClean="0"/>
              <a:t>Enfekte</a:t>
            </a:r>
            <a:r>
              <a:rPr lang="tr-TR" sz="2000" dirty="0" smtClean="0"/>
              <a:t> nekroz</a:t>
            </a:r>
          </a:p>
          <a:p>
            <a:pPr marL="0" indent="0">
              <a:buNone/>
            </a:pPr>
            <a:endParaRPr lang="tr-TR" sz="2000" dirty="0" smtClean="0"/>
          </a:p>
          <a:p>
            <a:r>
              <a:rPr lang="tr-TR" sz="2000" b="1" dirty="0" smtClean="0"/>
              <a:t>Pankreas dışı komplikasyonlar:</a:t>
            </a:r>
            <a:r>
              <a:rPr lang="tr-TR" sz="2000" dirty="0" smtClean="0"/>
              <a:t>                           </a:t>
            </a:r>
            <a:r>
              <a:rPr lang="tr-TR" sz="2000" dirty="0" err="1" smtClean="0"/>
              <a:t>İleus</a:t>
            </a:r>
            <a:r>
              <a:rPr lang="tr-TR" sz="2000" dirty="0" smtClean="0"/>
              <a:t>, koledok obstrüksiyonu, mide çıkış darlığı, </a:t>
            </a:r>
            <a:r>
              <a:rPr lang="tr-TR" sz="2000" dirty="0" err="1" smtClean="0"/>
              <a:t>splenik</a:t>
            </a:r>
            <a:r>
              <a:rPr lang="tr-TR" sz="2000" dirty="0" smtClean="0"/>
              <a:t> </a:t>
            </a:r>
            <a:r>
              <a:rPr lang="tr-TR" sz="2000" dirty="0" err="1" smtClean="0"/>
              <a:t>ven</a:t>
            </a:r>
            <a:r>
              <a:rPr lang="tr-TR" sz="2000" dirty="0" smtClean="0"/>
              <a:t> </a:t>
            </a:r>
            <a:r>
              <a:rPr lang="tr-TR" sz="2000" dirty="0" err="1" smtClean="0"/>
              <a:t>trombozu</a:t>
            </a:r>
            <a:r>
              <a:rPr lang="tr-TR" sz="2000" dirty="0" smtClean="0"/>
              <a:t>.</a:t>
            </a:r>
            <a:endParaRPr lang="tr-TR" sz="2000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63492" y="1956254"/>
            <a:ext cx="5749834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/>
              <a:t> </a:t>
            </a:r>
            <a:r>
              <a:rPr lang="tr-TR" dirty="0" smtClean="0"/>
              <a:t>        Sistemik komplikasyonlar</a:t>
            </a:r>
          </a:p>
          <a:p>
            <a:pPr marL="0" indent="0">
              <a:buNone/>
            </a:pPr>
            <a:endParaRPr lang="tr-TR" dirty="0" smtClean="0"/>
          </a:p>
          <a:p>
            <a:r>
              <a:rPr lang="tr-TR" sz="2000" dirty="0" err="1" smtClean="0"/>
              <a:t>Kardiyovasküler</a:t>
            </a:r>
            <a:r>
              <a:rPr lang="tr-TR" sz="2000" dirty="0" smtClean="0"/>
              <a:t>: Hipotansiyon, taşikardi, şok</a:t>
            </a:r>
          </a:p>
          <a:p>
            <a:r>
              <a:rPr lang="tr-TR" sz="2000" dirty="0" err="1" smtClean="0"/>
              <a:t>Pulmoner</a:t>
            </a:r>
            <a:r>
              <a:rPr lang="tr-TR" sz="2000" dirty="0" smtClean="0"/>
              <a:t>: </a:t>
            </a:r>
            <a:r>
              <a:rPr lang="tr-TR" sz="2000" dirty="0" err="1" smtClean="0"/>
              <a:t>Plevral</a:t>
            </a:r>
            <a:r>
              <a:rPr lang="tr-TR" sz="2000" dirty="0" smtClean="0"/>
              <a:t> </a:t>
            </a:r>
            <a:r>
              <a:rPr lang="tr-TR" sz="2000" dirty="0" err="1" smtClean="0"/>
              <a:t>efüzyon</a:t>
            </a:r>
            <a:r>
              <a:rPr lang="tr-TR" sz="2000" dirty="0" smtClean="0"/>
              <a:t>, </a:t>
            </a:r>
            <a:r>
              <a:rPr lang="tr-TR" sz="2000" dirty="0" err="1" smtClean="0"/>
              <a:t>pulmoner</a:t>
            </a:r>
            <a:r>
              <a:rPr lang="tr-TR" sz="2000" dirty="0" smtClean="0"/>
              <a:t> ödem,  ARDS</a:t>
            </a:r>
          </a:p>
          <a:p>
            <a:r>
              <a:rPr lang="tr-TR" sz="2000" dirty="0" err="1" smtClean="0"/>
              <a:t>Renal</a:t>
            </a:r>
            <a:r>
              <a:rPr lang="tr-TR" sz="2000" dirty="0" smtClean="0"/>
              <a:t>: </a:t>
            </a:r>
            <a:r>
              <a:rPr lang="tr-TR" sz="2000" dirty="0" err="1" smtClean="0"/>
              <a:t>Oligüri</a:t>
            </a:r>
            <a:r>
              <a:rPr lang="tr-TR" sz="2000" dirty="0" smtClean="0"/>
              <a:t>,  ABY</a:t>
            </a:r>
          </a:p>
          <a:p>
            <a:r>
              <a:rPr lang="tr-TR" sz="2000" dirty="0" smtClean="0"/>
              <a:t>Hematolojik: </a:t>
            </a:r>
            <a:r>
              <a:rPr lang="tr-TR" sz="2000" dirty="0" err="1" smtClean="0"/>
              <a:t>Vasküler</a:t>
            </a:r>
            <a:r>
              <a:rPr lang="tr-TR" sz="2000" dirty="0" smtClean="0"/>
              <a:t> </a:t>
            </a:r>
            <a:r>
              <a:rPr lang="tr-TR" sz="2000" dirty="0" err="1" smtClean="0"/>
              <a:t>tromboz</a:t>
            </a:r>
            <a:r>
              <a:rPr lang="tr-TR" sz="2000" dirty="0" smtClean="0"/>
              <a:t>, DIC</a:t>
            </a:r>
          </a:p>
          <a:p>
            <a:r>
              <a:rPr lang="tr-TR" sz="2000" dirty="0" err="1" smtClean="0"/>
              <a:t>Metabolik</a:t>
            </a:r>
            <a:r>
              <a:rPr lang="tr-TR" sz="2000" dirty="0" smtClean="0"/>
              <a:t>: </a:t>
            </a:r>
            <a:r>
              <a:rPr lang="tr-TR" sz="2000" dirty="0" err="1" smtClean="0"/>
              <a:t>Asidoz</a:t>
            </a:r>
            <a:r>
              <a:rPr lang="tr-TR" sz="2000" dirty="0" smtClean="0"/>
              <a:t>, </a:t>
            </a:r>
            <a:r>
              <a:rPr lang="tr-TR" sz="2000" dirty="0" err="1" smtClean="0"/>
              <a:t>hiperglisemi</a:t>
            </a:r>
            <a:r>
              <a:rPr lang="tr-TR" sz="2000" dirty="0" smtClean="0"/>
              <a:t>, </a:t>
            </a:r>
            <a:r>
              <a:rPr lang="tr-TR" sz="2000" dirty="0" err="1" smtClean="0"/>
              <a:t>hipokalsemi</a:t>
            </a:r>
            <a:endParaRPr lang="tr-TR" sz="2000" dirty="0" smtClean="0"/>
          </a:p>
          <a:p>
            <a:r>
              <a:rPr lang="tr-TR" sz="2000" dirty="0" err="1" smtClean="0"/>
              <a:t>Enfeksiyöz</a:t>
            </a:r>
            <a:r>
              <a:rPr lang="tr-TR" sz="2000" dirty="0" smtClean="0"/>
              <a:t>: </a:t>
            </a:r>
            <a:r>
              <a:rPr lang="tr-TR" sz="2000" dirty="0" err="1" smtClean="0"/>
              <a:t>Bakteriyemi</a:t>
            </a:r>
            <a:r>
              <a:rPr lang="tr-TR" sz="2000" dirty="0" smtClean="0"/>
              <a:t>, </a:t>
            </a:r>
            <a:r>
              <a:rPr lang="tr-TR" sz="2000" dirty="0" err="1" smtClean="0"/>
              <a:t>fungemi</a:t>
            </a:r>
            <a:endParaRPr lang="tr-TR" sz="2000" dirty="0" smtClean="0"/>
          </a:p>
          <a:p>
            <a:endParaRPr lang="tr-TR" dirty="0"/>
          </a:p>
        </p:txBody>
      </p:sp>
      <p:pic>
        <p:nvPicPr>
          <p:cNvPr id="5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E06156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349" y="196549"/>
            <a:ext cx="1170977" cy="102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 6"/>
          <p:cNvGrpSpPr/>
          <p:nvPr/>
        </p:nvGrpSpPr>
        <p:grpSpPr>
          <a:xfrm>
            <a:off x="1995488" y="1200395"/>
            <a:ext cx="8201025" cy="4676775"/>
            <a:chOff x="1937298" y="1073986"/>
            <a:chExt cx="8201025" cy="4676775"/>
          </a:xfrm>
        </p:grpSpPr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7298" y="1073986"/>
              <a:ext cx="8201025" cy="4676775"/>
            </a:xfrm>
            <a:prstGeom prst="rect">
              <a:avLst/>
            </a:prstGeom>
          </p:spPr>
        </p:pic>
        <p:sp>
          <p:nvSpPr>
            <p:cNvPr id="9" name="Metin kutusu 8"/>
            <p:cNvSpPr txBox="1"/>
            <p:nvPr/>
          </p:nvSpPr>
          <p:spPr>
            <a:xfrm>
              <a:off x="7331825" y="5381429"/>
              <a:ext cx="2352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 smtClean="0"/>
                <a:t>Turkcerrahi.com</a:t>
              </a:r>
              <a:endParaRPr lang="tr-TR" sz="1400" b="1" dirty="0"/>
            </a:p>
          </p:txBody>
        </p:sp>
      </p:grpSp>
      <p:pic>
        <p:nvPicPr>
          <p:cNvPr id="10" name="Resi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0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81445" y="321583"/>
            <a:ext cx="10515600" cy="862784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err="1" smtClean="0"/>
              <a:t>Prognoz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1445" y="1860459"/>
            <a:ext cx="11214463" cy="4351338"/>
          </a:xfrm>
        </p:spPr>
        <p:txBody>
          <a:bodyPr>
            <a:normAutofit/>
          </a:bodyPr>
          <a:lstStyle/>
          <a:p>
            <a:r>
              <a:rPr lang="tr-TR" sz="2400" dirty="0" smtClean="0"/>
              <a:t>Akut </a:t>
            </a:r>
            <a:r>
              <a:rPr lang="tr-TR" sz="2400" dirty="0" err="1" smtClean="0"/>
              <a:t>pankreatit</a:t>
            </a:r>
            <a:r>
              <a:rPr lang="tr-TR" sz="2400" dirty="0" smtClean="0"/>
              <a:t> olguların %75-80 inde hafif –orta şiddette geçer ve </a:t>
            </a:r>
            <a:r>
              <a:rPr lang="tr-TR" sz="2400" dirty="0" err="1" smtClean="0"/>
              <a:t>spontan</a:t>
            </a:r>
            <a:r>
              <a:rPr lang="tr-TR" sz="2400" dirty="0" smtClean="0"/>
              <a:t> veya uygun tedaviyle iyileşme görülür.</a:t>
            </a:r>
          </a:p>
          <a:p>
            <a:endParaRPr lang="tr-TR" sz="2400" dirty="0" smtClean="0"/>
          </a:p>
          <a:p>
            <a:r>
              <a:rPr lang="tr-TR" sz="2400" dirty="0" smtClean="0"/>
              <a:t>Olguların %20-25 inde hastalık şiddetli seyreder ve yoğun tedaviye rağmen hastaların %50 sinde çoklu organ yetersizliği ve </a:t>
            </a:r>
            <a:r>
              <a:rPr lang="tr-TR" sz="2400" dirty="0" err="1" smtClean="0"/>
              <a:t>pankreatik</a:t>
            </a:r>
            <a:r>
              <a:rPr lang="tr-TR" sz="2400" dirty="0" smtClean="0"/>
              <a:t> nekroz gelişir.</a:t>
            </a:r>
          </a:p>
          <a:p>
            <a:endParaRPr lang="tr-TR" sz="2400" dirty="0" smtClean="0"/>
          </a:p>
          <a:p>
            <a:r>
              <a:rPr lang="tr-TR" sz="2400" dirty="0" smtClean="0"/>
              <a:t>Şiddetli akut </a:t>
            </a:r>
            <a:r>
              <a:rPr lang="tr-TR" sz="2400" dirty="0" err="1" smtClean="0"/>
              <a:t>pankreatit</a:t>
            </a:r>
            <a:r>
              <a:rPr lang="tr-TR" sz="2400" dirty="0" smtClean="0"/>
              <a:t> olgularında </a:t>
            </a:r>
            <a:r>
              <a:rPr lang="tr-TR" sz="2400" dirty="0" err="1" smtClean="0"/>
              <a:t>mortalite</a:t>
            </a:r>
            <a:r>
              <a:rPr lang="tr-TR" sz="2400" dirty="0" smtClean="0"/>
              <a:t> oranı %10-30 civarındadır  ve erken </a:t>
            </a:r>
            <a:r>
              <a:rPr lang="tr-TR" sz="2400" dirty="0" err="1" smtClean="0"/>
              <a:t>mortalite</a:t>
            </a:r>
            <a:r>
              <a:rPr lang="tr-TR" sz="2400" dirty="0" smtClean="0"/>
              <a:t> (&lt; 7 gün) genellikle çoklu organ yetersizliğine bağlıdır.</a:t>
            </a:r>
          </a:p>
          <a:p>
            <a:endParaRPr lang="tr-TR" sz="2400" dirty="0" smtClean="0"/>
          </a:p>
          <a:p>
            <a:r>
              <a:rPr lang="tr-TR" sz="2400" dirty="0" smtClean="0"/>
              <a:t>Geç </a:t>
            </a:r>
            <a:r>
              <a:rPr lang="tr-TR" sz="2400" dirty="0" err="1" smtClean="0"/>
              <a:t>mortalite</a:t>
            </a:r>
            <a:r>
              <a:rPr lang="tr-TR" sz="2400" dirty="0" smtClean="0"/>
              <a:t> (&gt;7 gün) genellikle  </a:t>
            </a:r>
            <a:r>
              <a:rPr lang="tr-TR" sz="2400" dirty="0" err="1" smtClean="0"/>
              <a:t>sepsis</a:t>
            </a:r>
            <a:r>
              <a:rPr lang="tr-TR" sz="2400" dirty="0" smtClean="0"/>
              <a:t>  ve  diğer  </a:t>
            </a:r>
            <a:r>
              <a:rPr lang="tr-TR" sz="2400" dirty="0" err="1" smtClean="0"/>
              <a:t>infeksiyöz</a:t>
            </a:r>
            <a:r>
              <a:rPr lang="tr-TR" sz="2400" dirty="0" smtClean="0"/>
              <a:t> komplikasyonlara bağlıdır.</a:t>
            </a:r>
            <a:endParaRPr lang="tr-TR" sz="2400" dirty="0"/>
          </a:p>
        </p:txBody>
      </p:sp>
      <p:pic>
        <p:nvPicPr>
          <p:cNvPr id="4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E06156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7777" y="225272"/>
            <a:ext cx="1100997" cy="95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1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46909" y="322225"/>
            <a:ext cx="10515600" cy="896983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 smtClean="0"/>
              <a:t>Hastalık şiddetinin değerlendirilmesi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55914" y="1581792"/>
            <a:ext cx="10515600" cy="47667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sz="2400" dirty="0" err="1" smtClean="0"/>
              <a:t>Skorlama</a:t>
            </a:r>
            <a:r>
              <a:rPr lang="tr-TR" sz="2400" dirty="0" smtClean="0"/>
              <a:t> sistemleri  hastalık şiddetinin, </a:t>
            </a:r>
            <a:r>
              <a:rPr lang="tr-TR" sz="2400" dirty="0" err="1" smtClean="0"/>
              <a:t>pankreatik</a:t>
            </a:r>
            <a:r>
              <a:rPr lang="tr-TR" sz="2400" dirty="0" smtClean="0"/>
              <a:t> nekrozun, </a:t>
            </a:r>
            <a:r>
              <a:rPr lang="tr-TR" sz="2400" dirty="0" err="1" smtClean="0"/>
              <a:t>mortalitenin</a:t>
            </a:r>
            <a:r>
              <a:rPr lang="tr-TR" sz="2400" dirty="0" smtClean="0"/>
              <a:t>, </a:t>
            </a:r>
            <a:r>
              <a:rPr lang="tr-TR" sz="2400" dirty="0" err="1" smtClean="0"/>
              <a:t>agresiv</a:t>
            </a:r>
            <a:r>
              <a:rPr lang="tr-TR" sz="2400" dirty="0" smtClean="0"/>
              <a:t> sıvı tedavisinin  ve yoğun bakım gereksinimin öngörülmesinde yardımcı olur.</a:t>
            </a:r>
          </a:p>
          <a:p>
            <a:pPr marL="0" indent="0">
              <a:buNone/>
            </a:pPr>
            <a:r>
              <a:rPr lang="tr-TR" sz="2400" dirty="0" smtClean="0"/>
              <a:t> </a:t>
            </a:r>
          </a:p>
          <a:p>
            <a:r>
              <a:rPr lang="tr-TR" sz="2400" dirty="0" err="1" smtClean="0"/>
              <a:t>Ranson</a:t>
            </a:r>
            <a:endParaRPr lang="tr-TR" sz="2400" dirty="0" smtClean="0"/>
          </a:p>
          <a:p>
            <a:r>
              <a:rPr lang="tr-TR" sz="2400" dirty="0" smtClean="0"/>
              <a:t>APACHE III  (</a:t>
            </a:r>
            <a:r>
              <a:rPr lang="tr-TR" sz="2400" b="1" dirty="0" err="1" smtClean="0">
                <a:solidFill>
                  <a:srgbClr val="007A37"/>
                </a:solidFill>
              </a:rPr>
              <a:t>A</a:t>
            </a:r>
            <a:r>
              <a:rPr lang="tr-TR" sz="2400" dirty="0" err="1" smtClean="0"/>
              <a:t>cute</a:t>
            </a:r>
            <a:r>
              <a:rPr lang="tr-TR" sz="2400" dirty="0" smtClean="0"/>
              <a:t> </a:t>
            </a:r>
            <a:r>
              <a:rPr lang="tr-TR" sz="2400" b="1" dirty="0" err="1" smtClean="0">
                <a:solidFill>
                  <a:srgbClr val="007A37"/>
                </a:solidFill>
              </a:rPr>
              <a:t>P</a:t>
            </a:r>
            <a:r>
              <a:rPr lang="tr-TR" sz="2400" dirty="0" err="1" smtClean="0"/>
              <a:t>hysiology</a:t>
            </a:r>
            <a:r>
              <a:rPr lang="tr-TR" sz="2400" dirty="0" smtClean="0"/>
              <a:t> </a:t>
            </a:r>
            <a:r>
              <a:rPr lang="tr-TR" sz="2400" b="1" dirty="0" err="1" smtClean="0">
                <a:solidFill>
                  <a:srgbClr val="007A37"/>
                </a:solidFill>
              </a:rPr>
              <a:t>A</a:t>
            </a:r>
            <a:r>
              <a:rPr lang="tr-TR" sz="2400" dirty="0" err="1" smtClean="0"/>
              <a:t>nd</a:t>
            </a:r>
            <a:r>
              <a:rPr lang="tr-TR" sz="2400" dirty="0" smtClean="0"/>
              <a:t> </a:t>
            </a:r>
            <a:r>
              <a:rPr lang="tr-TR" sz="2400" b="1" dirty="0" err="1" smtClean="0">
                <a:solidFill>
                  <a:srgbClr val="007A37"/>
                </a:solidFill>
              </a:rPr>
              <a:t>C</a:t>
            </a:r>
            <a:r>
              <a:rPr lang="tr-TR" sz="2400" dirty="0" err="1" smtClean="0"/>
              <a:t>hronic</a:t>
            </a:r>
            <a:r>
              <a:rPr lang="tr-TR" sz="2400" dirty="0" smtClean="0"/>
              <a:t> </a:t>
            </a:r>
            <a:r>
              <a:rPr lang="tr-TR" sz="2400" b="1" dirty="0" err="1" smtClean="0">
                <a:solidFill>
                  <a:srgbClr val="007A37"/>
                </a:solidFill>
              </a:rPr>
              <a:t>H</a:t>
            </a:r>
            <a:r>
              <a:rPr lang="tr-TR" sz="2400" dirty="0" err="1" smtClean="0"/>
              <a:t>ealth</a:t>
            </a:r>
            <a:r>
              <a:rPr lang="tr-TR" sz="2400" dirty="0" smtClean="0"/>
              <a:t> </a:t>
            </a:r>
            <a:r>
              <a:rPr lang="tr-TR" sz="2400" b="1" dirty="0" smtClean="0">
                <a:solidFill>
                  <a:srgbClr val="007A37"/>
                </a:solidFill>
              </a:rPr>
              <a:t>E</a:t>
            </a:r>
            <a:r>
              <a:rPr lang="tr-TR" sz="2400" dirty="0" smtClean="0"/>
              <a:t>valuation)</a:t>
            </a:r>
          </a:p>
          <a:p>
            <a:r>
              <a:rPr lang="tr-TR" sz="2400" dirty="0" err="1" smtClean="0"/>
              <a:t>Balthazar</a:t>
            </a:r>
            <a:endParaRPr lang="tr-TR" sz="2400" dirty="0" smtClean="0"/>
          </a:p>
          <a:p>
            <a:r>
              <a:rPr lang="tr-TR" sz="2400" dirty="0" smtClean="0"/>
              <a:t>Glasgow</a:t>
            </a:r>
          </a:p>
          <a:p>
            <a:r>
              <a:rPr lang="tr-TR" sz="2400" dirty="0" smtClean="0"/>
              <a:t>Atlanta</a:t>
            </a:r>
          </a:p>
          <a:p>
            <a:r>
              <a:rPr lang="tr-TR" sz="2400" dirty="0" smtClean="0"/>
              <a:t>BISAP (</a:t>
            </a:r>
            <a:r>
              <a:rPr lang="tr-TR" sz="2400" b="1" dirty="0" err="1" smtClean="0">
                <a:solidFill>
                  <a:srgbClr val="007A37"/>
                </a:solidFill>
              </a:rPr>
              <a:t>B</a:t>
            </a:r>
            <a:r>
              <a:rPr lang="tr-TR" sz="2400" dirty="0" err="1" smtClean="0"/>
              <a:t>edside</a:t>
            </a:r>
            <a:r>
              <a:rPr lang="tr-TR" sz="2400" dirty="0" smtClean="0"/>
              <a:t> </a:t>
            </a:r>
            <a:r>
              <a:rPr lang="tr-TR" sz="2400" b="1" dirty="0" smtClean="0">
                <a:solidFill>
                  <a:srgbClr val="007A37"/>
                </a:solidFill>
              </a:rPr>
              <a:t>I</a:t>
            </a:r>
            <a:r>
              <a:rPr lang="tr-TR" sz="2400" dirty="0" smtClean="0"/>
              <a:t>ndex of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b="1" dirty="0" err="1" smtClean="0">
                <a:solidFill>
                  <a:srgbClr val="007A37"/>
                </a:solidFill>
              </a:rPr>
              <a:t>S</a:t>
            </a:r>
            <a:r>
              <a:rPr lang="tr-TR" sz="2400" dirty="0" err="1" smtClean="0"/>
              <a:t>everity</a:t>
            </a:r>
            <a:r>
              <a:rPr lang="tr-TR" sz="2400" dirty="0" smtClean="0"/>
              <a:t> of </a:t>
            </a:r>
            <a:r>
              <a:rPr lang="tr-TR" sz="2400" b="1" dirty="0" err="1" smtClean="0">
                <a:solidFill>
                  <a:srgbClr val="007A37"/>
                </a:solidFill>
              </a:rPr>
              <a:t>A</a:t>
            </a:r>
            <a:r>
              <a:rPr lang="tr-TR" sz="2400" dirty="0" err="1" smtClean="0"/>
              <a:t>cute</a:t>
            </a:r>
            <a:r>
              <a:rPr lang="tr-TR" sz="2400" dirty="0" smtClean="0"/>
              <a:t> </a:t>
            </a:r>
            <a:r>
              <a:rPr lang="tr-TR" sz="2400" b="1" dirty="0" err="1" smtClean="0">
                <a:solidFill>
                  <a:srgbClr val="007A37"/>
                </a:solidFill>
              </a:rPr>
              <a:t>P</a:t>
            </a:r>
            <a:r>
              <a:rPr lang="tr-TR" sz="2400" dirty="0" err="1" smtClean="0"/>
              <a:t>ancreatitis</a:t>
            </a:r>
            <a:r>
              <a:rPr lang="tr-TR" sz="2400" dirty="0" smtClean="0"/>
              <a:t>)</a:t>
            </a:r>
          </a:p>
          <a:p>
            <a:r>
              <a:rPr lang="tr-TR" sz="2400" dirty="0" smtClean="0"/>
              <a:t>HAPS (</a:t>
            </a:r>
            <a:r>
              <a:rPr lang="tr-TR" sz="2400" b="1" dirty="0" err="1" smtClean="0">
                <a:solidFill>
                  <a:srgbClr val="007A37"/>
                </a:solidFill>
              </a:rPr>
              <a:t>H</a:t>
            </a:r>
            <a:r>
              <a:rPr lang="tr-TR" sz="2400" dirty="0" err="1" smtClean="0"/>
              <a:t>armless</a:t>
            </a:r>
            <a:r>
              <a:rPr lang="tr-TR" sz="2400" dirty="0" smtClean="0"/>
              <a:t> </a:t>
            </a:r>
            <a:r>
              <a:rPr lang="tr-TR" sz="2400" b="1" dirty="0" err="1" smtClean="0">
                <a:solidFill>
                  <a:srgbClr val="007A37"/>
                </a:solidFill>
              </a:rPr>
              <a:t>A</a:t>
            </a:r>
            <a:r>
              <a:rPr lang="tr-TR" sz="2400" dirty="0" err="1" smtClean="0"/>
              <a:t>cute</a:t>
            </a:r>
            <a:r>
              <a:rPr lang="tr-TR" sz="2400" dirty="0" smtClean="0"/>
              <a:t> </a:t>
            </a:r>
            <a:r>
              <a:rPr lang="tr-TR" sz="2400" b="1" dirty="0" err="1" smtClean="0">
                <a:solidFill>
                  <a:srgbClr val="007A37"/>
                </a:solidFill>
              </a:rPr>
              <a:t>P</a:t>
            </a:r>
            <a:r>
              <a:rPr lang="tr-TR" sz="2400" dirty="0" err="1" smtClean="0"/>
              <a:t>ancreatitis</a:t>
            </a:r>
            <a:r>
              <a:rPr lang="tr-TR" sz="2400" dirty="0" smtClean="0"/>
              <a:t> </a:t>
            </a:r>
            <a:r>
              <a:rPr lang="tr-TR" sz="2400" b="1" dirty="0" err="1" smtClean="0">
                <a:solidFill>
                  <a:srgbClr val="007A37"/>
                </a:solidFill>
              </a:rPr>
              <a:t>S</a:t>
            </a:r>
            <a:r>
              <a:rPr lang="tr-TR" sz="2400" dirty="0" err="1" smtClean="0"/>
              <a:t>core</a:t>
            </a:r>
            <a:r>
              <a:rPr lang="tr-TR" sz="2400" dirty="0" smtClean="0"/>
              <a:t>)</a:t>
            </a:r>
          </a:p>
          <a:p>
            <a:r>
              <a:rPr lang="tr-TR" sz="2000" dirty="0" smtClean="0"/>
              <a:t>Kanda; Üre, </a:t>
            </a:r>
            <a:r>
              <a:rPr lang="tr-TR" sz="2000" dirty="0" err="1" smtClean="0"/>
              <a:t>Htc</a:t>
            </a:r>
            <a:r>
              <a:rPr lang="tr-TR" sz="2000" dirty="0" smtClean="0"/>
              <a:t>, CRP, interleukin-6</a:t>
            </a:r>
          </a:p>
          <a:p>
            <a:r>
              <a:rPr lang="tr-TR" sz="2000" dirty="0" smtClean="0"/>
              <a:t>İdrarda; </a:t>
            </a:r>
            <a:r>
              <a:rPr lang="tr-TR" sz="2000" dirty="0" err="1" smtClean="0"/>
              <a:t>Üriner</a:t>
            </a:r>
            <a:r>
              <a:rPr lang="tr-TR" sz="2000" dirty="0" smtClean="0"/>
              <a:t> </a:t>
            </a:r>
            <a:r>
              <a:rPr lang="tr-TR" sz="2000" dirty="0" err="1" smtClean="0"/>
              <a:t>tripsinojen</a:t>
            </a:r>
            <a:r>
              <a:rPr lang="tr-TR" sz="2000" dirty="0" smtClean="0"/>
              <a:t>  </a:t>
            </a:r>
            <a:r>
              <a:rPr lang="tr-TR" sz="2000" dirty="0" err="1" smtClean="0"/>
              <a:t>aktivatör</a:t>
            </a:r>
            <a:r>
              <a:rPr lang="tr-TR" sz="2000" dirty="0" smtClean="0"/>
              <a:t> </a:t>
            </a:r>
            <a:r>
              <a:rPr lang="tr-TR" sz="2000" dirty="0" err="1" smtClean="0"/>
              <a:t>peptid</a:t>
            </a:r>
            <a:endParaRPr lang="tr-TR" sz="2000" dirty="0"/>
          </a:p>
        </p:txBody>
      </p:sp>
      <p:pic>
        <p:nvPicPr>
          <p:cNvPr id="4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0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77" y="1602951"/>
            <a:ext cx="5878619" cy="4279689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425" y="1629078"/>
            <a:ext cx="4270692" cy="2334056"/>
          </a:xfrm>
          <a:prstGeom prst="rect">
            <a:avLst/>
          </a:prstGeom>
        </p:spPr>
      </p:pic>
      <p:sp>
        <p:nvSpPr>
          <p:cNvPr id="4" name="Unvan 1"/>
          <p:cNvSpPr txBox="1">
            <a:spLocks/>
          </p:cNvSpPr>
          <p:nvPr/>
        </p:nvSpPr>
        <p:spPr>
          <a:xfrm>
            <a:off x="814977" y="151765"/>
            <a:ext cx="10515600" cy="88455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sz="3200" b="1" dirty="0" smtClean="0"/>
          </a:p>
          <a:p>
            <a:pPr algn="ctr"/>
            <a:r>
              <a:rPr lang="tr-TR" sz="3200" b="1" dirty="0" err="1" smtClean="0"/>
              <a:t>Ranson</a:t>
            </a:r>
            <a:r>
              <a:rPr lang="tr-TR" sz="3200" b="1" dirty="0" smtClean="0"/>
              <a:t> kriterleri</a:t>
            </a:r>
            <a:endParaRPr lang="tr-TR" sz="3200" b="1" dirty="0"/>
          </a:p>
        </p:txBody>
      </p:sp>
      <p:pic>
        <p:nvPicPr>
          <p:cNvPr id="5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8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4715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 err="1" smtClean="0"/>
              <a:t>Balthazar</a:t>
            </a:r>
            <a:r>
              <a:rPr lang="tr-TR" sz="3200" b="1" dirty="0" smtClean="0"/>
              <a:t> </a:t>
            </a:r>
            <a:r>
              <a:rPr lang="tr-TR" sz="3200" b="1" dirty="0" err="1" smtClean="0"/>
              <a:t>skorlaması</a:t>
            </a:r>
            <a:r>
              <a:rPr lang="tr-TR" sz="3200" b="1" dirty="0" smtClean="0"/>
              <a:t> (BT skoru) 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4840" y="2224005"/>
            <a:ext cx="5156200" cy="4351338"/>
          </a:xfrm>
        </p:spPr>
        <p:txBody>
          <a:bodyPr>
            <a:normAutofit/>
          </a:bodyPr>
          <a:lstStyle/>
          <a:p>
            <a:r>
              <a:rPr lang="tr-TR" altLang="tr-TR" sz="2000" dirty="0" smtClean="0"/>
              <a:t>Evre </a:t>
            </a:r>
            <a:r>
              <a:rPr lang="en-US" altLang="tr-TR" sz="2000" dirty="0" smtClean="0"/>
              <a:t>A</a:t>
            </a:r>
            <a:r>
              <a:rPr lang="en-US" altLang="tr-TR" sz="2000" dirty="0"/>
              <a:t>: Normal </a:t>
            </a:r>
            <a:r>
              <a:rPr lang="tr-TR" altLang="tr-TR" sz="2000" dirty="0" smtClean="0"/>
              <a:t>görünümlü pankreas</a:t>
            </a:r>
            <a:endParaRPr lang="en-US" altLang="tr-TR" sz="2000" dirty="0"/>
          </a:p>
          <a:p>
            <a:r>
              <a:rPr lang="tr-TR" altLang="tr-TR" sz="2000" dirty="0" smtClean="0"/>
              <a:t>Evre </a:t>
            </a:r>
            <a:r>
              <a:rPr lang="en-US" altLang="tr-TR" sz="2000" dirty="0" smtClean="0"/>
              <a:t>B</a:t>
            </a:r>
            <a:r>
              <a:rPr lang="en-US" altLang="tr-TR" sz="2000" dirty="0"/>
              <a:t>: </a:t>
            </a:r>
            <a:r>
              <a:rPr lang="tr-TR" altLang="tr-TR" sz="2000" dirty="0" smtClean="0"/>
              <a:t>Pankreasta </a:t>
            </a:r>
            <a:r>
              <a:rPr lang="tr-TR" altLang="tr-TR" sz="2000" dirty="0" err="1" smtClean="0"/>
              <a:t>fokal</a:t>
            </a:r>
            <a:r>
              <a:rPr lang="tr-TR" altLang="tr-TR" sz="2000" dirty="0" smtClean="0"/>
              <a:t> veya </a:t>
            </a:r>
            <a:r>
              <a:rPr lang="tr-TR" altLang="tr-TR" sz="2000" dirty="0" err="1" smtClean="0"/>
              <a:t>diffüz</a:t>
            </a:r>
            <a:r>
              <a:rPr lang="tr-TR" altLang="tr-TR" sz="2000" dirty="0" smtClean="0"/>
              <a:t> genişleme</a:t>
            </a:r>
            <a:endParaRPr lang="en-US" altLang="tr-TR" sz="2000" dirty="0"/>
          </a:p>
          <a:p>
            <a:r>
              <a:rPr lang="tr-TR" altLang="tr-TR" sz="2000" dirty="0" smtClean="0"/>
              <a:t>Evre </a:t>
            </a:r>
            <a:r>
              <a:rPr lang="en-US" altLang="tr-TR" sz="2000" dirty="0" smtClean="0"/>
              <a:t>C</a:t>
            </a:r>
            <a:r>
              <a:rPr lang="en-US" altLang="tr-TR" sz="2000" dirty="0"/>
              <a:t>: </a:t>
            </a:r>
            <a:r>
              <a:rPr lang="tr-TR" altLang="tr-TR" sz="2000" dirty="0" smtClean="0"/>
              <a:t>Hafif </a:t>
            </a:r>
            <a:r>
              <a:rPr lang="tr-TR" altLang="tr-TR" sz="2000" dirty="0" err="1" smtClean="0"/>
              <a:t>peripankreatik</a:t>
            </a:r>
            <a:r>
              <a:rPr lang="tr-TR" altLang="tr-TR" sz="2000" dirty="0" smtClean="0"/>
              <a:t> </a:t>
            </a:r>
            <a:r>
              <a:rPr lang="tr-TR" altLang="tr-TR" sz="2000" dirty="0" err="1" smtClean="0"/>
              <a:t>inflamatuar</a:t>
            </a:r>
            <a:r>
              <a:rPr lang="tr-TR" altLang="tr-TR" sz="2000" dirty="0" smtClean="0"/>
              <a:t> değişiklikler</a:t>
            </a:r>
            <a:endParaRPr lang="en-US" altLang="tr-TR" sz="2000" dirty="0"/>
          </a:p>
          <a:p>
            <a:r>
              <a:rPr lang="tr-TR" altLang="tr-TR" sz="2000" dirty="0" smtClean="0"/>
              <a:t>Evre </a:t>
            </a:r>
            <a:r>
              <a:rPr lang="en-US" altLang="tr-TR" sz="2000" dirty="0" smtClean="0"/>
              <a:t>D</a:t>
            </a:r>
            <a:r>
              <a:rPr lang="en-US" altLang="tr-TR" sz="2000" dirty="0"/>
              <a:t>: </a:t>
            </a:r>
            <a:r>
              <a:rPr lang="tr-TR" altLang="tr-TR" sz="2000" dirty="0" smtClean="0"/>
              <a:t>Genellikle ön </a:t>
            </a:r>
            <a:r>
              <a:rPr lang="tr-TR" altLang="tr-TR" sz="2000" dirty="0" err="1" smtClean="0"/>
              <a:t>pararenal</a:t>
            </a:r>
            <a:r>
              <a:rPr lang="tr-TR" altLang="tr-TR" sz="2000" dirty="0" smtClean="0"/>
              <a:t> alanda görülen tek bir alanda sıvı birikimi </a:t>
            </a:r>
          </a:p>
          <a:p>
            <a:r>
              <a:rPr lang="tr-TR" altLang="tr-TR" sz="2000" dirty="0" smtClean="0"/>
              <a:t>Evre </a:t>
            </a:r>
            <a:r>
              <a:rPr lang="en-US" altLang="tr-TR" sz="2000" dirty="0" smtClean="0"/>
              <a:t>E</a:t>
            </a:r>
            <a:r>
              <a:rPr lang="en-US" altLang="tr-TR" sz="2000" dirty="0"/>
              <a:t>: </a:t>
            </a:r>
            <a:r>
              <a:rPr lang="tr-TR" altLang="tr-TR" sz="2000" dirty="0" smtClean="0"/>
              <a:t>Pankreasta veya çevresinde  iki veya daha fazla bölgede sıvı birikimi veya pankreas veya </a:t>
            </a:r>
            <a:r>
              <a:rPr lang="tr-TR" altLang="tr-TR" sz="2000" dirty="0" err="1" smtClean="0"/>
              <a:t>pankreatik</a:t>
            </a:r>
            <a:r>
              <a:rPr lang="tr-TR" altLang="tr-TR" sz="2000" dirty="0" smtClean="0"/>
              <a:t> </a:t>
            </a:r>
            <a:r>
              <a:rPr lang="tr-TR" altLang="tr-TR" sz="2000" dirty="0" err="1" smtClean="0"/>
              <a:t>inflamayon</a:t>
            </a:r>
            <a:r>
              <a:rPr lang="tr-TR" altLang="tr-TR" sz="2000" dirty="0" smtClean="0"/>
              <a:t> içinde gaz görülmesi veya nekroz</a:t>
            </a:r>
            <a:endParaRPr lang="tr-TR" sz="2000" dirty="0"/>
          </a:p>
        </p:txBody>
      </p:sp>
      <p:pic>
        <p:nvPicPr>
          <p:cNvPr id="4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393392"/>
              </p:ext>
            </p:extLst>
          </p:nvPr>
        </p:nvGraphicFramePr>
        <p:xfrm>
          <a:off x="6543040" y="2314786"/>
          <a:ext cx="5049520" cy="2866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2380">
                  <a:extLst>
                    <a:ext uri="{9D8B030D-6E8A-4147-A177-3AD203B41FA5}">
                      <a16:colId xmlns:a16="http://schemas.microsoft.com/office/drawing/2014/main" val="884540722"/>
                    </a:ext>
                  </a:extLst>
                </a:gridCol>
                <a:gridCol w="1262380">
                  <a:extLst>
                    <a:ext uri="{9D8B030D-6E8A-4147-A177-3AD203B41FA5}">
                      <a16:colId xmlns:a16="http://schemas.microsoft.com/office/drawing/2014/main" val="776778661"/>
                    </a:ext>
                  </a:extLst>
                </a:gridCol>
                <a:gridCol w="1262380">
                  <a:extLst>
                    <a:ext uri="{9D8B030D-6E8A-4147-A177-3AD203B41FA5}">
                      <a16:colId xmlns:a16="http://schemas.microsoft.com/office/drawing/2014/main" val="1313334056"/>
                    </a:ext>
                  </a:extLst>
                </a:gridCol>
                <a:gridCol w="1262380">
                  <a:extLst>
                    <a:ext uri="{9D8B030D-6E8A-4147-A177-3AD203B41FA5}">
                      <a16:colId xmlns:a16="http://schemas.microsoft.com/office/drawing/2014/main" val="4134712319"/>
                    </a:ext>
                  </a:extLst>
                </a:gridCol>
              </a:tblGrid>
              <a:tr h="477802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BT evresi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Skor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Nekroz 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Skor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4924674"/>
                  </a:ext>
                </a:extLst>
              </a:tr>
              <a:tr h="477802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Yok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0100267"/>
                  </a:ext>
                </a:extLst>
              </a:tr>
              <a:tr h="477802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%33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9372680"/>
                  </a:ext>
                </a:extLst>
              </a:tr>
              <a:tr h="477802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%50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398013"/>
                  </a:ext>
                </a:extLst>
              </a:tr>
              <a:tr h="477802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&gt;%50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0980705"/>
                  </a:ext>
                </a:extLst>
              </a:tr>
              <a:tr h="477802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2623782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4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92200" y="202565"/>
            <a:ext cx="10515600" cy="1325563"/>
          </a:xfrm>
        </p:spPr>
        <p:txBody>
          <a:bodyPr/>
          <a:lstStyle/>
          <a:p>
            <a:pPr algn="ctr"/>
            <a:r>
              <a:rPr lang="tr-TR" sz="3200" b="1" dirty="0" smtClean="0"/>
              <a:t>BISAP</a:t>
            </a:r>
            <a:r>
              <a:rPr lang="tr-TR" sz="3200" b="1" dirty="0"/>
              <a:t> </a:t>
            </a:r>
            <a:r>
              <a:rPr lang="tr-TR" sz="3200" b="1" dirty="0" err="1" smtClean="0"/>
              <a:t>skorlaması</a:t>
            </a:r>
            <a:r>
              <a:rPr lang="tr-TR" sz="3200" b="1" dirty="0" smtClean="0"/>
              <a:t> </a:t>
            </a:r>
            <a:r>
              <a:rPr lang="tr-TR" sz="2400" dirty="0" smtClean="0"/>
              <a:t>(</a:t>
            </a:r>
            <a:r>
              <a:rPr lang="tr-TR" sz="2400" b="1" dirty="0" err="1" smtClean="0"/>
              <a:t>B</a:t>
            </a:r>
            <a:r>
              <a:rPr lang="tr-TR" sz="2400" dirty="0" err="1" smtClean="0"/>
              <a:t>edside</a:t>
            </a:r>
            <a:r>
              <a:rPr lang="tr-TR" sz="2400" dirty="0" smtClean="0"/>
              <a:t> </a:t>
            </a:r>
            <a:r>
              <a:rPr lang="tr-TR" sz="2400" b="1" dirty="0"/>
              <a:t>I</a:t>
            </a:r>
            <a:r>
              <a:rPr lang="tr-TR" sz="2400" dirty="0"/>
              <a:t>ndex of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b="1" dirty="0" err="1"/>
              <a:t>S</a:t>
            </a:r>
            <a:r>
              <a:rPr lang="tr-TR" sz="2400" dirty="0" err="1"/>
              <a:t>everity</a:t>
            </a:r>
            <a:r>
              <a:rPr lang="tr-TR" sz="2400" dirty="0"/>
              <a:t> of </a:t>
            </a:r>
            <a:r>
              <a:rPr lang="tr-TR" sz="2400" b="1" dirty="0" err="1"/>
              <a:t>A</a:t>
            </a:r>
            <a:r>
              <a:rPr lang="tr-TR" sz="2400" dirty="0" err="1"/>
              <a:t>cute</a:t>
            </a:r>
            <a:r>
              <a:rPr lang="tr-TR" sz="2400" dirty="0"/>
              <a:t> </a:t>
            </a:r>
            <a:r>
              <a:rPr lang="tr-TR" sz="2400" b="1" dirty="0" err="1"/>
              <a:t>P</a:t>
            </a:r>
            <a:r>
              <a:rPr lang="tr-TR" sz="2400" dirty="0" err="1"/>
              <a:t>ancreatitis</a:t>
            </a:r>
            <a:r>
              <a:rPr lang="tr-TR" sz="2400" dirty="0"/>
              <a:t>)</a:t>
            </a:r>
            <a:r>
              <a:rPr lang="tr-TR" sz="2400" dirty="0" smtClean="0"/>
              <a:t> </a:t>
            </a:r>
            <a:endParaRPr lang="tr-TR" sz="2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76680" y="1856105"/>
            <a:ext cx="10515600" cy="4351338"/>
          </a:xfrm>
        </p:spPr>
        <p:txBody>
          <a:bodyPr/>
          <a:lstStyle/>
          <a:p>
            <a:r>
              <a:rPr lang="tr-TR" dirty="0" smtClean="0"/>
              <a:t>BUN (Blood </a:t>
            </a:r>
            <a:r>
              <a:rPr lang="tr-TR" dirty="0" err="1" smtClean="0"/>
              <a:t>urea</a:t>
            </a:r>
            <a:r>
              <a:rPr lang="tr-TR" dirty="0" smtClean="0"/>
              <a:t> </a:t>
            </a:r>
            <a:r>
              <a:rPr lang="tr-TR" dirty="0" err="1" smtClean="0"/>
              <a:t>nitrogen</a:t>
            </a:r>
            <a:r>
              <a:rPr lang="tr-TR" dirty="0" smtClean="0"/>
              <a:t>) &gt;25mg/dl  (Üre &gt;60mg/dl)</a:t>
            </a:r>
          </a:p>
          <a:p>
            <a:r>
              <a:rPr lang="tr-TR" dirty="0" err="1" smtClean="0"/>
              <a:t>Mental</a:t>
            </a:r>
            <a:r>
              <a:rPr lang="tr-TR" dirty="0" smtClean="0"/>
              <a:t> fonksiyonda bozulma</a:t>
            </a:r>
          </a:p>
          <a:p>
            <a:r>
              <a:rPr lang="tr-TR" dirty="0" smtClean="0"/>
              <a:t>SIRS </a:t>
            </a:r>
            <a:r>
              <a:rPr lang="tr-TR" sz="2000" dirty="0" smtClean="0"/>
              <a:t>(</a:t>
            </a:r>
            <a:r>
              <a:rPr lang="tr-TR" sz="2000" dirty="0" err="1" smtClean="0"/>
              <a:t>Systemic</a:t>
            </a:r>
            <a:r>
              <a:rPr lang="tr-TR" sz="2000" dirty="0" smtClean="0"/>
              <a:t> </a:t>
            </a:r>
            <a:r>
              <a:rPr lang="tr-TR" sz="2000" dirty="0" err="1" smtClean="0"/>
              <a:t>İnflammatory</a:t>
            </a:r>
            <a:r>
              <a:rPr lang="tr-TR" sz="2000" dirty="0" smtClean="0"/>
              <a:t> </a:t>
            </a:r>
            <a:r>
              <a:rPr lang="tr-TR" sz="2000" dirty="0" err="1" smtClean="0"/>
              <a:t>Response</a:t>
            </a:r>
            <a:r>
              <a:rPr lang="tr-TR" sz="2000" dirty="0" smtClean="0"/>
              <a:t>)</a:t>
            </a:r>
          </a:p>
          <a:p>
            <a:r>
              <a:rPr lang="tr-TR" dirty="0" smtClean="0"/>
              <a:t>Yaş &gt;65</a:t>
            </a:r>
          </a:p>
          <a:p>
            <a:r>
              <a:rPr lang="tr-TR" dirty="0" err="1" smtClean="0"/>
              <a:t>Plevral</a:t>
            </a:r>
            <a:r>
              <a:rPr lang="tr-TR" dirty="0" smtClean="0"/>
              <a:t> </a:t>
            </a:r>
            <a:r>
              <a:rPr lang="tr-TR" dirty="0" err="1" smtClean="0"/>
              <a:t>efüzyon</a:t>
            </a:r>
            <a:endParaRPr lang="tr-TR" dirty="0" smtClean="0"/>
          </a:p>
          <a:p>
            <a:endParaRPr lang="tr-TR" dirty="0"/>
          </a:p>
          <a:p>
            <a:pPr marL="0" indent="0">
              <a:buNone/>
            </a:pPr>
            <a:r>
              <a:rPr lang="tr-TR" sz="2400" dirty="0" smtClean="0"/>
              <a:t>BISAP </a:t>
            </a:r>
            <a:r>
              <a:rPr lang="tr-TR" sz="2400" dirty="0" err="1" smtClean="0"/>
              <a:t>skorlaması</a:t>
            </a:r>
            <a:r>
              <a:rPr lang="tr-TR" sz="2400" dirty="0" smtClean="0"/>
              <a:t> ilk 24 saatte yapılan değerlendirmede kullanılır ve artmış </a:t>
            </a:r>
            <a:r>
              <a:rPr lang="tr-TR" sz="2400" dirty="0" err="1" smtClean="0"/>
              <a:t>mortaliteyi</a:t>
            </a:r>
            <a:r>
              <a:rPr lang="tr-TR" sz="2400" dirty="0" smtClean="0"/>
              <a:t> gösterir.</a:t>
            </a:r>
            <a:endParaRPr lang="tr-TR" sz="2400" dirty="0"/>
          </a:p>
        </p:txBody>
      </p:sp>
      <p:pic>
        <p:nvPicPr>
          <p:cNvPr id="4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0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Unvan 1"/>
          <p:cNvSpPr>
            <a:spLocks noGrp="1"/>
          </p:cNvSpPr>
          <p:nvPr>
            <p:ph type="title"/>
          </p:nvPr>
        </p:nvSpPr>
        <p:spPr>
          <a:xfrm>
            <a:off x="838200" y="503238"/>
            <a:ext cx="6248400" cy="1143000"/>
          </a:xfrm>
        </p:spPr>
        <p:txBody>
          <a:bodyPr/>
          <a:lstStyle/>
          <a:p>
            <a:r>
              <a:rPr lang="tr-TR" altLang="tr-TR" sz="2800" dirty="0" err="1"/>
              <a:t>Pankreatik</a:t>
            </a:r>
            <a:r>
              <a:rPr lang="tr-TR" altLang="tr-TR" sz="2800" dirty="0"/>
              <a:t> </a:t>
            </a:r>
            <a:r>
              <a:rPr lang="tr-TR" altLang="tr-TR" sz="2800" dirty="0" err="1"/>
              <a:t>sekresyon</a:t>
            </a:r>
            <a:r>
              <a:rPr lang="tr-TR" altLang="tr-TR" sz="2800" dirty="0"/>
              <a:t>  (1-2,5 L/gün)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  <a:defRPr/>
            </a:pPr>
            <a:endParaRPr lang="tr-TR" altLang="tr-TR" sz="2400" dirty="0" smtClean="0"/>
          </a:p>
          <a:p>
            <a:pPr marL="0" indent="0" algn="ctr">
              <a:buNone/>
              <a:defRPr/>
            </a:pPr>
            <a:r>
              <a:rPr lang="tr-TR" altLang="tr-TR" sz="2400" dirty="0" smtClean="0"/>
              <a:t>Aköz (</a:t>
            </a:r>
            <a:r>
              <a:rPr lang="tr-TR" altLang="tr-TR" sz="2400" dirty="0" err="1" smtClean="0"/>
              <a:t>Aqueous</a:t>
            </a:r>
            <a:r>
              <a:rPr lang="tr-TR" altLang="tr-TR" sz="2400" dirty="0" smtClean="0"/>
              <a:t>) </a:t>
            </a:r>
            <a:r>
              <a:rPr lang="tr-TR" altLang="tr-TR" sz="2400" dirty="0"/>
              <a:t>fraksiyon</a:t>
            </a:r>
          </a:p>
          <a:p>
            <a:pPr marL="0" indent="0">
              <a:buNone/>
              <a:defRPr/>
            </a:pPr>
            <a:endParaRPr lang="tr-TR" altLang="tr-TR" dirty="0"/>
          </a:p>
          <a:p>
            <a:pPr>
              <a:defRPr/>
            </a:pPr>
            <a:r>
              <a:rPr lang="tr-TR" altLang="tr-TR" sz="2000" dirty="0" err="1"/>
              <a:t>Asiner</a:t>
            </a:r>
            <a:r>
              <a:rPr lang="tr-TR" altLang="tr-TR" sz="2000" dirty="0"/>
              <a:t> ve </a:t>
            </a:r>
            <a:r>
              <a:rPr lang="tr-TR" altLang="tr-TR" sz="2000" dirty="0" err="1"/>
              <a:t>sentroasiner</a:t>
            </a:r>
            <a:r>
              <a:rPr lang="tr-TR" altLang="tr-TR" sz="2000" dirty="0"/>
              <a:t> hücrelerden</a:t>
            </a:r>
            <a:r>
              <a:rPr lang="tr-TR" altLang="tr-TR" sz="2000" b="1" dirty="0"/>
              <a:t>, </a:t>
            </a:r>
            <a:r>
              <a:rPr lang="tr-TR" altLang="tr-TR" sz="2000" b="1" dirty="0" err="1"/>
              <a:t>sekretin</a:t>
            </a:r>
            <a:r>
              <a:rPr lang="tr-TR" altLang="tr-TR" sz="2000" b="1" dirty="0"/>
              <a:t> </a:t>
            </a:r>
            <a:r>
              <a:rPr lang="tr-TR" altLang="tr-TR" sz="2000" dirty="0"/>
              <a:t>ve </a:t>
            </a:r>
            <a:r>
              <a:rPr lang="tr-TR" altLang="tr-TR" sz="2000" b="1" dirty="0" err="1"/>
              <a:t>Ach</a:t>
            </a:r>
            <a:r>
              <a:rPr lang="tr-TR" altLang="tr-TR" sz="2000" b="1" dirty="0"/>
              <a:t> </a:t>
            </a:r>
            <a:r>
              <a:rPr lang="tr-TR" altLang="tr-TR" sz="2000" dirty="0"/>
              <a:t>etkisiyle salgılanır.</a:t>
            </a:r>
          </a:p>
          <a:p>
            <a:pPr>
              <a:defRPr/>
            </a:pPr>
            <a:r>
              <a:rPr lang="tr-TR" altLang="tr-TR" sz="2000" dirty="0"/>
              <a:t> Su, HCO</a:t>
            </a:r>
            <a:r>
              <a:rPr lang="tr-TR" altLang="tr-TR" sz="1600" dirty="0"/>
              <a:t>3</a:t>
            </a:r>
            <a:r>
              <a:rPr lang="tr-TR" altLang="tr-TR" sz="2000" dirty="0"/>
              <a:t>, </a:t>
            </a:r>
            <a:r>
              <a:rPr lang="tr-TR" altLang="tr-TR" sz="2000" dirty="0" err="1"/>
              <a:t>Na</a:t>
            </a:r>
            <a:r>
              <a:rPr lang="tr-TR" altLang="tr-TR" sz="2000" dirty="0"/>
              <a:t>, K, Cl</a:t>
            </a:r>
          </a:p>
          <a:p>
            <a:pPr>
              <a:defRPr/>
            </a:pPr>
            <a:endParaRPr lang="tr-TR" altLang="tr-TR" sz="2000" dirty="0"/>
          </a:p>
          <a:p>
            <a:pPr>
              <a:defRPr/>
            </a:pPr>
            <a:r>
              <a:rPr lang="tr-TR" altLang="tr-TR" sz="2000" b="1" dirty="0" err="1"/>
              <a:t>Sekretin</a:t>
            </a:r>
            <a:r>
              <a:rPr lang="tr-TR" altLang="tr-TR" sz="2000" b="1" dirty="0"/>
              <a:t> </a:t>
            </a:r>
            <a:r>
              <a:rPr lang="tr-TR" altLang="tr-TR" sz="2000" dirty="0"/>
              <a:t>HCO</a:t>
            </a:r>
            <a:r>
              <a:rPr lang="tr-TR" altLang="tr-TR" sz="1600" dirty="0"/>
              <a:t>3</a:t>
            </a:r>
            <a:r>
              <a:rPr lang="tr-TR" altLang="tr-TR" sz="2000" dirty="0"/>
              <a:t> dan zengin </a:t>
            </a:r>
            <a:r>
              <a:rPr lang="tr-TR" altLang="tr-TR" sz="2000" dirty="0" err="1"/>
              <a:t>sekresyon</a:t>
            </a:r>
            <a:r>
              <a:rPr lang="tr-TR" altLang="tr-TR" sz="2000" dirty="0"/>
              <a:t> oluşturur</a:t>
            </a:r>
          </a:p>
          <a:p>
            <a:pPr>
              <a:defRPr/>
            </a:pP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  <a:defRPr/>
            </a:pPr>
            <a:endParaRPr lang="tr-TR" altLang="tr-TR" sz="2400" dirty="0" smtClean="0"/>
          </a:p>
          <a:p>
            <a:pPr marL="0" indent="0" algn="ctr">
              <a:buNone/>
              <a:defRPr/>
            </a:pPr>
            <a:r>
              <a:rPr lang="tr-TR" altLang="tr-TR" sz="2400" dirty="0" err="1" smtClean="0"/>
              <a:t>Enzimatik</a:t>
            </a:r>
            <a:r>
              <a:rPr lang="tr-TR" altLang="tr-TR" sz="2400" dirty="0" smtClean="0"/>
              <a:t>  </a:t>
            </a:r>
            <a:r>
              <a:rPr lang="tr-TR" altLang="tr-TR" sz="2400" dirty="0"/>
              <a:t>fraksiyon</a:t>
            </a:r>
          </a:p>
          <a:p>
            <a:pPr marL="0" indent="0">
              <a:buNone/>
              <a:defRPr/>
            </a:pPr>
            <a:r>
              <a:rPr lang="tr-TR" altLang="tr-TR" dirty="0"/>
              <a:t>     </a:t>
            </a:r>
            <a:endParaRPr lang="tr-TR" altLang="tr-TR" dirty="0" smtClean="0"/>
          </a:p>
          <a:p>
            <a:pPr>
              <a:defRPr/>
            </a:pPr>
            <a:r>
              <a:rPr lang="tr-TR" altLang="tr-TR" sz="2000" dirty="0" err="1"/>
              <a:t>Asiner</a:t>
            </a:r>
            <a:r>
              <a:rPr lang="tr-TR" altLang="tr-TR" sz="2000" dirty="0"/>
              <a:t> hücrelerden, </a:t>
            </a:r>
            <a:r>
              <a:rPr lang="tr-TR" altLang="tr-TR" sz="2000" b="1" dirty="0" err="1"/>
              <a:t>kolesistokinin</a:t>
            </a:r>
            <a:r>
              <a:rPr lang="tr-TR" altLang="tr-TR" sz="2000" dirty="0"/>
              <a:t> ve </a:t>
            </a:r>
            <a:r>
              <a:rPr lang="tr-TR" altLang="tr-TR" sz="2000" b="1" dirty="0" err="1"/>
              <a:t>Ach</a:t>
            </a:r>
            <a:r>
              <a:rPr lang="tr-TR" altLang="tr-TR" sz="2000" dirty="0"/>
              <a:t>  etkisiyle salgılanır.</a:t>
            </a:r>
          </a:p>
          <a:p>
            <a:pPr>
              <a:defRPr/>
            </a:pPr>
            <a:endParaRPr lang="tr-TR" altLang="tr-TR" sz="2000" dirty="0"/>
          </a:p>
          <a:p>
            <a:pPr marL="0" indent="0">
              <a:buNone/>
              <a:defRPr/>
            </a:pPr>
            <a:r>
              <a:rPr lang="tr-TR" altLang="tr-TR" sz="2000" dirty="0" smtClean="0"/>
              <a:t>      Amilaz</a:t>
            </a:r>
            <a:r>
              <a:rPr lang="tr-TR" altLang="tr-TR" sz="2000" dirty="0"/>
              <a:t>, </a:t>
            </a:r>
            <a:r>
              <a:rPr lang="tr-TR" altLang="tr-TR" sz="2000" dirty="0" err="1"/>
              <a:t>Lipaz</a:t>
            </a:r>
            <a:r>
              <a:rPr lang="tr-TR" altLang="tr-TR" sz="2000" dirty="0"/>
              <a:t>, </a:t>
            </a:r>
            <a:r>
              <a:rPr lang="tr-TR" altLang="tr-TR" sz="2000" dirty="0" err="1"/>
              <a:t>proteaz</a:t>
            </a:r>
            <a:r>
              <a:rPr lang="tr-TR" altLang="tr-TR" sz="2000" dirty="0"/>
              <a:t>, </a:t>
            </a:r>
            <a:r>
              <a:rPr lang="tr-TR" altLang="tr-TR" sz="2000" dirty="0" err="1"/>
              <a:t>tripsinojen</a:t>
            </a:r>
            <a:r>
              <a:rPr lang="tr-TR" altLang="tr-TR" sz="2000" dirty="0"/>
              <a:t>, </a:t>
            </a:r>
            <a:r>
              <a:rPr lang="tr-TR" altLang="tr-TR" sz="2000" dirty="0" smtClean="0"/>
              <a:t>   </a:t>
            </a:r>
          </a:p>
          <a:p>
            <a:pPr marL="0" indent="0">
              <a:buNone/>
              <a:defRPr/>
            </a:pPr>
            <a:r>
              <a:rPr lang="tr-TR" altLang="tr-TR" sz="2000" dirty="0"/>
              <a:t> </a:t>
            </a:r>
            <a:r>
              <a:rPr lang="tr-TR" altLang="tr-TR" sz="2000" dirty="0" smtClean="0"/>
              <a:t>     </a:t>
            </a:r>
            <a:r>
              <a:rPr lang="tr-TR" altLang="tr-TR" sz="2000" dirty="0" err="1" smtClean="0"/>
              <a:t>kimotripsinojen</a:t>
            </a:r>
            <a:endParaRPr lang="tr-TR" altLang="tr-TR" sz="2000" dirty="0"/>
          </a:p>
          <a:p>
            <a:pPr>
              <a:defRPr/>
            </a:pPr>
            <a:endParaRPr lang="tr-TR" dirty="0"/>
          </a:p>
        </p:txBody>
      </p:sp>
      <p:pic>
        <p:nvPicPr>
          <p:cNvPr id="7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0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92200" y="202565"/>
            <a:ext cx="10515600" cy="1325563"/>
          </a:xfrm>
        </p:spPr>
        <p:txBody>
          <a:bodyPr/>
          <a:lstStyle/>
          <a:p>
            <a:pPr algn="ctr"/>
            <a:r>
              <a:rPr lang="tr-TR" sz="3200" b="1" dirty="0" smtClean="0"/>
              <a:t>HAPS </a:t>
            </a:r>
            <a:r>
              <a:rPr lang="tr-TR" sz="3200" b="1" dirty="0" err="1" smtClean="0"/>
              <a:t>skorlaması</a:t>
            </a:r>
            <a:r>
              <a:rPr lang="tr-TR" sz="3200" b="1" dirty="0" smtClean="0"/>
              <a:t> </a:t>
            </a:r>
            <a:r>
              <a:rPr lang="tr-TR" sz="2400" dirty="0" smtClean="0"/>
              <a:t>(</a:t>
            </a:r>
            <a:r>
              <a:rPr lang="tr-TR" sz="2400" b="1" dirty="0" err="1" smtClean="0"/>
              <a:t>H</a:t>
            </a:r>
            <a:r>
              <a:rPr lang="tr-TR" sz="2400" dirty="0" err="1" smtClean="0"/>
              <a:t>armless</a:t>
            </a:r>
            <a:r>
              <a:rPr lang="tr-TR" sz="2400" dirty="0" smtClean="0"/>
              <a:t> </a:t>
            </a:r>
            <a:r>
              <a:rPr lang="tr-TR" sz="2400" b="1" dirty="0" err="1" smtClean="0"/>
              <a:t>A</a:t>
            </a:r>
            <a:r>
              <a:rPr lang="tr-TR" sz="2400" dirty="0" err="1" smtClean="0"/>
              <a:t>cute</a:t>
            </a:r>
            <a:r>
              <a:rPr lang="tr-TR" sz="2400" dirty="0" smtClean="0"/>
              <a:t> </a:t>
            </a:r>
            <a:r>
              <a:rPr lang="tr-TR" sz="2400" b="1" dirty="0" err="1" smtClean="0"/>
              <a:t>P</a:t>
            </a:r>
            <a:r>
              <a:rPr lang="tr-TR" sz="2400" dirty="0" err="1" smtClean="0"/>
              <a:t>ancretitis</a:t>
            </a:r>
            <a:r>
              <a:rPr lang="tr-TR" sz="2400" dirty="0" smtClean="0"/>
              <a:t> </a:t>
            </a:r>
            <a:r>
              <a:rPr lang="tr-TR" sz="2400" b="1" dirty="0" err="1" smtClean="0"/>
              <a:t>S</a:t>
            </a:r>
            <a:r>
              <a:rPr lang="tr-TR" sz="2400" dirty="0" err="1" smtClean="0"/>
              <a:t>core</a:t>
            </a:r>
            <a:r>
              <a:rPr lang="tr-TR" sz="2400" dirty="0" smtClean="0"/>
              <a:t>) </a:t>
            </a:r>
            <a:endParaRPr lang="tr-TR" sz="2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73480" y="2333625"/>
            <a:ext cx="10515600" cy="4351338"/>
          </a:xfrm>
        </p:spPr>
        <p:txBody>
          <a:bodyPr/>
          <a:lstStyle/>
          <a:p>
            <a:r>
              <a:rPr lang="tr-TR" dirty="0" smtClean="0"/>
              <a:t>Karında </a:t>
            </a:r>
            <a:r>
              <a:rPr lang="tr-TR" dirty="0" err="1" smtClean="0"/>
              <a:t>rebound</a:t>
            </a:r>
            <a:r>
              <a:rPr lang="tr-TR" dirty="0" smtClean="0"/>
              <a:t> yokluğu</a:t>
            </a:r>
          </a:p>
          <a:p>
            <a:r>
              <a:rPr lang="tr-TR" dirty="0" smtClean="0"/>
              <a:t>Normal </a:t>
            </a:r>
            <a:r>
              <a:rPr lang="tr-TR" dirty="0" err="1" smtClean="0"/>
              <a:t>hematokrit</a:t>
            </a:r>
            <a:r>
              <a:rPr lang="tr-TR" dirty="0" smtClean="0"/>
              <a:t> düzeyi</a:t>
            </a:r>
          </a:p>
          <a:p>
            <a:r>
              <a:rPr lang="tr-TR" dirty="0" smtClean="0"/>
              <a:t>Normal serum </a:t>
            </a:r>
            <a:r>
              <a:rPr lang="tr-TR" dirty="0" err="1" smtClean="0"/>
              <a:t>kreatinin</a:t>
            </a:r>
            <a:r>
              <a:rPr lang="tr-TR" dirty="0" smtClean="0"/>
              <a:t> düzeyi</a:t>
            </a:r>
            <a:endParaRPr lang="tr-TR" sz="2000" dirty="0" smtClean="0"/>
          </a:p>
          <a:p>
            <a:endParaRPr lang="tr-TR" dirty="0"/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</a:rPr>
              <a:t>Akut </a:t>
            </a:r>
            <a:r>
              <a:rPr lang="tr-TR" sz="2400" dirty="0" err="1" smtClean="0">
                <a:solidFill>
                  <a:srgbClr val="FF0000"/>
                </a:solidFill>
              </a:rPr>
              <a:t>pankreatitin</a:t>
            </a:r>
            <a:r>
              <a:rPr lang="tr-TR" sz="2400" dirty="0" smtClean="0">
                <a:solidFill>
                  <a:srgbClr val="FF0000"/>
                </a:solidFill>
              </a:rPr>
              <a:t> şiddetli  seyretmeyeceğini %98  doğrulukla gösterir</a:t>
            </a:r>
            <a:endParaRPr lang="tr-TR" sz="2400" dirty="0">
              <a:solidFill>
                <a:srgbClr val="FF0000"/>
              </a:solidFill>
            </a:endParaRPr>
          </a:p>
        </p:txBody>
      </p:sp>
      <p:pic>
        <p:nvPicPr>
          <p:cNvPr id="4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4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987932" y="216131"/>
            <a:ext cx="4073434" cy="66248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/>
              <a:t>Teşhis </a:t>
            </a:r>
            <a:r>
              <a:rPr lang="tr-TR" sz="2400" b="1" dirty="0" smtClean="0"/>
              <a:t>(1)  </a:t>
            </a:r>
            <a:endParaRPr lang="tr-TR" sz="24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86866" y="1236155"/>
            <a:ext cx="11539460" cy="53391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tr-TR" sz="2400" dirty="0" smtClean="0"/>
              <a:t>Pankreas spesifik testler:                                                                                                                     </a:t>
            </a:r>
            <a:r>
              <a:rPr lang="tr-TR" sz="2000" dirty="0" smtClean="0"/>
              <a:t>                                                              - Serum amilaz ve  </a:t>
            </a:r>
            <a:r>
              <a:rPr lang="tr-TR" sz="2000" dirty="0" err="1" smtClean="0"/>
              <a:t>lipaz</a:t>
            </a:r>
            <a:r>
              <a:rPr lang="tr-TR" sz="2000" dirty="0" smtClean="0"/>
              <a:t> düzeylerinde  3-7 gün süren en az 3 kat artış</a:t>
            </a:r>
            <a:endParaRPr lang="tr-TR" sz="2000" dirty="0"/>
          </a:p>
          <a:p>
            <a:pPr marL="0" indent="0">
              <a:lnSpc>
                <a:spcPct val="100000"/>
              </a:lnSpc>
              <a:buNone/>
            </a:pPr>
            <a:r>
              <a:rPr lang="tr-TR" sz="2000" dirty="0" smtClean="0"/>
              <a:t>   - </a:t>
            </a:r>
            <a:r>
              <a:rPr lang="tr-TR" sz="2000" dirty="0" err="1" smtClean="0"/>
              <a:t>Lipaz</a:t>
            </a:r>
            <a:r>
              <a:rPr lang="tr-TR" sz="2000" dirty="0" smtClean="0"/>
              <a:t>  daha spesifik ve yarılanma ömrü uzun</a:t>
            </a:r>
            <a:endParaRPr lang="tr-TR" sz="2000" dirty="0"/>
          </a:p>
          <a:p>
            <a:pPr marL="0" indent="0">
              <a:lnSpc>
                <a:spcPct val="100000"/>
              </a:lnSpc>
              <a:buNone/>
            </a:pPr>
            <a:r>
              <a:rPr lang="tr-TR" sz="2000" dirty="0" smtClean="0"/>
              <a:t>   - Enzim seviyesi </a:t>
            </a:r>
            <a:r>
              <a:rPr lang="tr-TR" sz="2000" dirty="0" err="1" smtClean="0"/>
              <a:t>prognoz</a:t>
            </a:r>
            <a:r>
              <a:rPr lang="tr-TR" sz="2000" dirty="0" smtClean="0"/>
              <a:t> ile korelasyon göstermez</a:t>
            </a:r>
          </a:p>
          <a:p>
            <a:endParaRPr lang="tr-TR" sz="2400" dirty="0" smtClean="0"/>
          </a:p>
          <a:p>
            <a:r>
              <a:rPr lang="tr-TR" sz="2400" dirty="0" smtClean="0"/>
              <a:t>Diğer:</a:t>
            </a:r>
          </a:p>
          <a:p>
            <a:pPr marL="0" indent="0">
              <a:buNone/>
            </a:pPr>
            <a:r>
              <a:rPr lang="tr-TR" sz="2400" dirty="0"/>
              <a:t> </a:t>
            </a:r>
            <a:r>
              <a:rPr lang="tr-TR" sz="2400" dirty="0" smtClean="0"/>
              <a:t>  </a:t>
            </a:r>
            <a:r>
              <a:rPr lang="tr-TR" sz="2000" dirty="0" smtClean="0"/>
              <a:t>- </a:t>
            </a:r>
            <a:r>
              <a:rPr lang="tr-TR" sz="2000" dirty="0" err="1" smtClean="0"/>
              <a:t>Biliyer</a:t>
            </a:r>
            <a:r>
              <a:rPr lang="tr-TR" sz="2000" dirty="0" smtClean="0"/>
              <a:t> </a:t>
            </a:r>
            <a:r>
              <a:rPr lang="tr-TR" sz="2000" dirty="0" err="1" smtClean="0"/>
              <a:t>pankreatitte</a:t>
            </a:r>
            <a:r>
              <a:rPr lang="tr-TR" sz="2000" dirty="0"/>
              <a:t> </a:t>
            </a:r>
            <a:r>
              <a:rPr lang="tr-TR" sz="2000" dirty="0" smtClean="0"/>
              <a:t> </a:t>
            </a:r>
            <a:r>
              <a:rPr lang="tr-TR" sz="2000" dirty="0" err="1" smtClean="0"/>
              <a:t>bilüribin</a:t>
            </a:r>
            <a:r>
              <a:rPr lang="tr-TR" sz="2000" dirty="0" smtClean="0"/>
              <a:t>, AF  ve GGT  seviyeleri yükselebilir.</a:t>
            </a:r>
          </a:p>
          <a:p>
            <a:pPr marL="0" indent="0">
              <a:buNone/>
            </a:pPr>
            <a:r>
              <a:rPr lang="tr-TR" sz="2000" dirty="0" smtClean="0"/>
              <a:t>    - ALT seviyesinde x3 den fazla artış </a:t>
            </a:r>
            <a:r>
              <a:rPr lang="tr-TR" sz="2000" dirty="0" err="1" smtClean="0"/>
              <a:t>biliyer</a:t>
            </a:r>
            <a:r>
              <a:rPr lang="tr-TR" sz="2000" dirty="0" smtClean="0"/>
              <a:t> </a:t>
            </a:r>
            <a:r>
              <a:rPr lang="tr-TR" sz="2000" dirty="0" err="1" smtClean="0"/>
              <a:t>pankreatit</a:t>
            </a:r>
            <a:r>
              <a:rPr lang="tr-TR" sz="2000" dirty="0" smtClean="0"/>
              <a:t> için oldukça spesifiktir ancak </a:t>
            </a:r>
            <a:r>
              <a:rPr lang="tr-TR" sz="2000" dirty="0" err="1" smtClean="0"/>
              <a:t>sensitiv</a:t>
            </a:r>
            <a:r>
              <a:rPr lang="tr-TR" sz="2000" dirty="0" smtClean="0"/>
              <a:t> değildir. </a:t>
            </a:r>
          </a:p>
          <a:p>
            <a:pPr marL="0" indent="0">
              <a:buNone/>
            </a:pPr>
            <a:r>
              <a:rPr lang="tr-TR" sz="2000" dirty="0"/>
              <a:t> </a:t>
            </a:r>
            <a:r>
              <a:rPr lang="tr-TR" sz="2000" dirty="0" smtClean="0"/>
              <a:t>   - AST  &gt; ALT  olan hastalarda alkole bağlı </a:t>
            </a:r>
            <a:r>
              <a:rPr lang="tr-TR" sz="2000" dirty="0" err="1" smtClean="0"/>
              <a:t>pakreatit</a:t>
            </a:r>
            <a:r>
              <a:rPr lang="tr-TR" sz="2000" dirty="0" smtClean="0"/>
              <a:t> düşünülebilir.</a:t>
            </a:r>
          </a:p>
          <a:p>
            <a:pPr marL="0" indent="0">
              <a:buNone/>
            </a:pPr>
            <a:r>
              <a:rPr lang="tr-TR" sz="2000" dirty="0"/>
              <a:t> </a:t>
            </a:r>
            <a:r>
              <a:rPr lang="tr-TR" sz="2000" dirty="0" smtClean="0"/>
              <a:t>   - </a:t>
            </a:r>
            <a:r>
              <a:rPr lang="tr-TR" sz="2000" dirty="0" err="1" smtClean="0"/>
              <a:t>Lökositoz</a:t>
            </a:r>
            <a:r>
              <a:rPr lang="tr-TR" sz="2000" dirty="0" smtClean="0"/>
              <a:t> ve CRP yüksekliği sıklıkla bulunur,  ancak bu her zaman enfeksiyon varlığı anlamına gelmez. </a:t>
            </a:r>
          </a:p>
          <a:p>
            <a:pPr marL="0" indent="0">
              <a:buNone/>
            </a:pPr>
            <a:r>
              <a:rPr lang="tr-TR" sz="2000" dirty="0"/>
              <a:t> </a:t>
            </a:r>
            <a:r>
              <a:rPr lang="tr-TR" sz="2000" dirty="0" smtClean="0"/>
              <a:t>   - </a:t>
            </a:r>
            <a:r>
              <a:rPr lang="tr-TR" sz="2000" dirty="0" err="1" smtClean="0"/>
              <a:t>Hiperkalsemi</a:t>
            </a:r>
            <a:r>
              <a:rPr lang="tr-TR" sz="2000" dirty="0" smtClean="0"/>
              <a:t>, </a:t>
            </a:r>
            <a:r>
              <a:rPr lang="tr-TR" sz="2000" dirty="0" err="1" smtClean="0"/>
              <a:t>hipokalsemi</a:t>
            </a:r>
            <a:r>
              <a:rPr lang="tr-TR" sz="2000" dirty="0" smtClean="0"/>
              <a:t>, hipoglisemi, üre/</a:t>
            </a:r>
            <a:r>
              <a:rPr lang="tr-TR" sz="2000" dirty="0" err="1" smtClean="0"/>
              <a:t>kreatinin</a:t>
            </a:r>
            <a:r>
              <a:rPr lang="tr-TR" sz="2000" dirty="0" smtClean="0"/>
              <a:t> yüksekliği  bulunabilir ve </a:t>
            </a:r>
            <a:r>
              <a:rPr lang="tr-TR" sz="2000" dirty="0" err="1" smtClean="0"/>
              <a:t>prognostik</a:t>
            </a:r>
            <a:r>
              <a:rPr lang="tr-TR" sz="2000" dirty="0" smtClean="0"/>
              <a:t> öneme sahiptir</a:t>
            </a:r>
          </a:p>
          <a:p>
            <a:pPr marL="0" indent="0">
              <a:buNone/>
            </a:pPr>
            <a:r>
              <a:rPr lang="tr-TR" sz="2000" dirty="0"/>
              <a:t> </a:t>
            </a:r>
            <a:r>
              <a:rPr lang="tr-TR" sz="2000" dirty="0" smtClean="0"/>
              <a:t>   - &gt;1000mg/dl </a:t>
            </a:r>
            <a:r>
              <a:rPr lang="tr-TR" sz="2000" dirty="0" err="1" smtClean="0"/>
              <a:t>trigliserid</a:t>
            </a:r>
            <a:r>
              <a:rPr lang="tr-TR" sz="2000" dirty="0" smtClean="0"/>
              <a:t>  düzeyi </a:t>
            </a:r>
            <a:r>
              <a:rPr lang="tr-TR" sz="2000" dirty="0" err="1" smtClean="0"/>
              <a:t>etyolojide</a:t>
            </a:r>
            <a:r>
              <a:rPr lang="tr-TR" sz="2000" dirty="0" smtClean="0"/>
              <a:t>  </a:t>
            </a:r>
            <a:r>
              <a:rPr lang="tr-TR" sz="2000" dirty="0" err="1" smtClean="0"/>
              <a:t>hipertrigliseridemiyi</a:t>
            </a:r>
            <a:r>
              <a:rPr lang="tr-TR" sz="2000" dirty="0" smtClean="0"/>
              <a:t> düşündürür. </a:t>
            </a:r>
            <a:endParaRPr lang="tr-TR" sz="2000" dirty="0"/>
          </a:p>
        </p:txBody>
      </p:sp>
      <p:pic>
        <p:nvPicPr>
          <p:cNvPr id="4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10258110" y="1264873"/>
            <a:ext cx="1862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1600" dirty="0">
                <a:solidFill>
                  <a:srgbClr val="FF0000"/>
                </a:solidFill>
              </a:rPr>
              <a:t>Laboratuvar  testleri</a:t>
            </a:r>
          </a:p>
        </p:txBody>
      </p:sp>
      <p:pic>
        <p:nvPicPr>
          <p:cNvPr id="6" name="Picture 2" descr="The Shortage of Clinical Laboratory Technologists |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26" b="96623" l="4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735" y="91536"/>
            <a:ext cx="2152427" cy="143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3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947057" y="1574534"/>
            <a:ext cx="5181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 err="1" smtClean="0">
                <a:solidFill>
                  <a:srgbClr val="FF0000"/>
                </a:solidFill>
              </a:rPr>
              <a:t>Hiperamilazemi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yapabilecek </a:t>
            </a:r>
          </a:p>
          <a:p>
            <a:pPr marL="0" indent="0">
              <a:buNone/>
            </a:pPr>
            <a:r>
              <a:rPr lang="tr-TR" dirty="0" smtClean="0"/>
              <a:t>diğer nedenler</a:t>
            </a:r>
          </a:p>
          <a:p>
            <a:pPr marL="0" indent="0">
              <a:buNone/>
            </a:pPr>
            <a:endParaRPr lang="tr-TR" dirty="0" smtClean="0"/>
          </a:p>
          <a:p>
            <a:r>
              <a:rPr lang="tr-TR" sz="2400" dirty="0" err="1" smtClean="0"/>
              <a:t>Ektopik</a:t>
            </a:r>
            <a:r>
              <a:rPr lang="tr-TR" sz="2400" dirty="0" smtClean="0"/>
              <a:t> gebelik</a:t>
            </a:r>
          </a:p>
          <a:p>
            <a:r>
              <a:rPr lang="tr-TR" sz="2400" dirty="0" err="1" smtClean="0"/>
              <a:t>İntestinal</a:t>
            </a:r>
            <a:r>
              <a:rPr lang="tr-TR" sz="2400" dirty="0" smtClean="0"/>
              <a:t> </a:t>
            </a:r>
            <a:r>
              <a:rPr lang="tr-TR" sz="2400" dirty="0" err="1" smtClean="0"/>
              <a:t>perforasyon</a:t>
            </a:r>
            <a:endParaRPr lang="tr-TR" sz="2400" dirty="0" smtClean="0"/>
          </a:p>
          <a:p>
            <a:r>
              <a:rPr lang="tr-TR" sz="2400" dirty="0" err="1" smtClean="0"/>
              <a:t>Makroamilazemi</a:t>
            </a:r>
            <a:endParaRPr lang="tr-TR" sz="2400" dirty="0" smtClean="0"/>
          </a:p>
          <a:p>
            <a:r>
              <a:rPr lang="tr-TR" sz="2400" dirty="0" err="1" smtClean="0"/>
              <a:t>Mezenterik</a:t>
            </a:r>
            <a:r>
              <a:rPr lang="tr-TR" sz="2400" dirty="0" smtClean="0"/>
              <a:t> </a:t>
            </a:r>
            <a:r>
              <a:rPr lang="tr-TR" sz="2400" dirty="0" err="1" smtClean="0"/>
              <a:t>iskemi</a:t>
            </a:r>
            <a:endParaRPr lang="tr-TR" sz="2400" dirty="0" smtClean="0"/>
          </a:p>
          <a:p>
            <a:r>
              <a:rPr lang="tr-TR" sz="2400" dirty="0" err="1" smtClean="0"/>
              <a:t>Parotit</a:t>
            </a:r>
            <a:r>
              <a:rPr lang="tr-TR" sz="2400" dirty="0" smtClean="0"/>
              <a:t> ve tükürük bezi hastalıkları</a:t>
            </a:r>
          </a:p>
          <a:p>
            <a:r>
              <a:rPr lang="tr-TR" sz="2400" dirty="0" err="1" smtClean="0"/>
              <a:t>Peptik</a:t>
            </a:r>
            <a:r>
              <a:rPr lang="tr-TR" sz="2400" dirty="0" smtClean="0"/>
              <a:t> ülser hastalığı</a:t>
            </a:r>
          </a:p>
          <a:p>
            <a:r>
              <a:rPr lang="tr-TR" sz="2400" dirty="0" smtClean="0"/>
              <a:t>Böbrek yetersizliği</a:t>
            </a:r>
            <a:endParaRPr lang="tr-TR" sz="2400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357851" y="1591159"/>
            <a:ext cx="5181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 err="1" smtClean="0">
                <a:solidFill>
                  <a:srgbClr val="FF0000"/>
                </a:solidFill>
              </a:rPr>
              <a:t>Hiperlipazemi</a:t>
            </a:r>
            <a:r>
              <a:rPr lang="tr-TR" dirty="0" smtClean="0"/>
              <a:t> yapabilecek diğer nedenler</a:t>
            </a:r>
          </a:p>
          <a:p>
            <a:endParaRPr lang="tr-TR" b="1" dirty="0" smtClean="0"/>
          </a:p>
          <a:p>
            <a:r>
              <a:rPr lang="tr-TR" sz="2400" dirty="0" err="1" smtClean="0"/>
              <a:t>Gastritis</a:t>
            </a:r>
            <a:r>
              <a:rPr lang="tr-TR" sz="2400" dirty="0" smtClean="0"/>
              <a:t> / </a:t>
            </a:r>
            <a:r>
              <a:rPr lang="tr-TR" sz="2400" dirty="0" err="1" smtClean="0"/>
              <a:t>Gastroenteritis</a:t>
            </a:r>
            <a:endParaRPr lang="tr-TR" sz="2400" dirty="0" smtClean="0"/>
          </a:p>
          <a:p>
            <a:r>
              <a:rPr lang="tr-TR" sz="2400" dirty="0" err="1" smtClean="0"/>
              <a:t>İntestinal</a:t>
            </a:r>
            <a:r>
              <a:rPr lang="tr-TR" sz="2400" dirty="0" smtClean="0"/>
              <a:t> obstrüksiyon</a:t>
            </a:r>
          </a:p>
          <a:p>
            <a:r>
              <a:rPr lang="tr-TR" sz="2400" dirty="0" err="1" smtClean="0"/>
              <a:t>İntestinal</a:t>
            </a:r>
            <a:r>
              <a:rPr lang="tr-TR" sz="2400" dirty="0" smtClean="0"/>
              <a:t> </a:t>
            </a:r>
            <a:r>
              <a:rPr lang="tr-TR" sz="2400" dirty="0" err="1" smtClean="0"/>
              <a:t>perforasyon</a:t>
            </a:r>
            <a:endParaRPr lang="tr-TR" sz="2400" dirty="0" smtClean="0"/>
          </a:p>
          <a:p>
            <a:r>
              <a:rPr lang="tr-TR" sz="2400" dirty="0" smtClean="0"/>
              <a:t>Karaciğer hastalığı</a:t>
            </a:r>
          </a:p>
          <a:p>
            <a:r>
              <a:rPr lang="tr-TR" sz="2400" dirty="0" smtClean="0"/>
              <a:t>İlaçlar (Kemoterapi)</a:t>
            </a:r>
          </a:p>
          <a:p>
            <a:r>
              <a:rPr lang="tr-TR" sz="2400" dirty="0" err="1" smtClean="0"/>
              <a:t>Peptik</a:t>
            </a:r>
            <a:r>
              <a:rPr lang="tr-TR" sz="2400" dirty="0" smtClean="0"/>
              <a:t> ülser hastalığı</a:t>
            </a:r>
            <a:endParaRPr lang="tr-TR" sz="2400" dirty="0"/>
          </a:p>
        </p:txBody>
      </p:sp>
      <p:pic>
        <p:nvPicPr>
          <p:cNvPr id="5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he Shortage of Clinical Laboratory Technologists |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26" b="96623" l="4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115" y="44139"/>
            <a:ext cx="1706707" cy="113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4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3832686" y="143222"/>
            <a:ext cx="4073434" cy="662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b="1" dirty="0" smtClean="0"/>
              <a:t>Teşhis </a:t>
            </a:r>
            <a:r>
              <a:rPr lang="tr-TR" sz="2400" b="1" dirty="0" smtClean="0"/>
              <a:t>(1)  </a:t>
            </a:r>
            <a:endParaRPr lang="tr-TR" sz="2400" b="1" dirty="0"/>
          </a:p>
        </p:txBody>
      </p:sp>
      <p:sp>
        <p:nvSpPr>
          <p:cNvPr id="6" name="İçerik Yer Tutucusu 2"/>
          <p:cNvSpPr>
            <a:spLocks noGrp="1"/>
          </p:cNvSpPr>
          <p:nvPr>
            <p:ph idx="1"/>
          </p:nvPr>
        </p:nvSpPr>
        <p:spPr>
          <a:xfrm>
            <a:off x="326275" y="1594258"/>
            <a:ext cx="4465668" cy="4351338"/>
          </a:xfrm>
        </p:spPr>
        <p:txBody>
          <a:bodyPr/>
          <a:lstStyle/>
          <a:p>
            <a:pPr marL="0" indent="0">
              <a:buNone/>
            </a:pPr>
            <a:r>
              <a:rPr lang="tr-TR" dirty="0" smtClean="0"/>
              <a:t>   Direkt batın </a:t>
            </a:r>
            <a:r>
              <a:rPr lang="tr-TR" dirty="0" err="1" smtClean="0"/>
              <a:t>grafisi</a:t>
            </a:r>
            <a:r>
              <a:rPr lang="tr-TR" dirty="0" smtClean="0"/>
              <a:t> </a:t>
            </a:r>
          </a:p>
          <a:p>
            <a:pPr marL="0" indent="0">
              <a:buNone/>
            </a:pPr>
            <a:endParaRPr lang="tr-TR" dirty="0" smtClean="0"/>
          </a:p>
          <a:p>
            <a:r>
              <a:rPr lang="tr-TR" dirty="0" smtClean="0"/>
              <a:t>   </a:t>
            </a:r>
            <a:r>
              <a:rPr lang="tr-TR" sz="2400" dirty="0" err="1" smtClean="0"/>
              <a:t>Sentinel</a:t>
            </a:r>
            <a:r>
              <a:rPr lang="tr-TR" sz="2400" dirty="0" smtClean="0"/>
              <a:t> </a:t>
            </a:r>
            <a:r>
              <a:rPr lang="tr-TR" sz="2400" dirty="0" err="1" smtClean="0"/>
              <a:t>loop</a:t>
            </a:r>
            <a:endParaRPr lang="tr-TR" sz="2400" dirty="0" smtClean="0"/>
          </a:p>
          <a:p>
            <a:r>
              <a:rPr lang="tr-TR" sz="2400" dirty="0" smtClean="0"/>
              <a:t>   Colon </a:t>
            </a:r>
            <a:r>
              <a:rPr lang="tr-TR" sz="2400" dirty="0" err="1" smtClean="0"/>
              <a:t>cut-off</a:t>
            </a:r>
            <a:r>
              <a:rPr lang="tr-TR" sz="2400" dirty="0" smtClean="0"/>
              <a:t> </a:t>
            </a:r>
            <a:r>
              <a:rPr lang="tr-TR" sz="2400" dirty="0" err="1" smtClean="0"/>
              <a:t>sign</a:t>
            </a:r>
            <a:endParaRPr lang="tr-TR" sz="2400" dirty="0" smtClean="0"/>
          </a:p>
          <a:p>
            <a:r>
              <a:rPr lang="tr-TR" sz="2400" dirty="0" smtClean="0"/>
              <a:t>   Safra taşı</a:t>
            </a:r>
          </a:p>
          <a:p>
            <a:r>
              <a:rPr lang="tr-TR" sz="2400" dirty="0"/>
              <a:t> </a:t>
            </a:r>
            <a:r>
              <a:rPr lang="tr-TR" sz="2400" dirty="0" smtClean="0"/>
              <a:t>  Pankreasta kalsifikasyonlar</a:t>
            </a:r>
            <a:endParaRPr lang="tr-TR" sz="24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9036" y="52774"/>
            <a:ext cx="1713998" cy="150587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9569" y="1683591"/>
            <a:ext cx="3260465" cy="4262005"/>
          </a:xfrm>
          <a:prstGeom prst="rect">
            <a:avLst/>
          </a:prstGeom>
        </p:spPr>
      </p:pic>
      <p:pic>
        <p:nvPicPr>
          <p:cNvPr id="11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etin kutusu 11"/>
          <p:cNvSpPr txBox="1"/>
          <p:nvPr/>
        </p:nvSpPr>
        <p:spPr>
          <a:xfrm>
            <a:off x="9932259" y="201579"/>
            <a:ext cx="1521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>
                <a:solidFill>
                  <a:srgbClr val="FF0000"/>
                </a:solidFill>
              </a:rPr>
              <a:t>Görüntüleme  yöntemleri</a:t>
            </a:r>
            <a:endParaRPr lang="tr-TR" sz="1600" dirty="0">
              <a:solidFill>
                <a:srgbClr val="FF0000"/>
              </a:solidFill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9416" y="1683590"/>
            <a:ext cx="3763618" cy="4262005"/>
          </a:xfrm>
          <a:prstGeom prst="rect">
            <a:avLst/>
          </a:prstGeom>
        </p:spPr>
      </p:pic>
      <p:sp>
        <p:nvSpPr>
          <p:cNvPr id="13" name="Sağ Ok 12"/>
          <p:cNvSpPr/>
          <p:nvPr/>
        </p:nvSpPr>
        <p:spPr>
          <a:xfrm rot="6477644">
            <a:off x="11263419" y="2792263"/>
            <a:ext cx="257695" cy="45719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Sağ Ok 14"/>
          <p:cNvSpPr/>
          <p:nvPr/>
        </p:nvSpPr>
        <p:spPr>
          <a:xfrm rot="906641">
            <a:off x="5384260" y="3099831"/>
            <a:ext cx="257695" cy="45719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6" name="Grup 15"/>
          <p:cNvGrpSpPr/>
          <p:nvPr/>
        </p:nvGrpSpPr>
        <p:grpSpPr>
          <a:xfrm>
            <a:off x="4447972" y="1683589"/>
            <a:ext cx="3558087" cy="4262006"/>
            <a:chOff x="122461" y="1417581"/>
            <a:chExt cx="3807469" cy="4262005"/>
          </a:xfrm>
        </p:grpSpPr>
        <p:pic>
          <p:nvPicPr>
            <p:cNvPr id="17" name="Picture 11" descr="http://www.sbhemresidency.com/assets/images/gallstones.jpg"/>
            <p:cNvPicPr>
              <a:picLocks noChangeAspect="1" noChangeArrowheads="1"/>
            </p:cNvPicPr>
            <p:nvPr/>
          </p:nvPicPr>
          <p:blipFill>
            <a:blip r:embed="rId8" cstate="print">
              <a:lum contrast="2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437" y="1417581"/>
              <a:ext cx="3481493" cy="426200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sp>
          <p:nvSpPr>
            <p:cNvPr id="18" name="Oval 9"/>
            <p:cNvSpPr>
              <a:spLocks noChangeArrowheads="1"/>
            </p:cNvSpPr>
            <p:nvPr/>
          </p:nvSpPr>
          <p:spPr bwMode="auto">
            <a:xfrm rot="19421261">
              <a:off x="122461" y="2340813"/>
              <a:ext cx="1743781" cy="90248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</p:grpSp>
      <p:pic>
        <p:nvPicPr>
          <p:cNvPr id="14" name="Resim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6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99160" y="580299"/>
            <a:ext cx="10515600" cy="56550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sz="3000" dirty="0" smtClean="0"/>
              <a:t>CT </a:t>
            </a:r>
            <a:r>
              <a:rPr lang="tr-TR" sz="2200" dirty="0" smtClean="0"/>
              <a:t>(IV </a:t>
            </a:r>
            <a:r>
              <a:rPr lang="tr-TR" sz="2200" dirty="0" err="1" smtClean="0"/>
              <a:t>kontraslı</a:t>
            </a:r>
            <a:r>
              <a:rPr lang="tr-TR" sz="2200" dirty="0" smtClean="0"/>
              <a:t>)</a:t>
            </a:r>
          </a:p>
          <a:p>
            <a:pPr marL="0" indent="0">
              <a:buNone/>
            </a:pPr>
            <a:endParaRPr lang="tr-TR" dirty="0" smtClean="0"/>
          </a:p>
          <a:p>
            <a:r>
              <a:rPr lang="tr-TR" sz="2400" dirty="0" smtClean="0"/>
              <a:t>Her akut </a:t>
            </a:r>
            <a:r>
              <a:rPr lang="tr-TR" sz="2400" dirty="0" err="1" smtClean="0"/>
              <a:t>pankreatit</a:t>
            </a:r>
            <a:r>
              <a:rPr lang="tr-TR" sz="2400" dirty="0" smtClean="0"/>
              <a:t> olgusunda istenmesi gerekmez, klinik düzelme görülmeyen veya komplikasyon şüphesi varlığında istenmelidir</a:t>
            </a:r>
          </a:p>
          <a:p>
            <a:r>
              <a:rPr lang="tr-TR" sz="2400" dirty="0" err="1" smtClean="0"/>
              <a:t>Pankretitin</a:t>
            </a:r>
            <a:r>
              <a:rPr lang="tr-TR" sz="2400" dirty="0" smtClean="0"/>
              <a:t> şiddetinin anlaşılmasında </a:t>
            </a:r>
          </a:p>
          <a:p>
            <a:r>
              <a:rPr lang="tr-TR" sz="2400" dirty="0" smtClean="0"/>
              <a:t>Komplikasyon gelişiminin araştırılmasında </a:t>
            </a:r>
          </a:p>
          <a:p>
            <a:r>
              <a:rPr lang="tr-TR" sz="2400" dirty="0" smtClean="0"/>
              <a:t>Safra taşı ve safra yolu </a:t>
            </a:r>
            <a:r>
              <a:rPr lang="tr-TR" sz="2400" dirty="0" err="1" smtClean="0"/>
              <a:t>dilatasyonunun</a:t>
            </a:r>
            <a:r>
              <a:rPr lang="tr-TR" sz="2400" dirty="0" smtClean="0"/>
              <a:t> gösterilmesinde</a:t>
            </a:r>
          </a:p>
          <a:p>
            <a:r>
              <a:rPr lang="tr-TR" sz="2400" dirty="0" err="1" smtClean="0"/>
              <a:t>Pankreatik</a:t>
            </a:r>
            <a:r>
              <a:rPr lang="tr-TR" sz="2400" dirty="0" smtClean="0"/>
              <a:t> </a:t>
            </a:r>
            <a:r>
              <a:rPr lang="tr-TR" sz="2400" dirty="0" err="1" smtClean="0"/>
              <a:t>psödokistin</a:t>
            </a:r>
            <a:r>
              <a:rPr lang="tr-TR" sz="2400" dirty="0" smtClean="0"/>
              <a:t> gösterilmesinde</a:t>
            </a:r>
          </a:p>
          <a:p>
            <a:r>
              <a:rPr lang="tr-TR" sz="2400" dirty="0" err="1" smtClean="0"/>
              <a:t>Enfekte</a:t>
            </a:r>
            <a:r>
              <a:rPr lang="tr-TR" sz="2400" dirty="0" smtClean="0"/>
              <a:t> nekrozun ve sıvı koleksiyonlarının gösterilmesinde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sz="3000" dirty="0" smtClean="0"/>
              <a:t>MR / MRCP</a:t>
            </a:r>
          </a:p>
          <a:p>
            <a:pPr marL="0" indent="0">
              <a:buNone/>
            </a:pPr>
            <a:endParaRPr lang="tr-TR" dirty="0" smtClean="0"/>
          </a:p>
          <a:p>
            <a:r>
              <a:rPr lang="tr-TR" sz="2400" dirty="0" smtClean="0"/>
              <a:t>CT in avantajlarına ilave olarak safra yolları, </a:t>
            </a:r>
            <a:r>
              <a:rPr lang="tr-TR" sz="2400" dirty="0" err="1" smtClean="0"/>
              <a:t>pankreatik</a:t>
            </a:r>
            <a:r>
              <a:rPr lang="tr-TR" sz="2400" dirty="0" smtClean="0"/>
              <a:t> kanal ve kistlerin değerlendirilmesinde, pankreas </a:t>
            </a:r>
            <a:r>
              <a:rPr lang="tr-TR" sz="2400" dirty="0" err="1" smtClean="0"/>
              <a:t>divisium</a:t>
            </a:r>
            <a:r>
              <a:rPr lang="tr-TR" sz="2400" dirty="0" smtClean="0"/>
              <a:t> un gösterilmesinde özellikle yararlı</a:t>
            </a:r>
          </a:p>
          <a:p>
            <a:endParaRPr lang="tr-TR" sz="2400" dirty="0"/>
          </a:p>
        </p:txBody>
      </p:sp>
      <p:pic>
        <p:nvPicPr>
          <p:cNvPr id="4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3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4942" y="262697"/>
            <a:ext cx="9166418" cy="6312646"/>
          </a:xfrm>
          <a:prstGeom prst="rect">
            <a:avLst/>
          </a:prstGeom>
        </p:spPr>
      </p:pic>
      <p:pic>
        <p:nvPicPr>
          <p:cNvPr id="7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7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1666" y="185611"/>
            <a:ext cx="9424508" cy="649038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8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731" y="323935"/>
            <a:ext cx="9077498" cy="625140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3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9955" y="164523"/>
            <a:ext cx="9429718" cy="6493972"/>
          </a:xfrm>
          <a:prstGeom prst="rect">
            <a:avLst/>
          </a:prstGeom>
        </p:spPr>
      </p:pic>
      <p:pic>
        <p:nvPicPr>
          <p:cNvPr id="7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7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7660" y="519586"/>
            <a:ext cx="9272260" cy="568839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6267796" y="6314173"/>
            <a:ext cx="104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MR</a:t>
            </a:r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7722524" y="2635135"/>
            <a:ext cx="1745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err="1" smtClean="0">
                <a:solidFill>
                  <a:schemeClr val="bg1"/>
                </a:solidFill>
              </a:rPr>
              <a:t>Psödokist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9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5" y="115889"/>
            <a:ext cx="659765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Dikdörtgen 4"/>
          <p:cNvSpPr>
            <a:spLocks noChangeArrowheads="1"/>
          </p:cNvSpPr>
          <p:nvPr/>
        </p:nvSpPr>
        <p:spPr bwMode="auto">
          <a:xfrm>
            <a:off x="8269288" y="6626225"/>
            <a:ext cx="4572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900">
                <a:latin typeface="Arial" panose="020B0604020202020204" pitchFamily="34" charset="0"/>
              </a:rPr>
              <a:t>https://step1.medbullets.com/gastrointestinal/106039/pancreatic-secretion</a:t>
            </a:r>
          </a:p>
        </p:txBody>
      </p:sp>
      <p:sp>
        <p:nvSpPr>
          <p:cNvPr id="7172" name="Dikdörtgen 5"/>
          <p:cNvSpPr>
            <a:spLocks noChangeArrowheads="1"/>
          </p:cNvSpPr>
          <p:nvPr/>
        </p:nvSpPr>
        <p:spPr bwMode="auto">
          <a:xfrm>
            <a:off x="7384098" y="6481448"/>
            <a:ext cx="457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tr-TR" altLang="tr-TR" sz="900" dirty="0">
                <a:latin typeface="Arial" panose="020B0604020202020204" pitchFamily="34" charset="0"/>
              </a:rPr>
              <a:t>https://medicoapps.org/pancreatic-secretions-2/</a:t>
            </a:r>
          </a:p>
        </p:txBody>
      </p:sp>
      <p:pic>
        <p:nvPicPr>
          <p:cNvPr id="7173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1" y="3718721"/>
            <a:ext cx="4516437" cy="2095500"/>
          </a:xfrm>
          <a:prstGeom prst="rect">
            <a:avLst/>
          </a:prstGeom>
          <a:noFill/>
          <a:ln w="317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Düz Bağlayıcı 4"/>
          <p:cNvCxnSpPr/>
          <p:nvPr/>
        </p:nvCxnSpPr>
        <p:spPr>
          <a:xfrm>
            <a:off x="4008439" y="4365625"/>
            <a:ext cx="2047875" cy="215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5" name="Metin kutusu 6"/>
          <p:cNvSpPr txBox="1">
            <a:spLocks noChangeArrowheads="1"/>
          </p:cNvSpPr>
          <p:nvPr/>
        </p:nvSpPr>
        <p:spPr bwMode="auto">
          <a:xfrm>
            <a:off x="6038851" y="5942014"/>
            <a:ext cx="4530725" cy="52387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400">
                <a:latin typeface="Arial" panose="020B0604020202020204" pitchFamily="34" charset="0"/>
              </a:rPr>
              <a:t>  Amilaz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1400">
                <a:latin typeface="Arial" panose="020B0604020202020204" pitchFamily="34" charset="0"/>
              </a:rPr>
              <a:t>  Lipaz</a:t>
            </a:r>
          </a:p>
        </p:txBody>
      </p:sp>
      <p:cxnSp>
        <p:nvCxnSpPr>
          <p:cNvPr id="9" name="Düz Ok Bağlayıcısı 8"/>
          <p:cNvCxnSpPr/>
          <p:nvPr/>
        </p:nvCxnSpPr>
        <p:spPr>
          <a:xfrm>
            <a:off x="6959601" y="6196013"/>
            <a:ext cx="5048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7" name="Dikdörtgen 9"/>
          <p:cNvSpPr>
            <a:spLocks noChangeArrowheads="1"/>
          </p:cNvSpPr>
          <p:nvPr/>
        </p:nvSpPr>
        <p:spPr bwMode="auto">
          <a:xfrm>
            <a:off x="7616826" y="6021389"/>
            <a:ext cx="1965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400">
                <a:latin typeface="Arial" panose="020B0604020202020204" pitchFamily="34" charset="0"/>
              </a:rPr>
              <a:t>Aktif  formda salgılanır</a:t>
            </a:r>
          </a:p>
        </p:txBody>
      </p:sp>
      <p:pic>
        <p:nvPicPr>
          <p:cNvPr id="12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2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60" y="1105594"/>
            <a:ext cx="5502399" cy="4123112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4421" y="1105594"/>
            <a:ext cx="5502948" cy="4123112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659" y="1105595"/>
            <a:ext cx="5502399" cy="4123112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3939004" y="5595086"/>
            <a:ext cx="4272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MRCP</a:t>
            </a:r>
            <a:endParaRPr lang="tr-TR" sz="28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703320" y="112526"/>
            <a:ext cx="3986349" cy="949870"/>
          </a:xfrm>
        </p:spPr>
        <p:txBody>
          <a:bodyPr/>
          <a:lstStyle/>
          <a:p>
            <a:pPr algn="ctr"/>
            <a:r>
              <a:rPr lang="tr-TR" b="1" dirty="0" smtClean="0"/>
              <a:t>Tedavi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2099" y="2423511"/>
            <a:ext cx="10515600" cy="4351338"/>
          </a:xfrm>
        </p:spPr>
        <p:txBody>
          <a:bodyPr>
            <a:normAutofit/>
          </a:bodyPr>
          <a:lstStyle/>
          <a:p>
            <a:r>
              <a:rPr lang="tr-TR" sz="2400" dirty="0" smtClean="0"/>
              <a:t>Hastaların  büyük çoğunluğu (%80)  destek tedavisi ile düzelir</a:t>
            </a:r>
          </a:p>
          <a:p>
            <a:r>
              <a:rPr lang="tr-TR" sz="2400" dirty="0" smtClean="0"/>
              <a:t>İlk 24-48 saatte  </a:t>
            </a:r>
            <a:r>
              <a:rPr lang="tr-TR" sz="2400" dirty="0" err="1" smtClean="0"/>
              <a:t>agresiv</a:t>
            </a:r>
            <a:r>
              <a:rPr lang="tr-TR" sz="2400" dirty="0" smtClean="0"/>
              <a:t> sıvı  tedavisi (%09 </a:t>
            </a:r>
            <a:r>
              <a:rPr lang="tr-TR" sz="2400" dirty="0" err="1" smtClean="0"/>
              <a:t>NaCl</a:t>
            </a:r>
            <a:r>
              <a:rPr lang="tr-TR" sz="2400" dirty="0" smtClean="0"/>
              <a:t> ve/veya </a:t>
            </a:r>
            <a:r>
              <a:rPr lang="tr-TR" sz="2400" dirty="0" err="1" smtClean="0"/>
              <a:t>Ringer</a:t>
            </a:r>
            <a:r>
              <a:rPr lang="tr-TR" sz="2400" dirty="0" smtClean="0"/>
              <a:t> </a:t>
            </a:r>
            <a:r>
              <a:rPr lang="tr-TR" sz="2400" dirty="0" err="1" smtClean="0"/>
              <a:t>Lactate</a:t>
            </a:r>
            <a:r>
              <a:rPr lang="tr-TR" sz="2400" dirty="0" smtClean="0"/>
              <a:t>)           (200-300ml/saat) tedavinin temelini oluşturur</a:t>
            </a:r>
          </a:p>
          <a:p>
            <a:r>
              <a:rPr lang="tr-TR" sz="2400" dirty="0" smtClean="0"/>
              <a:t>Gerektiğinde narkotik analjezikler (</a:t>
            </a:r>
            <a:r>
              <a:rPr lang="tr-TR" sz="2400" dirty="0" err="1" smtClean="0"/>
              <a:t>Meperidin</a:t>
            </a:r>
            <a:r>
              <a:rPr lang="tr-TR" sz="2400" dirty="0" smtClean="0"/>
              <a:t> </a:t>
            </a:r>
            <a:r>
              <a:rPr lang="tr-TR" sz="2400" dirty="0" err="1" smtClean="0"/>
              <a:t>vb</a:t>
            </a:r>
            <a:r>
              <a:rPr lang="tr-TR" sz="2400" dirty="0" smtClean="0"/>
              <a:t>) kullanılarak hastanın ağrısı kesilmelidir !!</a:t>
            </a:r>
            <a:r>
              <a:rPr lang="tr-TR" sz="2400" dirty="0"/>
              <a:t> </a:t>
            </a:r>
            <a:r>
              <a:rPr lang="tr-TR" sz="2400" dirty="0" smtClean="0"/>
              <a:t> </a:t>
            </a:r>
            <a:r>
              <a:rPr lang="tr-TR" sz="2400" dirty="0" smtClean="0">
                <a:solidFill>
                  <a:srgbClr val="FF0000"/>
                </a:solidFill>
              </a:rPr>
              <a:t>Morfin </a:t>
            </a:r>
            <a:r>
              <a:rPr lang="tr-TR" sz="2400" dirty="0" err="1" smtClean="0">
                <a:solidFill>
                  <a:srgbClr val="FF0000"/>
                </a:solidFill>
              </a:rPr>
              <a:t>Oddi</a:t>
            </a:r>
            <a:r>
              <a:rPr lang="tr-TR" sz="2400" dirty="0" smtClean="0">
                <a:solidFill>
                  <a:srgbClr val="FF0000"/>
                </a:solidFill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</a:rPr>
              <a:t>sfinkterinde</a:t>
            </a:r>
            <a:r>
              <a:rPr lang="tr-TR" sz="2400" dirty="0" smtClean="0">
                <a:solidFill>
                  <a:srgbClr val="FF0000"/>
                </a:solidFill>
              </a:rPr>
              <a:t> spazm yapabileceği için tercih edilmez.</a:t>
            </a:r>
          </a:p>
          <a:p>
            <a:r>
              <a:rPr lang="tr-TR" sz="2400" dirty="0" smtClean="0"/>
              <a:t>İnatçı </a:t>
            </a:r>
            <a:r>
              <a:rPr lang="tr-TR" sz="2400" dirty="0"/>
              <a:t>kusması olan hastalarda </a:t>
            </a:r>
            <a:r>
              <a:rPr lang="tr-TR" sz="2400" dirty="0" err="1"/>
              <a:t>nazogastrik</a:t>
            </a:r>
            <a:r>
              <a:rPr lang="tr-TR" sz="2400" dirty="0"/>
              <a:t> </a:t>
            </a:r>
            <a:r>
              <a:rPr lang="tr-TR" sz="2400" dirty="0" err="1"/>
              <a:t>aspirasyon</a:t>
            </a:r>
            <a:r>
              <a:rPr lang="tr-TR" sz="2400" dirty="0"/>
              <a:t> yapılmalıdır, </a:t>
            </a:r>
            <a:r>
              <a:rPr lang="tr-TR" sz="2400" dirty="0" err="1"/>
              <a:t>antiemetikler</a:t>
            </a:r>
            <a:r>
              <a:rPr lang="tr-TR" sz="2400" dirty="0"/>
              <a:t> kullanılabilir</a:t>
            </a:r>
          </a:p>
          <a:p>
            <a:r>
              <a:rPr lang="tr-TR" sz="2400" dirty="0"/>
              <a:t>Elektrolit </a:t>
            </a:r>
            <a:r>
              <a:rPr lang="tr-TR" sz="2400" dirty="0" err="1" smtClean="0"/>
              <a:t>imbalansı</a:t>
            </a:r>
            <a:r>
              <a:rPr lang="tr-TR" sz="2400" dirty="0" smtClean="0"/>
              <a:t> varsa düzeltilir. </a:t>
            </a:r>
            <a:r>
              <a:rPr lang="tr-TR" sz="2400" dirty="0" err="1" smtClean="0"/>
              <a:t>Laktat</a:t>
            </a:r>
            <a:r>
              <a:rPr lang="tr-TR" sz="2400" dirty="0" smtClean="0"/>
              <a:t> düzeyi ve </a:t>
            </a:r>
            <a:r>
              <a:rPr lang="tr-TR" sz="2400" dirty="0" err="1" smtClean="0"/>
              <a:t>hidrasyon</a:t>
            </a:r>
            <a:r>
              <a:rPr lang="tr-TR" sz="2400" dirty="0" smtClean="0"/>
              <a:t> durumu izlenir.</a:t>
            </a:r>
            <a:endParaRPr lang="tr-TR" sz="2400" dirty="0"/>
          </a:p>
          <a:p>
            <a:endParaRPr lang="tr-TR" sz="2400" dirty="0" smtClean="0"/>
          </a:p>
        </p:txBody>
      </p:sp>
      <p:pic>
        <p:nvPicPr>
          <p:cNvPr id="5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102" y="196550"/>
            <a:ext cx="1175231" cy="2226962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913728" y="1581096"/>
            <a:ext cx="44657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 smtClean="0"/>
              <a:t>Konservatif /  destek tedavisi:</a:t>
            </a:r>
            <a:endParaRPr lang="tr-TR" sz="28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4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799331"/>
              </p:ext>
            </p:extLst>
          </p:nvPr>
        </p:nvGraphicFramePr>
        <p:xfrm>
          <a:off x="690879" y="197152"/>
          <a:ext cx="10795726" cy="6349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1555">
                  <a:extLst>
                    <a:ext uri="{9D8B030D-6E8A-4147-A177-3AD203B41FA5}">
                      <a16:colId xmlns:a16="http://schemas.microsoft.com/office/drawing/2014/main" val="315334086"/>
                    </a:ext>
                  </a:extLst>
                </a:gridCol>
                <a:gridCol w="7794171">
                  <a:extLst>
                    <a:ext uri="{9D8B030D-6E8A-4147-A177-3AD203B41FA5}">
                      <a16:colId xmlns:a16="http://schemas.microsoft.com/office/drawing/2014/main" val="1084581756"/>
                    </a:ext>
                  </a:extLst>
                </a:gridCol>
              </a:tblGrid>
              <a:tr h="744976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Parametre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Tedavi</a:t>
                      </a:r>
                      <a:r>
                        <a:rPr lang="tr-TR" sz="2000" baseline="0" dirty="0" smtClean="0">
                          <a:solidFill>
                            <a:schemeClr val="tx1"/>
                          </a:solidFill>
                        </a:rPr>
                        <a:t> tavsiyesi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3130584"/>
                  </a:ext>
                </a:extLst>
              </a:tr>
              <a:tr h="7449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Sıvı tipi</a:t>
                      </a:r>
                    </a:p>
                    <a:p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%09</a:t>
                      </a: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baseline="0" dirty="0" err="1" smtClean="0">
                          <a:solidFill>
                            <a:schemeClr val="tx1"/>
                          </a:solidFill>
                        </a:rPr>
                        <a:t>NaCl</a:t>
                      </a: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Ringer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laktat</a:t>
                      </a:r>
                      <a:endParaRPr lang="tr-TR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Sentetik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kolloidlerden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(HES veya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Dekstran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) kaçınılmalı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020208"/>
                  </a:ext>
                </a:extLst>
              </a:tr>
              <a:tr h="744976"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Sıvı miktarı</a:t>
                      </a:r>
                    </a:p>
                    <a:p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Hafif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pankreatit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endParaRPr lang="tr-TR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Orta veya şiddetli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pankreatit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24 saatte 3 L ve 48 saatte 4-6 L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Klinik/laboratuvar parametrelerine göre 24 saatte 4 L ve 48 saatte 6-8 L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332201"/>
                  </a:ext>
                </a:extLst>
              </a:tr>
              <a:tr h="744976">
                <a:tc>
                  <a:txBody>
                    <a:bodyPr/>
                    <a:lstStyle/>
                    <a:p>
                      <a:r>
                        <a:rPr lang="tr-TR" b="1" dirty="0" err="1" smtClean="0">
                          <a:solidFill>
                            <a:schemeClr val="tx1"/>
                          </a:solidFill>
                        </a:rPr>
                        <a:t>İnfüzyon</a:t>
                      </a:r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 hızı</a:t>
                      </a:r>
                    </a:p>
                    <a:p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Hafif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pankreatit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endParaRPr lang="tr-TR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tr-TR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Orta veya şiddetli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pankreatit</a:t>
                      </a:r>
                      <a:endParaRPr lang="tr-TR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1,5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mL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/kg/saat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bolus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baseline="0" dirty="0" err="1" smtClean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ipovolemik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BUN &gt; 25,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Htc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≥ %44, yaş &lt; 40  ve alkol etiyolojisi olan hastalarda 1-2 saatte 10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mL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/kg/saat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bolus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dozuyla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1.5-3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mL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/kg/saat 1-2 saat. Hipotansiyonda 10-20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mL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/kg/saat veya daha fazla miktarda olabilir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2094527"/>
                  </a:ext>
                </a:extLst>
              </a:tr>
              <a:tr h="744976"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İzleme parametreleri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OAB ≥ 65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mmHg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, İdrar çıkışı ≥ 0,5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mL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/kg/saat, 12 ve 24 saatte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Htc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&lt; %44 ve/veya BUN &lt; 25 mg/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dL</a:t>
                      </a:r>
                      <a:endParaRPr lang="tr-TR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Yoğun bakım hastalarında veya kalp / böbrek fonksiyon bozukluğu olan hastalarda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invazif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izleme gerekli olabilir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00918"/>
                  </a:ext>
                </a:extLst>
              </a:tr>
              <a:tr h="744976"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Süre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24-48 saat, Hafif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pankreatitte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oral beslenme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tolere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edilebiliyorsa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infüzyon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24 saat sonra azaltılabilir veya durdurulabilir.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0695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703" y="69668"/>
            <a:ext cx="1327843" cy="233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974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99159" y="1004680"/>
            <a:ext cx="10515600" cy="2014857"/>
          </a:xfrm>
        </p:spPr>
        <p:txBody>
          <a:bodyPr>
            <a:normAutofit/>
          </a:bodyPr>
          <a:lstStyle/>
          <a:p>
            <a:r>
              <a:rPr lang="tr-TR" sz="2200" dirty="0" smtClean="0"/>
              <a:t>İlk 24-48  </a:t>
            </a:r>
            <a:r>
              <a:rPr lang="tr-TR" sz="2200" dirty="0"/>
              <a:t>saatte  oral alım kesilir. Ağrısı ve bulantısı geçen ve iştahı düzelmeye başlayan hastalarda </a:t>
            </a:r>
            <a:r>
              <a:rPr lang="tr-TR" sz="2200" dirty="0" smtClean="0"/>
              <a:t>24-72 </a:t>
            </a:r>
            <a:r>
              <a:rPr lang="tr-TR" sz="2200" dirty="0"/>
              <a:t>saat sonra  yağdan fakir berrak  sıvılılarla oral alım </a:t>
            </a:r>
            <a:r>
              <a:rPr lang="tr-TR" sz="2200" dirty="0" smtClean="0"/>
              <a:t>başlatılabilir</a:t>
            </a:r>
          </a:p>
          <a:p>
            <a:endParaRPr lang="tr-TR" sz="2200" dirty="0"/>
          </a:p>
          <a:p>
            <a:r>
              <a:rPr lang="tr-TR" sz="2200" dirty="0"/>
              <a:t>72 saatte semptomları  </a:t>
            </a:r>
            <a:r>
              <a:rPr lang="tr-TR" sz="2200" dirty="0" smtClean="0"/>
              <a:t>gerilemeyen </a:t>
            </a:r>
            <a:r>
              <a:rPr lang="tr-TR" sz="2200" dirty="0"/>
              <a:t>hastalarda  </a:t>
            </a:r>
            <a:r>
              <a:rPr lang="tr-TR" sz="2200" dirty="0" smtClean="0"/>
              <a:t>total </a:t>
            </a:r>
            <a:r>
              <a:rPr lang="tr-TR" sz="2200" dirty="0" err="1" smtClean="0"/>
              <a:t>parenteral</a:t>
            </a:r>
            <a:r>
              <a:rPr lang="tr-TR" sz="2200" dirty="0" smtClean="0"/>
              <a:t> (TPN), </a:t>
            </a:r>
            <a:r>
              <a:rPr lang="tr-TR" sz="2200" dirty="0" err="1" smtClean="0"/>
              <a:t>periferal</a:t>
            </a:r>
            <a:r>
              <a:rPr lang="tr-TR" sz="2200" dirty="0" smtClean="0"/>
              <a:t>  </a:t>
            </a:r>
            <a:r>
              <a:rPr lang="tr-TR" sz="2200" dirty="0" err="1" smtClean="0"/>
              <a:t>parenteral</a:t>
            </a:r>
            <a:r>
              <a:rPr lang="tr-TR" sz="2200" dirty="0" smtClean="0"/>
              <a:t> (PPN) ve </a:t>
            </a:r>
            <a:r>
              <a:rPr lang="tr-TR" sz="2200" dirty="0" err="1"/>
              <a:t>enteral</a:t>
            </a:r>
            <a:r>
              <a:rPr lang="tr-TR" sz="2200" dirty="0"/>
              <a:t> </a:t>
            </a:r>
            <a:r>
              <a:rPr lang="tr-TR" sz="2200" dirty="0" smtClean="0"/>
              <a:t>(EN) beslenme uygulanmalıdır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4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1250598" y="222459"/>
            <a:ext cx="1744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 smtClean="0"/>
              <a:t>Beslenme:</a:t>
            </a:r>
            <a:endParaRPr lang="tr-TR" sz="2800" b="1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8954" y="2525322"/>
            <a:ext cx="1313046" cy="1559242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6279950" y="3590349"/>
            <a:ext cx="4823551" cy="2862322"/>
          </a:xfrm>
          <a:prstGeom prst="rect">
            <a:avLst/>
          </a:prstGeom>
          <a:solidFill>
            <a:srgbClr val="EBF0F9"/>
          </a:solidFill>
        </p:spPr>
        <p:txBody>
          <a:bodyPr wrap="square">
            <a:spAutoFit/>
          </a:bodyPr>
          <a:lstStyle/>
          <a:p>
            <a:pPr algn="ctr"/>
            <a:r>
              <a:rPr lang="tr-TR" b="1" dirty="0"/>
              <a:t>Enteral </a:t>
            </a:r>
            <a:r>
              <a:rPr lang="tr-TR" b="1" dirty="0" err="1"/>
              <a:t>nütrüsyon</a:t>
            </a:r>
            <a:r>
              <a:rPr lang="tr-TR" b="1" dirty="0"/>
              <a:t> </a:t>
            </a:r>
            <a:endParaRPr lang="tr-T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Bir </a:t>
            </a:r>
            <a:r>
              <a:rPr lang="tr-TR" dirty="0" err="1"/>
              <a:t>nazojejunal</a:t>
            </a:r>
            <a:r>
              <a:rPr lang="tr-TR" dirty="0"/>
              <a:t> veya  </a:t>
            </a:r>
            <a:r>
              <a:rPr lang="tr-TR" dirty="0" err="1"/>
              <a:t>nazogastrik</a:t>
            </a:r>
            <a:r>
              <a:rPr lang="tr-TR" dirty="0"/>
              <a:t> tüp aracılığı ile yapılabilir. </a:t>
            </a:r>
            <a:endParaRPr lang="tr-T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 smtClean="0">
                <a:solidFill>
                  <a:srgbClr val="FF0000"/>
                </a:solidFill>
              </a:rPr>
              <a:t>Pankreatik</a:t>
            </a:r>
            <a:r>
              <a:rPr lang="tr-TR" b="1" dirty="0" smtClean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sekresyonu</a:t>
            </a:r>
            <a:r>
              <a:rPr lang="tr-TR" b="1" dirty="0">
                <a:solidFill>
                  <a:srgbClr val="FF0000"/>
                </a:solidFill>
              </a:rPr>
              <a:t>  uyarabilir. </a:t>
            </a:r>
            <a:endParaRPr lang="tr-TR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TPN  </a:t>
            </a:r>
            <a:r>
              <a:rPr lang="tr-TR" dirty="0"/>
              <a:t>göre  daha düşük maliyetlidir</a:t>
            </a:r>
            <a:r>
              <a:rPr lang="tr-T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Bağırsakta </a:t>
            </a:r>
            <a:r>
              <a:rPr lang="tr-TR" dirty="0"/>
              <a:t>bakteriyel </a:t>
            </a:r>
            <a:r>
              <a:rPr lang="tr-TR" dirty="0" smtClean="0"/>
              <a:t>çoğalmanın azalması, </a:t>
            </a:r>
            <a:r>
              <a:rPr lang="tr-TR" dirty="0" err="1" smtClean="0"/>
              <a:t>motilitenin</a:t>
            </a:r>
            <a:r>
              <a:rPr lang="tr-TR" dirty="0" smtClean="0"/>
              <a:t> uyarılması ve hastanede  </a:t>
            </a:r>
            <a:r>
              <a:rPr lang="tr-TR" dirty="0"/>
              <a:t>kalma </a:t>
            </a:r>
            <a:r>
              <a:rPr lang="tr-TR" dirty="0" smtClean="0"/>
              <a:t>süresinin kısalması gibi avantajlar sağladığı gösterilmiştir.</a:t>
            </a:r>
            <a:endParaRPr lang="tr-TR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82537"/>
            <a:ext cx="1311391" cy="1338510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1140823" y="3590350"/>
            <a:ext cx="4815840" cy="2862322"/>
          </a:xfrm>
          <a:prstGeom prst="rect">
            <a:avLst/>
          </a:prstGeom>
          <a:solidFill>
            <a:srgbClr val="FEF8FE"/>
          </a:solidFill>
        </p:spPr>
        <p:txBody>
          <a:bodyPr wrap="square">
            <a:spAutoFit/>
          </a:bodyPr>
          <a:lstStyle/>
          <a:p>
            <a:pPr algn="ctr"/>
            <a:r>
              <a:rPr lang="tr-TR" b="1" dirty="0"/>
              <a:t>TPN  </a:t>
            </a:r>
            <a:r>
              <a:rPr lang="tr-TR" b="1" dirty="0" smtClean="0"/>
              <a:t> /  PPN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Maliyetli </a:t>
            </a:r>
            <a:r>
              <a:rPr lang="tr-TR" dirty="0"/>
              <a:t>olmasının yanında enfeksiyon, </a:t>
            </a:r>
            <a:r>
              <a:rPr lang="tr-TR" dirty="0" err="1"/>
              <a:t>tromboflebit</a:t>
            </a:r>
            <a:r>
              <a:rPr lang="tr-TR" dirty="0"/>
              <a:t>, elektrolit </a:t>
            </a:r>
            <a:r>
              <a:rPr lang="tr-TR" dirty="0" err="1"/>
              <a:t>imbalansı</a:t>
            </a:r>
            <a:r>
              <a:rPr lang="tr-TR" dirty="0"/>
              <a:t> ve karaciğer </a:t>
            </a:r>
            <a:r>
              <a:rPr lang="tr-TR" dirty="0" err="1"/>
              <a:t>disfonksiyonu</a:t>
            </a:r>
            <a:r>
              <a:rPr lang="tr-TR" dirty="0"/>
              <a:t> (</a:t>
            </a:r>
            <a:r>
              <a:rPr lang="tr-TR" dirty="0" err="1"/>
              <a:t>kolestez</a:t>
            </a:r>
            <a:r>
              <a:rPr lang="tr-TR" dirty="0"/>
              <a:t> </a:t>
            </a:r>
            <a:r>
              <a:rPr lang="tr-TR" dirty="0" err="1"/>
              <a:t>vb</a:t>
            </a:r>
            <a:r>
              <a:rPr lang="tr-TR" dirty="0"/>
              <a:t>) gibi komplikasyonlara neden olabilir. </a:t>
            </a:r>
            <a:endParaRPr lang="tr-T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smtClean="0">
                <a:solidFill>
                  <a:srgbClr val="FF0000"/>
                </a:solidFill>
              </a:rPr>
              <a:t>TPN </a:t>
            </a:r>
            <a:r>
              <a:rPr lang="tr-TR" b="1" dirty="0" err="1">
                <a:solidFill>
                  <a:srgbClr val="FF0000"/>
                </a:solidFill>
              </a:rPr>
              <a:t>pankretik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sekresyonu</a:t>
            </a:r>
            <a:r>
              <a:rPr lang="tr-TR" b="1" dirty="0">
                <a:solidFill>
                  <a:srgbClr val="FF0000"/>
                </a:solidFill>
              </a:rPr>
              <a:t> uyarmaz</a:t>
            </a:r>
            <a:r>
              <a:rPr lang="tr-T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/>
              <a:t>Periferik</a:t>
            </a:r>
            <a:r>
              <a:rPr lang="tr-TR" dirty="0" smtClean="0"/>
              <a:t> </a:t>
            </a:r>
            <a:r>
              <a:rPr lang="tr-TR" dirty="0" err="1" smtClean="0"/>
              <a:t>venden</a:t>
            </a:r>
            <a:r>
              <a:rPr lang="tr-TR" dirty="0" smtClean="0"/>
              <a:t>  </a:t>
            </a:r>
            <a:r>
              <a:rPr lang="tr-TR" dirty="0" err="1" smtClean="0"/>
              <a:t>hipokalorik</a:t>
            </a:r>
            <a:r>
              <a:rPr lang="tr-TR" dirty="0" smtClean="0"/>
              <a:t> beslenme yapılabilir.</a:t>
            </a:r>
            <a:endParaRPr lang="tr-TR" dirty="0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9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48037" y="718053"/>
            <a:ext cx="11467011" cy="51934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dirty="0" smtClean="0"/>
              <a:t>   </a:t>
            </a:r>
            <a:r>
              <a:rPr lang="tr-TR" b="1" dirty="0" smtClean="0"/>
              <a:t>Antibiyotik tedavisi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Hafif vakalarda  </a:t>
            </a:r>
            <a:r>
              <a:rPr lang="tr-TR" dirty="0" err="1" smtClean="0"/>
              <a:t>proflaktik</a:t>
            </a:r>
            <a:r>
              <a:rPr lang="tr-TR" dirty="0" smtClean="0"/>
              <a:t> antibiyotik tedavisi önerilmez. </a:t>
            </a:r>
            <a:r>
              <a:rPr lang="tr-TR" dirty="0" err="1" smtClean="0"/>
              <a:t>Fungal</a:t>
            </a:r>
            <a:r>
              <a:rPr lang="tr-TR" dirty="0" smtClean="0"/>
              <a:t> enfeksiyon ve dirençli mikroorganizmaların çoğalmasına neden olabilir.</a:t>
            </a:r>
          </a:p>
          <a:p>
            <a:endParaRPr lang="tr-TR" dirty="0"/>
          </a:p>
          <a:p>
            <a:r>
              <a:rPr lang="tr-TR" sz="2400" dirty="0" err="1" smtClean="0"/>
              <a:t>Persiste</a:t>
            </a:r>
            <a:r>
              <a:rPr lang="tr-TR" sz="2400" dirty="0" smtClean="0"/>
              <a:t> eden  </a:t>
            </a:r>
            <a:r>
              <a:rPr lang="tr-TR" sz="2400" dirty="0" err="1" smtClean="0"/>
              <a:t>lökositoz</a:t>
            </a:r>
            <a:r>
              <a:rPr lang="tr-TR" sz="2400" dirty="0" smtClean="0"/>
              <a:t> ve ateş</a:t>
            </a:r>
          </a:p>
          <a:p>
            <a:r>
              <a:rPr lang="tr-TR" sz="2400" dirty="0" err="1" smtClean="0"/>
              <a:t>Pankreatik</a:t>
            </a:r>
            <a:r>
              <a:rPr lang="tr-TR" sz="2400" dirty="0" smtClean="0"/>
              <a:t> nekroz varlığı</a:t>
            </a:r>
          </a:p>
          <a:p>
            <a:r>
              <a:rPr lang="tr-TR" sz="2400" dirty="0" err="1" smtClean="0"/>
              <a:t>Sepsis</a:t>
            </a:r>
            <a:r>
              <a:rPr lang="tr-TR" sz="2400" dirty="0" smtClean="0"/>
              <a:t> / </a:t>
            </a:r>
            <a:r>
              <a:rPr lang="tr-TR" sz="2400" dirty="0" err="1" smtClean="0"/>
              <a:t>bakteriyemi</a:t>
            </a:r>
            <a:r>
              <a:rPr lang="tr-TR" sz="2400" dirty="0" smtClean="0"/>
              <a:t> gelişen hastalar</a:t>
            </a:r>
          </a:p>
          <a:p>
            <a:r>
              <a:rPr lang="tr-TR" sz="2400" dirty="0" err="1" smtClean="0"/>
              <a:t>Enfekte</a:t>
            </a:r>
            <a:r>
              <a:rPr lang="tr-TR" sz="2400" dirty="0" smtClean="0"/>
              <a:t> </a:t>
            </a:r>
            <a:r>
              <a:rPr lang="tr-TR" sz="2400" dirty="0" err="1" smtClean="0"/>
              <a:t>psödokist</a:t>
            </a:r>
            <a:r>
              <a:rPr lang="tr-TR" sz="2400" dirty="0" smtClean="0"/>
              <a:t> varlığı</a:t>
            </a:r>
          </a:p>
          <a:p>
            <a:r>
              <a:rPr lang="tr-TR" sz="2400" dirty="0" smtClean="0"/>
              <a:t>Apse  ve </a:t>
            </a:r>
            <a:r>
              <a:rPr lang="tr-TR" sz="2400" dirty="0" err="1" smtClean="0"/>
              <a:t>enfekte</a:t>
            </a:r>
            <a:r>
              <a:rPr lang="tr-TR" sz="2400" dirty="0" smtClean="0"/>
              <a:t> </a:t>
            </a:r>
            <a:r>
              <a:rPr lang="tr-TR" sz="2400" dirty="0" err="1" smtClean="0"/>
              <a:t>peripankreatik</a:t>
            </a:r>
            <a:r>
              <a:rPr lang="tr-TR" sz="2400" dirty="0" smtClean="0"/>
              <a:t> sıvı koleksiyonlarında </a:t>
            </a:r>
            <a:r>
              <a:rPr lang="tr-TR" sz="2400" dirty="0" err="1" smtClean="0">
                <a:solidFill>
                  <a:srgbClr val="FF0000"/>
                </a:solidFill>
              </a:rPr>
              <a:t>parenteral</a:t>
            </a:r>
            <a:r>
              <a:rPr lang="tr-TR" sz="2400" dirty="0" smtClean="0">
                <a:solidFill>
                  <a:srgbClr val="FF0000"/>
                </a:solidFill>
              </a:rPr>
              <a:t> </a:t>
            </a:r>
            <a:r>
              <a:rPr lang="tr-TR" sz="2400" dirty="0" smtClean="0"/>
              <a:t>antibiyotik </a:t>
            </a:r>
            <a:r>
              <a:rPr lang="tr-TR" sz="2400" dirty="0"/>
              <a:t>verilebilir. </a:t>
            </a:r>
            <a:endParaRPr lang="tr-TR" sz="2400" dirty="0" smtClean="0"/>
          </a:p>
          <a:p>
            <a:endParaRPr lang="tr-TR" sz="2400" dirty="0" smtClean="0"/>
          </a:p>
          <a:p>
            <a:r>
              <a:rPr lang="tr-TR" sz="2400" dirty="0" err="1" smtClean="0"/>
              <a:t>Imipenam</a:t>
            </a:r>
            <a:r>
              <a:rPr lang="tr-TR" sz="2400" dirty="0" smtClean="0"/>
              <a:t>, </a:t>
            </a:r>
            <a:r>
              <a:rPr lang="tr-TR" sz="2400" dirty="0" err="1" smtClean="0"/>
              <a:t>meropenem</a:t>
            </a:r>
            <a:r>
              <a:rPr lang="tr-TR" sz="2400" dirty="0" smtClean="0"/>
              <a:t>, </a:t>
            </a:r>
            <a:r>
              <a:rPr lang="tr-TR" sz="2400" dirty="0" err="1" smtClean="0"/>
              <a:t>moxifloxacin</a:t>
            </a:r>
            <a:r>
              <a:rPr lang="tr-TR" sz="2400" dirty="0" smtClean="0"/>
              <a:t> pankreasa </a:t>
            </a:r>
            <a:r>
              <a:rPr lang="tr-TR" sz="2400" dirty="0" err="1" smtClean="0"/>
              <a:t>penetrasyonu</a:t>
            </a:r>
            <a:r>
              <a:rPr lang="tr-TR" sz="2400" dirty="0" smtClean="0"/>
              <a:t> iyi olan antibiyotiklerdir.</a:t>
            </a:r>
            <a:endParaRPr lang="tr-TR" sz="2400" dirty="0"/>
          </a:p>
        </p:txBody>
      </p:sp>
      <p:pic>
        <p:nvPicPr>
          <p:cNvPr id="4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ntibiotic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00" b="95400" l="5775" r="96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670" y="-61953"/>
            <a:ext cx="2140468" cy="107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5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64078" y="287383"/>
            <a:ext cx="10515600" cy="64269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smtClean="0"/>
              <a:t> Safra kesesi ve koledok taşı:</a:t>
            </a:r>
          </a:p>
          <a:p>
            <a:pPr marL="0" indent="0">
              <a:buNone/>
            </a:pPr>
            <a:endParaRPr lang="tr-TR" b="1" dirty="0" smtClean="0"/>
          </a:p>
          <a:p>
            <a:pPr marL="0" indent="0">
              <a:buNone/>
            </a:pPr>
            <a:r>
              <a:rPr lang="tr-TR" b="1" dirty="0" smtClean="0"/>
              <a:t>   ERCP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endParaRPr lang="tr-TR" b="1" dirty="0"/>
          </a:p>
          <a:p>
            <a:r>
              <a:rPr lang="tr-TR" sz="2400" dirty="0" err="1" smtClean="0"/>
              <a:t>Biliyer</a:t>
            </a:r>
            <a:r>
              <a:rPr lang="tr-TR" sz="2400" dirty="0" smtClean="0"/>
              <a:t> </a:t>
            </a:r>
            <a:r>
              <a:rPr lang="tr-TR" sz="2400" dirty="0" err="1" smtClean="0"/>
              <a:t>pankreatit</a:t>
            </a:r>
            <a:endParaRPr lang="tr-TR" sz="2400" dirty="0" smtClean="0"/>
          </a:p>
          <a:p>
            <a:r>
              <a:rPr lang="tr-TR" sz="2400" dirty="0" err="1" smtClean="0"/>
              <a:t>Kolanjit</a:t>
            </a:r>
            <a:endParaRPr lang="tr-TR" sz="2400" dirty="0" smtClean="0"/>
          </a:p>
          <a:p>
            <a:r>
              <a:rPr lang="tr-TR" sz="2400" dirty="0" err="1" smtClean="0"/>
              <a:t>Mikrolithiasise</a:t>
            </a:r>
            <a:r>
              <a:rPr lang="tr-TR" sz="2400" dirty="0" smtClean="0"/>
              <a:t> bağlı </a:t>
            </a:r>
            <a:r>
              <a:rPr lang="tr-TR" sz="2400" dirty="0"/>
              <a:t>tekrarlayan </a:t>
            </a:r>
            <a:r>
              <a:rPr lang="tr-TR" sz="2400" dirty="0" err="1"/>
              <a:t>pankreatit</a:t>
            </a:r>
            <a:r>
              <a:rPr lang="tr-TR" sz="2400" dirty="0"/>
              <a:t> </a:t>
            </a:r>
            <a:endParaRPr lang="tr-TR" sz="2400" dirty="0" smtClean="0"/>
          </a:p>
          <a:p>
            <a:r>
              <a:rPr lang="tr-TR" sz="2400" dirty="0"/>
              <a:t>P </a:t>
            </a:r>
            <a:r>
              <a:rPr lang="tr-TR" sz="2400" dirty="0" err="1" smtClean="0"/>
              <a:t>divisium</a:t>
            </a:r>
            <a:endParaRPr lang="tr-TR" sz="2400" dirty="0" smtClean="0"/>
          </a:p>
          <a:p>
            <a:r>
              <a:rPr lang="tr-TR" sz="2400" dirty="0" err="1" smtClean="0"/>
              <a:t>Oddi</a:t>
            </a:r>
            <a:r>
              <a:rPr lang="tr-TR" sz="2400" dirty="0" smtClean="0"/>
              <a:t> </a:t>
            </a:r>
            <a:r>
              <a:rPr lang="tr-TR" sz="2400" dirty="0" err="1" smtClean="0"/>
              <a:t>sfinkteri</a:t>
            </a:r>
            <a:r>
              <a:rPr lang="tr-TR" sz="2400" dirty="0" smtClean="0"/>
              <a:t> </a:t>
            </a:r>
            <a:r>
              <a:rPr lang="tr-TR" sz="2400" dirty="0" err="1" smtClean="0"/>
              <a:t>disfonksiyonuda</a:t>
            </a:r>
            <a:r>
              <a:rPr lang="tr-TR" sz="2400" dirty="0" smtClean="0"/>
              <a:t>    ERCP yapılabilir.</a:t>
            </a:r>
          </a:p>
          <a:p>
            <a:endParaRPr lang="tr-TR" dirty="0" smtClean="0"/>
          </a:p>
          <a:p>
            <a:pPr marL="0" indent="0">
              <a:buNone/>
            </a:pPr>
            <a:r>
              <a:rPr lang="tr-TR" b="1" dirty="0" smtClean="0"/>
              <a:t>   </a:t>
            </a:r>
            <a:r>
              <a:rPr lang="tr-TR" b="1" dirty="0" err="1" smtClean="0"/>
              <a:t>Kolesistektomi</a:t>
            </a:r>
            <a:endParaRPr lang="tr-TR" b="1" dirty="0" smtClean="0"/>
          </a:p>
          <a:p>
            <a:r>
              <a:rPr lang="tr-TR" sz="2400" dirty="0" err="1" smtClean="0"/>
              <a:t>Biliyer</a:t>
            </a:r>
            <a:r>
              <a:rPr lang="tr-TR" sz="2400" dirty="0" smtClean="0"/>
              <a:t> </a:t>
            </a:r>
            <a:r>
              <a:rPr lang="tr-TR" sz="2400" dirty="0" err="1" smtClean="0"/>
              <a:t>pankreatit</a:t>
            </a:r>
            <a:r>
              <a:rPr lang="tr-TR" sz="2400" dirty="0" smtClean="0"/>
              <a:t> olgularının %30 unda ataklar tekrarlar, bu olgularda </a:t>
            </a:r>
            <a:r>
              <a:rPr lang="tr-TR" sz="2400" dirty="0" err="1" smtClean="0"/>
              <a:t>kolesistektomi</a:t>
            </a:r>
            <a:r>
              <a:rPr lang="tr-TR" sz="2400" dirty="0" smtClean="0"/>
              <a:t> tavsiye edilir.</a:t>
            </a:r>
          </a:p>
          <a:p>
            <a:r>
              <a:rPr lang="tr-TR" sz="2400" dirty="0" smtClean="0"/>
              <a:t>Safra kesesi taşı olan </a:t>
            </a:r>
            <a:r>
              <a:rPr lang="tr-TR" sz="2400" dirty="0" err="1" smtClean="0"/>
              <a:t>biliyer</a:t>
            </a:r>
            <a:r>
              <a:rPr lang="tr-TR" sz="2400" dirty="0" smtClean="0"/>
              <a:t> akut </a:t>
            </a:r>
            <a:r>
              <a:rPr lang="tr-TR" sz="2400" dirty="0" err="1" smtClean="0"/>
              <a:t>pankreatitli</a:t>
            </a:r>
            <a:r>
              <a:rPr lang="tr-TR" sz="2400" dirty="0" smtClean="0"/>
              <a:t> hastalar hastanede yatarken  veya taburcu olduktan 2-4 hafta sonra </a:t>
            </a:r>
            <a:r>
              <a:rPr lang="tr-TR" sz="2400" dirty="0" err="1" smtClean="0"/>
              <a:t>kolesistektomi</a:t>
            </a:r>
            <a:r>
              <a:rPr lang="tr-TR" sz="2400" dirty="0" smtClean="0"/>
              <a:t> yapılabilir.</a:t>
            </a:r>
            <a:endParaRPr lang="tr-TR" sz="2400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74" b="97645" l="651" r="941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840" y="209006"/>
            <a:ext cx="3529160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2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3433" y="682423"/>
            <a:ext cx="7809523" cy="56317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r-TR" dirty="0" smtClean="0"/>
              <a:t>   </a:t>
            </a:r>
            <a:r>
              <a:rPr lang="tr-TR" sz="3300" b="1" dirty="0" err="1" smtClean="0"/>
              <a:t>Psödokist</a:t>
            </a:r>
            <a:endParaRPr lang="tr-TR" sz="3300" b="1" dirty="0" smtClean="0"/>
          </a:p>
          <a:p>
            <a:endParaRPr lang="tr-TR" dirty="0"/>
          </a:p>
          <a:p>
            <a:r>
              <a:rPr lang="tr-TR" dirty="0" smtClean="0"/>
              <a:t>Akut </a:t>
            </a:r>
            <a:r>
              <a:rPr lang="tr-TR" dirty="0" err="1" smtClean="0"/>
              <a:t>pankreatit</a:t>
            </a:r>
            <a:r>
              <a:rPr lang="tr-TR" dirty="0" smtClean="0"/>
              <a:t> seyrinde veya sonrasında gelişebilir.</a:t>
            </a:r>
          </a:p>
          <a:p>
            <a:r>
              <a:rPr lang="tr-TR" dirty="0" smtClean="0"/>
              <a:t>Kist duvarının  </a:t>
            </a:r>
            <a:r>
              <a:rPr lang="tr-TR" dirty="0" err="1" smtClean="0"/>
              <a:t>matürasyonu</a:t>
            </a:r>
            <a:r>
              <a:rPr lang="tr-TR" dirty="0" smtClean="0"/>
              <a:t> için 4-6 hafta  gerekir</a:t>
            </a:r>
          </a:p>
          <a:p>
            <a:endParaRPr lang="tr-TR" sz="2400" dirty="0" smtClean="0"/>
          </a:p>
          <a:p>
            <a:pPr marL="0" indent="0">
              <a:buNone/>
            </a:pPr>
            <a:r>
              <a:rPr lang="tr-TR" sz="2400" dirty="0" smtClean="0"/>
              <a:t>   - </a:t>
            </a:r>
            <a:r>
              <a:rPr lang="tr-TR" sz="2000" dirty="0" smtClean="0"/>
              <a:t>Karın ağrısı</a:t>
            </a:r>
          </a:p>
          <a:p>
            <a:pPr marL="0" indent="0">
              <a:buNone/>
            </a:pPr>
            <a:r>
              <a:rPr lang="tr-TR" sz="2000" dirty="0" smtClean="0"/>
              <a:t>   - Enfeksiyon (</a:t>
            </a:r>
            <a:r>
              <a:rPr lang="tr-TR" sz="2000" dirty="0" err="1" smtClean="0"/>
              <a:t>Enfekte</a:t>
            </a:r>
            <a:r>
              <a:rPr lang="tr-TR" sz="2000" dirty="0" smtClean="0"/>
              <a:t> </a:t>
            </a:r>
            <a:r>
              <a:rPr lang="tr-TR" sz="2000" dirty="0" err="1" smtClean="0"/>
              <a:t>psödokist</a:t>
            </a:r>
            <a:r>
              <a:rPr lang="tr-TR" sz="2000" dirty="0" smtClean="0"/>
              <a:t>)</a:t>
            </a:r>
          </a:p>
          <a:p>
            <a:pPr marL="0" indent="0">
              <a:buNone/>
            </a:pPr>
            <a:r>
              <a:rPr lang="tr-TR" sz="2000" dirty="0" smtClean="0"/>
              <a:t>   - </a:t>
            </a:r>
            <a:r>
              <a:rPr lang="tr-TR" sz="2000" dirty="0"/>
              <a:t>Komşu organ </a:t>
            </a:r>
            <a:r>
              <a:rPr lang="tr-TR" sz="2000" dirty="0" smtClean="0"/>
              <a:t>basısı (Mide çıkış darlığı, büyük damar basısı, safra yoluna </a:t>
            </a:r>
          </a:p>
          <a:p>
            <a:pPr marL="0" indent="0">
              <a:buNone/>
            </a:pPr>
            <a:r>
              <a:rPr lang="tr-TR" sz="2000" dirty="0"/>
              <a:t> </a:t>
            </a:r>
            <a:r>
              <a:rPr lang="tr-TR" sz="2000" dirty="0" smtClean="0"/>
              <a:t>    bası ve </a:t>
            </a:r>
            <a:r>
              <a:rPr lang="tr-TR" sz="2000" dirty="0" err="1" smtClean="0"/>
              <a:t>ikter</a:t>
            </a:r>
            <a:r>
              <a:rPr lang="tr-TR" sz="2000" dirty="0" smtClean="0"/>
              <a:t> )</a:t>
            </a:r>
          </a:p>
          <a:p>
            <a:pPr marL="0" indent="0">
              <a:buNone/>
            </a:pPr>
            <a:r>
              <a:rPr lang="tr-TR" sz="2000" dirty="0"/>
              <a:t> </a:t>
            </a:r>
            <a:r>
              <a:rPr lang="tr-TR" sz="2000" dirty="0" smtClean="0"/>
              <a:t>  - Kist içine kanama / </a:t>
            </a:r>
            <a:r>
              <a:rPr lang="tr-TR" sz="2000" dirty="0" err="1" smtClean="0"/>
              <a:t>Hemosuccus</a:t>
            </a:r>
            <a:r>
              <a:rPr lang="tr-TR" sz="2000" dirty="0" smtClean="0"/>
              <a:t> </a:t>
            </a:r>
            <a:r>
              <a:rPr lang="tr-TR" sz="2000" dirty="0" err="1" smtClean="0"/>
              <a:t>pancreaticus</a:t>
            </a:r>
            <a:endParaRPr lang="tr-TR" sz="2000" dirty="0" smtClean="0"/>
          </a:p>
          <a:p>
            <a:pPr marL="0" indent="0">
              <a:buNone/>
            </a:pPr>
            <a:r>
              <a:rPr lang="tr-TR" sz="2000" dirty="0"/>
              <a:t> </a:t>
            </a:r>
            <a:r>
              <a:rPr lang="tr-TR" sz="2000" dirty="0" smtClean="0"/>
              <a:t>  - Kilo kaybı </a:t>
            </a:r>
          </a:p>
          <a:p>
            <a:pPr marL="0" indent="0">
              <a:buNone/>
            </a:pPr>
            <a:r>
              <a:rPr lang="tr-TR" sz="2000" dirty="0"/>
              <a:t> </a:t>
            </a:r>
            <a:r>
              <a:rPr lang="tr-TR" sz="2000" dirty="0" smtClean="0"/>
              <a:t>  - Kistin hızlı büyümesi / Yetersiz </a:t>
            </a:r>
            <a:r>
              <a:rPr lang="tr-TR" sz="2000" dirty="0" err="1" smtClean="0"/>
              <a:t>spontan</a:t>
            </a:r>
            <a:r>
              <a:rPr lang="tr-TR" sz="2000" dirty="0" smtClean="0"/>
              <a:t> </a:t>
            </a:r>
            <a:r>
              <a:rPr lang="tr-TR" sz="2000" dirty="0" err="1" smtClean="0"/>
              <a:t>rezolüsyon</a:t>
            </a:r>
            <a:r>
              <a:rPr lang="tr-TR" sz="2000" dirty="0" smtClean="0"/>
              <a:t> </a:t>
            </a:r>
          </a:p>
          <a:p>
            <a:pPr marL="0" indent="0">
              <a:buNone/>
            </a:pPr>
            <a:r>
              <a:rPr lang="tr-TR" sz="2000" dirty="0"/>
              <a:t> </a:t>
            </a:r>
            <a:r>
              <a:rPr lang="tr-TR" sz="2000" dirty="0" smtClean="0"/>
              <a:t>  - Fistül / asit gelişiminde  </a:t>
            </a:r>
          </a:p>
          <a:p>
            <a:pPr marL="0" indent="0">
              <a:buNone/>
            </a:pPr>
            <a:r>
              <a:rPr lang="tr-TR" sz="2000" dirty="0"/>
              <a:t> </a:t>
            </a:r>
            <a:r>
              <a:rPr lang="tr-TR" sz="2000" dirty="0" smtClean="0"/>
              <a:t>           </a:t>
            </a:r>
          </a:p>
          <a:p>
            <a:pPr marL="0" indent="0">
              <a:buNone/>
            </a:pPr>
            <a:r>
              <a:rPr lang="tr-TR" sz="2000" dirty="0" smtClean="0"/>
              <a:t>     endoskopik veya radyolojik drenaj veya </a:t>
            </a:r>
            <a:r>
              <a:rPr lang="tr-TR" sz="2000" dirty="0"/>
              <a:t>c</a:t>
            </a:r>
            <a:r>
              <a:rPr lang="tr-TR" sz="2000" dirty="0" smtClean="0"/>
              <a:t>errahi rezeksiyon gerekebilir. </a:t>
            </a:r>
            <a:endParaRPr lang="tr-TR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986" y="2933358"/>
            <a:ext cx="2956351" cy="38498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 16"/>
          <p:cNvGrpSpPr/>
          <p:nvPr/>
        </p:nvGrpSpPr>
        <p:grpSpPr>
          <a:xfrm>
            <a:off x="8512963" y="124692"/>
            <a:ext cx="3260037" cy="2858394"/>
            <a:chOff x="8429835" y="99753"/>
            <a:chExt cx="3260037" cy="285839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9835" y="99753"/>
              <a:ext cx="3260037" cy="285839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10 Düz Ok Bağlayıcısı"/>
            <p:cNvCxnSpPr/>
            <p:nvPr/>
          </p:nvCxnSpPr>
          <p:spPr>
            <a:xfrm flipV="1">
              <a:off x="9342254" y="1440117"/>
              <a:ext cx="190685" cy="127938"/>
            </a:xfrm>
            <a:prstGeom prst="straightConnector1">
              <a:avLst/>
            </a:prstGeom>
            <a:ln w="28575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12 Düz Ok Bağlayıcısı"/>
            <p:cNvCxnSpPr/>
            <p:nvPr/>
          </p:nvCxnSpPr>
          <p:spPr>
            <a:xfrm flipH="1">
              <a:off x="10445359" y="786844"/>
              <a:ext cx="192087" cy="1279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3 Düz Ok Bağlayıcısı"/>
            <p:cNvCxnSpPr/>
            <p:nvPr/>
          </p:nvCxnSpPr>
          <p:spPr>
            <a:xfrm>
              <a:off x="9342255" y="657484"/>
              <a:ext cx="190685" cy="193329"/>
            </a:xfrm>
            <a:prstGeom prst="straightConnector1">
              <a:avLst/>
            </a:prstGeom>
            <a:ln w="28575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etin kutusu 18"/>
          <p:cNvSpPr txBox="1"/>
          <p:nvPr/>
        </p:nvSpPr>
        <p:spPr>
          <a:xfrm>
            <a:off x="8230620" y="409755"/>
            <a:ext cx="424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CT</a:t>
            </a:r>
            <a:endParaRPr lang="tr-TR" dirty="0"/>
          </a:p>
        </p:txBody>
      </p:sp>
      <p:sp>
        <p:nvSpPr>
          <p:cNvPr id="20" name="Metin kutusu 19"/>
          <p:cNvSpPr txBox="1"/>
          <p:nvPr/>
        </p:nvSpPr>
        <p:spPr>
          <a:xfrm>
            <a:off x="8317719" y="3292426"/>
            <a:ext cx="72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MRI</a:t>
            </a:r>
            <a:endParaRPr lang="tr-TR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7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2430683" y="373143"/>
            <a:ext cx="712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Endoskopik </a:t>
            </a:r>
            <a:r>
              <a:rPr lang="tr-TR" sz="2800" dirty="0" err="1" smtClean="0"/>
              <a:t>kistogastrostomi</a:t>
            </a:r>
            <a:endParaRPr lang="tr-TR" sz="2800" dirty="0"/>
          </a:p>
        </p:txBody>
      </p:sp>
      <p:sp>
        <p:nvSpPr>
          <p:cNvPr id="7" name="Metin kutusu 6"/>
          <p:cNvSpPr txBox="1"/>
          <p:nvPr/>
        </p:nvSpPr>
        <p:spPr>
          <a:xfrm>
            <a:off x="2174987" y="5856790"/>
            <a:ext cx="6969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/>
              <a:t>                        </a:t>
            </a:r>
            <a:r>
              <a:rPr lang="tr-TR" sz="2400" dirty="0" err="1" smtClean="0"/>
              <a:t>Lumen</a:t>
            </a:r>
            <a:r>
              <a:rPr lang="tr-TR" sz="2400" dirty="0" smtClean="0"/>
              <a:t> </a:t>
            </a:r>
            <a:r>
              <a:rPr lang="tr-TR" sz="2400" dirty="0" err="1" smtClean="0"/>
              <a:t>apposing</a:t>
            </a:r>
            <a:r>
              <a:rPr lang="tr-TR" sz="2400" dirty="0" smtClean="0"/>
              <a:t> metal </a:t>
            </a:r>
            <a:r>
              <a:rPr lang="tr-TR" sz="2400" dirty="0" err="1" smtClean="0"/>
              <a:t>stent</a:t>
            </a:r>
            <a:r>
              <a:rPr lang="tr-TR" sz="2400" dirty="0" smtClean="0"/>
              <a:t> (LAMS)            </a:t>
            </a:r>
            <a:endParaRPr lang="tr-TR" sz="24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835" y="1179831"/>
            <a:ext cx="6771243" cy="4676959"/>
          </a:xfrm>
          <a:prstGeom prst="rect">
            <a:avLst/>
          </a:prstGeom>
        </p:spPr>
      </p:pic>
      <p:pic>
        <p:nvPicPr>
          <p:cNvPr id="8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0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630821" y="5856790"/>
            <a:ext cx="1135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/>
              <a:t>                </a:t>
            </a:r>
            <a:r>
              <a:rPr lang="tr-TR" sz="2400" dirty="0" err="1" smtClean="0"/>
              <a:t>Double</a:t>
            </a:r>
            <a:r>
              <a:rPr lang="tr-TR" sz="2400" dirty="0" smtClean="0"/>
              <a:t> </a:t>
            </a:r>
            <a:r>
              <a:rPr lang="tr-TR" sz="2400" dirty="0" err="1" smtClean="0"/>
              <a:t>pigtail</a:t>
            </a:r>
            <a:r>
              <a:rPr lang="tr-TR" sz="2400" dirty="0" smtClean="0"/>
              <a:t> </a:t>
            </a:r>
            <a:r>
              <a:rPr lang="tr-TR" sz="2400" dirty="0" err="1" smtClean="0"/>
              <a:t>stent</a:t>
            </a:r>
            <a:r>
              <a:rPr lang="tr-TR" sz="2400" dirty="0" smtClean="0"/>
              <a:t>                                    </a:t>
            </a:r>
            <a:r>
              <a:rPr lang="tr-TR" sz="2400" dirty="0" err="1" smtClean="0"/>
              <a:t>Lumen</a:t>
            </a:r>
            <a:r>
              <a:rPr lang="tr-TR" sz="2400" dirty="0" smtClean="0"/>
              <a:t> </a:t>
            </a:r>
            <a:r>
              <a:rPr lang="tr-TR" sz="2400" dirty="0" err="1" smtClean="0"/>
              <a:t>apposing</a:t>
            </a:r>
            <a:r>
              <a:rPr lang="tr-TR" sz="2400" dirty="0" smtClean="0"/>
              <a:t> metal </a:t>
            </a:r>
            <a:r>
              <a:rPr lang="tr-TR" sz="2400" dirty="0" err="1" smtClean="0"/>
              <a:t>stent</a:t>
            </a:r>
            <a:r>
              <a:rPr lang="tr-TR" sz="2400" dirty="0" smtClean="0"/>
              <a:t> (LAMS)            </a:t>
            </a:r>
            <a:endParaRPr lang="tr-TR" sz="2400" dirty="0"/>
          </a:p>
        </p:txBody>
      </p:sp>
      <p:sp>
        <p:nvSpPr>
          <p:cNvPr id="5" name="Metin kutusu 4"/>
          <p:cNvSpPr txBox="1"/>
          <p:nvPr/>
        </p:nvSpPr>
        <p:spPr>
          <a:xfrm>
            <a:off x="2534855" y="336209"/>
            <a:ext cx="712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Endoskopik </a:t>
            </a:r>
            <a:r>
              <a:rPr lang="tr-TR" sz="2800" dirty="0" err="1" smtClean="0"/>
              <a:t>kistogastrostomi</a:t>
            </a:r>
            <a:endParaRPr lang="tr-TR" sz="28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5" y="6274487"/>
            <a:ext cx="526652" cy="524735"/>
          </a:xfrm>
          <a:prstGeom prst="rect">
            <a:avLst/>
          </a:prstGeom>
          <a:solidFill>
            <a:schemeClr val="accent1">
              <a:alpha val="12000"/>
            </a:schemeClr>
          </a:solidFill>
          <a:effectLst>
            <a:outerShdw blurRad="50800" dist="50800" dir="5400000" sx="38000" sy="38000" algn="ctr" rotWithShape="0">
              <a:srgbClr val="000000"/>
            </a:outerShdw>
          </a:effectLst>
        </p:spPr>
      </p:pic>
      <p:grpSp>
        <p:nvGrpSpPr>
          <p:cNvPr id="7" name="Grup 6"/>
          <p:cNvGrpSpPr/>
          <p:nvPr/>
        </p:nvGrpSpPr>
        <p:grpSpPr>
          <a:xfrm>
            <a:off x="700269" y="1186888"/>
            <a:ext cx="10857051" cy="4538205"/>
            <a:chOff x="700269" y="1186888"/>
            <a:chExt cx="10857051" cy="4538205"/>
          </a:xfrm>
        </p:grpSpPr>
        <p:pic>
          <p:nvPicPr>
            <p:cNvPr id="3074" name="Picture 2" descr="double pigtail stent pseudocyst drainage ile ilgili görsel sonucu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269" y="1186888"/>
              <a:ext cx="4848708" cy="4538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double pigtail stent pseudocyst drainage ile ilgili görsel sonucu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9265" y="1186888"/>
              <a:ext cx="5278055" cy="4538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Düz Ok Bağlayıcısı 2"/>
            <p:cNvCxnSpPr/>
            <p:nvPr/>
          </p:nvCxnSpPr>
          <p:spPr>
            <a:xfrm flipH="1" flipV="1">
              <a:off x="4080077" y="3027726"/>
              <a:ext cx="520861" cy="428264"/>
            </a:xfrm>
            <a:prstGeom prst="straightConnector1">
              <a:avLst/>
            </a:prstGeom>
            <a:ln w="57150">
              <a:solidFill>
                <a:srgbClr val="0F83F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1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91926" y="0"/>
            <a:ext cx="3595175" cy="345209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89593" y="-46194"/>
            <a:ext cx="3632099" cy="345209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45" y="3405903"/>
            <a:ext cx="3629900" cy="34520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301" y="3433362"/>
            <a:ext cx="3684881" cy="35022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95" y="6274487"/>
            <a:ext cx="526652" cy="524735"/>
          </a:xfrm>
          <a:prstGeom prst="rect">
            <a:avLst/>
          </a:prstGeom>
          <a:solidFill>
            <a:schemeClr val="accent1">
              <a:alpha val="12000"/>
            </a:schemeClr>
          </a:solidFill>
          <a:effectLst>
            <a:outerShdw blurRad="50800" dist="50800" dir="5400000" sx="38000" sy="38000" algn="ctr" rotWithShape="0">
              <a:srgbClr val="000000"/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2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625873"/>
              </p:ext>
            </p:extLst>
          </p:nvPr>
        </p:nvGraphicFramePr>
        <p:xfrm>
          <a:off x="1703389" y="549276"/>
          <a:ext cx="8713785" cy="5561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757">
                  <a:extLst>
                    <a:ext uri="{9D8B030D-6E8A-4147-A177-3AD203B41FA5}">
                      <a16:colId xmlns:a16="http://schemas.microsoft.com/office/drawing/2014/main" val="1226148900"/>
                    </a:ext>
                  </a:extLst>
                </a:gridCol>
                <a:gridCol w="1742757">
                  <a:extLst>
                    <a:ext uri="{9D8B030D-6E8A-4147-A177-3AD203B41FA5}">
                      <a16:colId xmlns:a16="http://schemas.microsoft.com/office/drawing/2014/main" val="191279668"/>
                    </a:ext>
                  </a:extLst>
                </a:gridCol>
                <a:gridCol w="1742757">
                  <a:extLst>
                    <a:ext uri="{9D8B030D-6E8A-4147-A177-3AD203B41FA5}">
                      <a16:colId xmlns:a16="http://schemas.microsoft.com/office/drawing/2014/main" val="4066513838"/>
                    </a:ext>
                  </a:extLst>
                </a:gridCol>
                <a:gridCol w="1742757">
                  <a:extLst>
                    <a:ext uri="{9D8B030D-6E8A-4147-A177-3AD203B41FA5}">
                      <a16:colId xmlns:a16="http://schemas.microsoft.com/office/drawing/2014/main" val="1808491683"/>
                    </a:ext>
                  </a:extLst>
                </a:gridCol>
                <a:gridCol w="1742757">
                  <a:extLst>
                    <a:ext uri="{9D8B030D-6E8A-4147-A177-3AD203B41FA5}">
                      <a16:colId xmlns:a16="http://schemas.microsoft.com/office/drawing/2014/main" val="1099995192"/>
                    </a:ext>
                  </a:extLst>
                </a:gridCol>
              </a:tblGrid>
              <a:tr h="503887"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solidFill>
                            <a:schemeClr val="tx1"/>
                          </a:solidFill>
                        </a:rPr>
                        <a:t>Enzim / Hormon</a:t>
                      </a:r>
                      <a:endParaRPr lang="tr-T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err="1" smtClean="0">
                          <a:solidFill>
                            <a:schemeClr val="tx1"/>
                          </a:solidFill>
                        </a:rPr>
                        <a:t>Orjin</a:t>
                      </a:r>
                      <a:endParaRPr lang="tr-T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>
                          <a:solidFill>
                            <a:schemeClr val="tx1"/>
                          </a:solidFill>
                        </a:rPr>
                        <a:t>Fonksiyon</a:t>
                      </a:r>
                      <a:endParaRPr lang="tr-TR" sz="1800" dirty="0"/>
                    </a:p>
                  </a:txBody>
                  <a:tcPr marL="91449" marR="91449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solidFill>
                            <a:schemeClr val="tx1"/>
                          </a:solidFill>
                        </a:rPr>
                        <a:t>Regülasyon</a:t>
                      </a:r>
                      <a:endParaRPr lang="tr-T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solidFill>
                            <a:schemeClr val="tx1"/>
                          </a:solidFill>
                        </a:rPr>
                        <a:t>Yorum</a:t>
                      </a:r>
                      <a:endParaRPr lang="tr-T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445459"/>
                  </a:ext>
                </a:extLst>
              </a:tr>
              <a:tr h="1263660"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 smtClean="0">
                          <a:solidFill>
                            <a:schemeClr val="tx1"/>
                          </a:solidFill>
                        </a:rPr>
                        <a:t>Amilaz</a:t>
                      </a:r>
                    </a:p>
                  </a:txBody>
                  <a:tcPr marL="91449" marR="91449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Pankreas (%30) ve tükürük bezi (%70)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Nişasta ve glikojen sindirimi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Vagus, </a:t>
                      </a:r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Ach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ve </a:t>
                      </a:r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secretin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tarafından </a:t>
                      </a:r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stimüle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edilir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İzole </a:t>
                      </a:r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hiperamilazemi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pankreas patolojisi ile ilgili olmayabilir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1909972"/>
                  </a:ext>
                </a:extLst>
              </a:tr>
              <a:tr h="1263660"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 err="1" smtClean="0">
                          <a:solidFill>
                            <a:schemeClr val="tx1"/>
                          </a:solidFill>
                        </a:rPr>
                        <a:t>Lipaz</a:t>
                      </a:r>
                      <a:endParaRPr lang="tr-TR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Pankreas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Trigliserid ve yağ asidi hidrolizi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Vagus, </a:t>
                      </a:r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Ach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ve </a:t>
                      </a:r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secretin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tarafından </a:t>
                      </a:r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stimüle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edilir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Pankreas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için daha spesifik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644397"/>
                  </a:ext>
                </a:extLst>
              </a:tr>
              <a:tr h="2529807"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 err="1" smtClean="0">
                          <a:solidFill>
                            <a:schemeClr val="tx1"/>
                          </a:solidFill>
                        </a:rPr>
                        <a:t>Gastrin</a:t>
                      </a:r>
                      <a:endParaRPr lang="tr-TR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Antrum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ve </a:t>
                      </a:r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duodenumda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        </a:t>
                      </a:r>
                      <a:r>
                        <a:rPr lang="tr-TR" sz="1600" b="1" dirty="0" smtClean="0">
                          <a:solidFill>
                            <a:schemeClr val="tx1"/>
                          </a:solidFill>
                        </a:rPr>
                        <a:t>G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hücreleri 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Gastrik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asit, IF ve </a:t>
                      </a:r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pepsinojen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sekresyonunun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stimülasyonu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Gastrik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motilite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artışı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Gastrik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distansiyon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, aminoasitler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ve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peptidler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tarafından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stimüle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edilir</a:t>
                      </a:r>
                    </a:p>
                    <a:p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Sekretin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ve düşük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gastrik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pH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tarafından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inhibe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edilir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Zollinger-Ellison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sendromu,atrofik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gastrit,  PPI kullanımı ve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vagotomi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sonrasında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hipergastrinemi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görülebilir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0235683"/>
                  </a:ext>
                </a:extLst>
              </a:tr>
            </a:tbl>
          </a:graphicData>
        </a:graphic>
      </p:graphicFrame>
      <p:pic>
        <p:nvPicPr>
          <p:cNvPr id="5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7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343320" y="4328703"/>
            <a:ext cx="13716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/>
              <a:t>Klinik  düzelme yok  </a:t>
            </a:r>
            <a:endParaRPr lang="tr-TR" sz="1600" b="1" dirty="0"/>
          </a:p>
        </p:txBody>
      </p:sp>
      <p:sp>
        <p:nvSpPr>
          <p:cNvPr id="3" name="Metin kutusu 2"/>
          <p:cNvSpPr txBox="1"/>
          <p:nvPr/>
        </p:nvSpPr>
        <p:spPr>
          <a:xfrm>
            <a:off x="3244580" y="3565674"/>
            <a:ext cx="12129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/>
              <a:t>&gt;%30 </a:t>
            </a:r>
            <a:r>
              <a:rPr lang="tr-TR" sz="1400" dirty="0" err="1" smtClean="0"/>
              <a:t>pankreatik</a:t>
            </a:r>
            <a:r>
              <a:rPr lang="tr-TR" sz="1400" dirty="0" smtClean="0"/>
              <a:t> nekroz</a:t>
            </a:r>
            <a:endParaRPr lang="tr-TR" sz="1400" dirty="0"/>
          </a:p>
        </p:txBody>
      </p:sp>
      <p:sp>
        <p:nvSpPr>
          <p:cNvPr id="4" name="Metin kutusu 3"/>
          <p:cNvSpPr txBox="1"/>
          <p:nvPr/>
        </p:nvSpPr>
        <p:spPr>
          <a:xfrm>
            <a:off x="2236124" y="4328703"/>
            <a:ext cx="140728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/>
              <a:t>CT görüntüleme</a:t>
            </a:r>
            <a:endParaRPr lang="tr-TR" sz="1600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4351132" y="4203413"/>
            <a:ext cx="153099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/>
              <a:t>Antibiyotik tedavisine başla</a:t>
            </a:r>
            <a:endParaRPr lang="tr-TR" sz="1600" b="1" dirty="0"/>
          </a:p>
        </p:txBody>
      </p:sp>
      <p:sp>
        <p:nvSpPr>
          <p:cNvPr id="6" name="Metin kutusu 5"/>
          <p:cNvSpPr txBox="1"/>
          <p:nvPr/>
        </p:nvSpPr>
        <p:spPr>
          <a:xfrm>
            <a:off x="6738786" y="5622093"/>
            <a:ext cx="153099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err="1" smtClean="0"/>
              <a:t>Enfekte</a:t>
            </a:r>
            <a:r>
              <a:rPr lang="tr-TR" sz="1600" b="1" dirty="0" smtClean="0"/>
              <a:t> nekroz</a:t>
            </a:r>
            <a:endParaRPr lang="tr-TR" sz="1600" b="1" dirty="0"/>
          </a:p>
        </p:txBody>
      </p:sp>
      <p:sp>
        <p:nvSpPr>
          <p:cNvPr id="7" name="Metin kutusu 6"/>
          <p:cNvSpPr txBox="1"/>
          <p:nvPr/>
        </p:nvSpPr>
        <p:spPr>
          <a:xfrm>
            <a:off x="6738786" y="4449635"/>
            <a:ext cx="153099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/>
              <a:t>FNA 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6738786" y="3611930"/>
            <a:ext cx="153099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/>
              <a:t>Steril nekroz</a:t>
            </a:r>
            <a:endParaRPr lang="tr-TR" sz="1600" b="1" dirty="0"/>
          </a:p>
        </p:txBody>
      </p:sp>
      <p:sp>
        <p:nvSpPr>
          <p:cNvPr id="9" name="Metin kutusu 8"/>
          <p:cNvSpPr txBox="1"/>
          <p:nvPr/>
        </p:nvSpPr>
        <p:spPr>
          <a:xfrm>
            <a:off x="6738786" y="2155762"/>
            <a:ext cx="153099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/>
              <a:t>Antibiyotik tedavisini sürdür</a:t>
            </a:r>
            <a:endParaRPr lang="tr-TR" sz="1600" b="1" dirty="0"/>
          </a:p>
        </p:txBody>
      </p:sp>
      <p:sp>
        <p:nvSpPr>
          <p:cNvPr id="10" name="Metin kutusu 9"/>
          <p:cNvSpPr txBox="1"/>
          <p:nvPr/>
        </p:nvSpPr>
        <p:spPr>
          <a:xfrm>
            <a:off x="9891939" y="5286911"/>
            <a:ext cx="1530999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/>
              <a:t>Antibiyotik </a:t>
            </a:r>
          </a:p>
          <a:p>
            <a:pPr algn="ctr"/>
            <a:r>
              <a:rPr lang="tr-TR" sz="1600" b="1" dirty="0" smtClean="0"/>
              <a:t>+</a:t>
            </a:r>
          </a:p>
          <a:p>
            <a:pPr algn="ctr"/>
            <a:r>
              <a:rPr lang="tr-TR" sz="1600" b="1" dirty="0" smtClean="0"/>
              <a:t>Cerrahi </a:t>
            </a:r>
            <a:r>
              <a:rPr lang="tr-TR" sz="1600" b="1" dirty="0" err="1" smtClean="0"/>
              <a:t>debridman</a:t>
            </a:r>
            <a:endParaRPr lang="tr-TR" sz="1600" b="1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9891939" y="3464750"/>
            <a:ext cx="1530999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/>
              <a:t>Antibiyotik </a:t>
            </a:r>
          </a:p>
          <a:p>
            <a:pPr algn="ctr"/>
            <a:r>
              <a:rPr lang="tr-TR" sz="1600" b="1" dirty="0" smtClean="0"/>
              <a:t>+</a:t>
            </a:r>
          </a:p>
          <a:p>
            <a:pPr algn="ctr"/>
            <a:r>
              <a:rPr lang="tr-TR" sz="1600" b="1" dirty="0" smtClean="0"/>
              <a:t>Endoskopik veya cerrahi </a:t>
            </a:r>
            <a:r>
              <a:rPr lang="tr-TR" sz="1600" b="1" dirty="0" err="1" smtClean="0"/>
              <a:t>debridman</a:t>
            </a:r>
            <a:endParaRPr lang="tr-TR" sz="1600" b="1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9601205" y="2278380"/>
            <a:ext cx="211246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err="1" smtClean="0"/>
              <a:t>Semptomatik</a:t>
            </a:r>
            <a:r>
              <a:rPr lang="tr-TR" sz="1600" b="1" dirty="0" smtClean="0"/>
              <a:t> veya </a:t>
            </a:r>
            <a:r>
              <a:rPr lang="tr-TR" sz="1600" b="1" dirty="0" err="1" smtClean="0"/>
              <a:t>unstable</a:t>
            </a:r>
            <a:r>
              <a:rPr lang="tr-TR" sz="1600" b="1" dirty="0" smtClean="0"/>
              <a:t> hasta</a:t>
            </a:r>
            <a:endParaRPr lang="tr-TR" sz="1600" b="1" dirty="0"/>
          </a:p>
        </p:txBody>
      </p:sp>
      <p:cxnSp>
        <p:nvCxnSpPr>
          <p:cNvPr id="18" name="Düz Ok Bağlayıcısı 17"/>
          <p:cNvCxnSpPr>
            <a:stCxn id="4" idx="3"/>
            <a:endCxn id="5" idx="1"/>
          </p:cNvCxnSpPr>
          <p:nvPr/>
        </p:nvCxnSpPr>
        <p:spPr>
          <a:xfrm flipV="1">
            <a:off x="3643406" y="4618912"/>
            <a:ext cx="707726" cy="2179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Düz Ok Bağlayıcısı 19"/>
          <p:cNvCxnSpPr>
            <a:stCxn id="2" idx="3"/>
            <a:endCxn id="4" idx="1"/>
          </p:cNvCxnSpPr>
          <p:nvPr/>
        </p:nvCxnSpPr>
        <p:spPr>
          <a:xfrm>
            <a:off x="1714920" y="4621091"/>
            <a:ext cx="521204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Düz Ok Bağlayıcısı 21"/>
          <p:cNvCxnSpPr>
            <a:stCxn id="5" idx="3"/>
            <a:endCxn id="7" idx="1"/>
          </p:cNvCxnSpPr>
          <p:nvPr/>
        </p:nvCxnSpPr>
        <p:spPr>
          <a:xfrm>
            <a:off x="5882131" y="4618912"/>
            <a:ext cx="856655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Düz Ok Bağlayıcısı 23"/>
          <p:cNvCxnSpPr>
            <a:stCxn id="7" idx="0"/>
            <a:endCxn id="8" idx="2"/>
          </p:cNvCxnSpPr>
          <p:nvPr/>
        </p:nvCxnSpPr>
        <p:spPr>
          <a:xfrm flipV="1">
            <a:off x="7504286" y="3950484"/>
            <a:ext cx="0" cy="499151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Düz Ok Bağlayıcısı 25"/>
          <p:cNvCxnSpPr>
            <a:stCxn id="8" idx="0"/>
            <a:endCxn id="9" idx="2"/>
          </p:cNvCxnSpPr>
          <p:nvPr/>
        </p:nvCxnSpPr>
        <p:spPr>
          <a:xfrm flipV="1">
            <a:off x="7504286" y="2986759"/>
            <a:ext cx="0" cy="625171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Düz Ok Bağlayıcısı 27"/>
          <p:cNvCxnSpPr>
            <a:stCxn id="7" idx="2"/>
            <a:endCxn id="6" idx="0"/>
          </p:cNvCxnSpPr>
          <p:nvPr/>
        </p:nvCxnSpPr>
        <p:spPr>
          <a:xfrm>
            <a:off x="7504286" y="4788189"/>
            <a:ext cx="0" cy="833904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Düz Ok Bağlayıcısı 29"/>
          <p:cNvCxnSpPr>
            <a:stCxn id="9" idx="3"/>
          </p:cNvCxnSpPr>
          <p:nvPr/>
        </p:nvCxnSpPr>
        <p:spPr>
          <a:xfrm>
            <a:off x="8269785" y="2571261"/>
            <a:ext cx="1331420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Düz Ok Bağlayıcısı 31"/>
          <p:cNvCxnSpPr>
            <a:stCxn id="12" idx="2"/>
            <a:endCxn id="11" idx="0"/>
          </p:cNvCxnSpPr>
          <p:nvPr/>
        </p:nvCxnSpPr>
        <p:spPr>
          <a:xfrm flipH="1">
            <a:off x="10657439" y="2863155"/>
            <a:ext cx="1" cy="60159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Düz Ok Bağlayıcısı 34"/>
          <p:cNvCxnSpPr/>
          <p:nvPr/>
        </p:nvCxnSpPr>
        <p:spPr>
          <a:xfrm>
            <a:off x="8269785" y="5791370"/>
            <a:ext cx="1622154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Dikdörtgen 37"/>
          <p:cNvSpPr/>
          <p:nvPr/>
        </p:nvSpPr>
        <p:spPr>
          <a:xfrm>
            <a:off x="2350066" y="6364129"/>
            <a:ext cx="21911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1400" dirty="0" smtClean="0"/>
              <a:t>FNA: </a:t>
            </a:r>
            <a:r>
              <a:rPr lang="tr-TR" sz="1400" dirty="0" err="1" smtClean="0"/>
              <a:t>Fine</a:t>
            </a:r>
            <a:r>
              <a:rPr lang="tr-TR" sz="1400" dirty="0" smtClean="0"/>
              <a:t> </a:t>
            </a:r>
            <a:r>
              <a:rPr lang="tr-TR" sz="1400" dirty="0" err="1"/>
              <a:t>needle</a:t>
            </a:r>
            <a:r>
              <a:rPr lang="tr-TR" sz="1400" dirty="0"/>
              <a:t> </a:t>
            </a:r>
            <a:r>
              <a:rPr lang="tr-TR" sz="1400" dirty="0" err="1" smtClean="0"/>
              <a:t>aspiration</a:t>
            </a:r>
            <a:endParaRPr lang="tr-TR" sz="1400" dirty="0"/>
          </a:p>
        </p:txBody>
      </p:sp>
      <p:sp>
        <p:nvSpPr>
          <p:cNvPr id="44" name="Metin kutusu 43"/>
          <p:cNvSpPr txBox="1"/>
          <p:nvPr/>
        </p:nvSpPr>
        <p:spPr>
          <a:xfrm>
            <a:off x="4293536" y="645734"/>
            <a:ext cx="8138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/>
              <a:t>Akut </a:t>
            </a:r>
            <a:r>
              <a:rPr lang="tr-TR" sz="2400" dirty="0" err="1" smtClean="0"/>
              <a:t>pankreatitli</a:t>
            </a:r>
            <a:r>
              <a:rPr lang="tr-TR" sz="2400" dirty="0" smtClean="0"/>
              <a:t> hastada </a:t>
            </a:r>
            <a:r>
              <a:rPr lang="tr-TR" sz="2400" dirty="0" err="1" smtClean="0"/>
              <a:t>pankreatik</a:t>
            </a:r>
            <a:r>
              <a:rPr lang="tr-TR" sz="2400" dirty="0" smtClean="0"/>
              <a:t> nekroz tedavisi </a:t>
            </a:r>
            <a:r>
              <a:rPr lang="tr-TR" sz="2400" dirty="0" err="1" smtClean="0"/>
              <a:t>algoritmi</a:t>
            </a:r>
            <a:endParaRPr lang="tr-TR" sz="2400" dirty="0"/>
          </a:p>
        </p:txBody>
      </p:sp>
      <p:pic>
        <p:nvPicPr>
          <p:cNvPr id="45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" y="6314934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Resim 4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153" y="223484"/>
            <a:ext cx="3992003" cy="3317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Metin kutusu 46"/>
          <p:cNvSpPr txBox="1"/>
          <p:nvPr/>
        </p:nvSpPr>
        <p:spPr>
          <a:xfrm>
            <a:off x="5769034" y="3676839"/>
            <a:ext cx="820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/>
              <a:t>Düzelme yok</a:t>
            </a:r>
            <a:endParaRPr lang="tr-TR" sz="1400" dirty="0"/>
          </a:p>
        </p:txBody>
      </p:sp>
      <p:pic>
        <p:nvPicPr>
          <p:cNvPr id="27" name="Resim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3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40" y="225822"/>
            <a:ext cx="8808720" cy="6428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0030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509859"/>
              </p:ext>
            </p:extLst>
          </p:nvPr>
        </p:nvGraphicFramePr>
        <p:xfrm>
          <a:off x="1703389" y="174626"/>
          <a:ext cx="8713785" cy="6386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757">
                  <a:extLst>
                    <a:ext uri="{9D8B030D-6E8A-4147-A177-3AD203B41FA5}">
                      <a16:colId xmlns:a16="http://schemas.microsoft.com/office/drawing/2014/main" val="1226148900"/>
                    </a:ext>
                  </a:extLst>
                </a:gridCol>
                <a:gridCol w="1742757">
                  <a:extLst>
                    <a:ext uri="{9D8B030D-6E8A-4147-A177-3AD203B41FA5}">
                      <a16:colId xmlns:a16="http://schemas.microsoft.com/office/drawing/2014/main" val="191279668"/>
                    </a:ext>
                  </a:extLst>
                </a:gridCol>
                <a:gridCol w="1742757">
                  <a:extLst>
                    <a:ext uri="{9D8B030D-6E8A-4147-A177-3AD203B41FA5}">
                      <a16:colId xmlns:a16="http://schemas.microsoft.com/office/drawing/2014/main" val="4066513838"/>
                    </a:ext>
                  </a:extLst>
                </a:gridCol>
                <a:gridCol w="1742757">
                  <a:extLst>
                    <a:ext uri="{9D8B030D-6E8A-4147-A177-3AD203B41FA5}">
                      <a16:colId xmlns:a16="http://schemas.microsoft.com/office/drawing/2014/main" val="1808491683"/>
                    </a:ext>
                  </a:extLst>
                </a:gridCol>
                <a:gridCol w="1742757">
                  <a:extLst>
                    <a:ext uri="{9D8B030D-6E8A-4147-A177-3AD203B41FA5}">
                      <a16:colId xmlns:a16="http://schemas.microsoft.com/office/drawing/2014/main" val="1099995192"/>
                    </a:ext>
                  </a:extLst>
                </a:gridCol>
              </a:tblGrid>
              <a:tr h="503959"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solidFill>
                            <a:schemeClr val="tx1"/>
                          </a:solidFill>
                        </a:rPr>
                        <a:t>Enzim / Hormon</a:t>
                      </a:r>
                      <a:endParaRPr lang="tr-T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err="1" smtClean="0">
                          <a:solidFill>
                            <a:schemeClr val="tx1"/>
                          </a:solidFill>
                        </a:rPr>
                        <a:t>Orjin</a:t>
                      </a:r>
                      <a:endParaRPr lang="tr-T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>
                          <a:solidFill>
                            <a:schemeClr val="tx1"/>
                          </a:solidFill>
                        </a:rPr>
                        <a:t>Fonksiyon</a:t>
                      </a:r>
                      <a:endParaRPr lang="tr-TR" sz="1800" dirty="0"/>
                    </a:p>
                  </a:txBody>
                  <a:tcPr marL="91449" marR="9144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solidFill>
                            <a:schemeClr val="tx1"/>
                          </a:solidFill>
                        </a:rPr>
                        <a:t>Regülasyon</a:t>
                      </a:r>
                      <a:endParaRPr lang="tr-T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>
                          <a:solidFill>
                            <a:schemeClr val="tx1"/>
                          </a:solidFill>
                        </a:rPr>
                        <a:t>Yorum</a:t>
                      </a:r>
                      <a:endParaRPr lang="tr-T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445459"/>
                  </a:ext>
                </a:extLst>
              </a:tr>
              <a:tr h="2042131"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 smtClean="0">
                          <a:solidFill>
                            <a:schemeClr val="tx1"/>
                          </a:solidFill>
                        </a:rPr>
                        <a:t>CCK</a:t>
                      </a:r>
                    </a:p>
                  </a:txBody>
                  <a:tcPr marL="91449" marR="9144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Duodenum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ve </a:t>
                      </a:r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jejunumdaki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tr-TR" sz="1600" b="1" dirty="0" smtClean="0">
                          <a:solidFill>
                            <a:schemeClr val="tx1"/>
                          </a:solidFill>
                        </a:rPr>
                        <a:t>I 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hücreleri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Safra kesesi </a:t>
                      </a:r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kontraksiyonu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ve pankreatik enzim sekresyonunu uyarır </a:t>
                      </a:r>
                    </a:p>
                    <a:p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Gastrik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asit sekresyonunu 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inhibe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eder.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Duodenuma gelen yağ ve asit tarafından </a:t>
                      </a:r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stimüle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edilir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HIDA çekimi sırasında</a:t>
                      </a:r>
                    </a:p>
                    <a:p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Ejeksiyon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fraksiyonunun &lt;%35 olması kese </a:t>
                      </a:r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disfonksiyonunu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düşündürür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1909972"/>
                  </a:ext>
                </a:extLst>
              </a:tr>
              <a:tr h="1554454"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 err="1" smtClean="0">
                          <a:solidFill>
                            <a:schemeClr val="tx1"/>
                          </a:solidFill>
                        </a:rPr>
                        <a:t>Sekretin</a:t>
                      </a:r>
                      <a:endParaRPr lang="tr-TR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Duodenumdaki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tr-TR" sz="1600" b="1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 hücreleri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Pankreatik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sekresyonu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(HCO</a:t>
                      </a:r>
                      <a:r>
                        <a:rPr lang="tr-TR" sz="1200" baseline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) uyarır </a:t>
                      </a:r>
                    </a:p>
                    <a:p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Gastrik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asit sekresyonunu 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inhibe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eder.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Duodenuma gelen yağ ve asit tarafından </a:t>
                      </a:r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stimüle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edilir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Duodenumun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alkalinizasyonu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ve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pankreatik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enzimler için uygun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pH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temini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644397"/>
                  </a:ext>
                </a:extLst>
              </a:tr>
              <a:tr h="2285969"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 err="1" smtClean="0">
                          <a:solidFill>
                            <a:schemeClr val="tx1"/>
                          </a:solidFill>
                        </a:rPr>
                        <a:t>Somatostatin</a:t>
                      </a:r>
                      <a:endParaRPr lang="tr-TR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Pankreas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Langerhans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adacıklarında, mide ve bağırsak mukozasında bulunan </a:t>
                      </a:r>
                      <a:r>
                        <a:rPr lang="tr-TR" sz="1600" b="1" baseline="0" dirty="0" smtClean="0">
                          <a:solidFill>
                            <a:schemeClr val="tx1"/>
                          </a:solidFill>
                        </a:rPr>
                        <a:t>D 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hücreleri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Gastrik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asit, </a:t>
                      </a:r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pepsinojen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insülin ve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glucagon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sekresyonunu,</a:t>
                      </a:r>
                    </a:p>
                    <a:p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safra kesesi </a:t>
                      </a:r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kontraksiyonunu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GIS de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motiliteyi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inhibe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eder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Gastrik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asit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stimüle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eder</a:t>
                      </a:r>
                    </a:p>
                    <a:p>
                      <a:endParaRPr lang="tr-TR" sz="16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Vagus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inhibe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eder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İnhibitör hormon</a:t>
                      </a:r>
                    </a:p>
                    <a:p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NET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tedavisi, 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Özofagus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varis kanaması tedavisi, Akromegali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0235683"/>
                  </a:ext>
                </a:extLst>
              </a:tr>
            </a:tbl>
          </a:graphicData>
        </a:graphic>
      </p:graphicFrame>
      <p:pic>
        <p:nvPicPr>
          <p:cNvPr id="5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2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88051"/>
            <a:ext cx="10515600" cy="752475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 smtClean="0">
                <a:latin typeface="+mn-lt"/>
              </a:rPr>
              <a:t>AKUT PANKREATİT</a:t>
            </a:r>
            <a:endParaRPr lang="tr-TR" sz="3200" b="1" dirty="0"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08808" y="1440476"/>
            <a:ext cx="10744200" cy="531222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tr-TR" dirty="0" smtClean="0"/>
              <a:t>A</a:t>
            </a:r>
            <a:r>
              <a:rPr lang="tr-TR" sz="2600" dirty="0" smtClean="0"/>
              <a:t>kut </a:t>
            </a:r>
            <a:r>
              <a:rPr lang="tr-TR" sz="2600" dirty="0" err="1" smtClean="0"/>
              <a:t>pankreatit</a:t>
            </a:r>
            <a:r>
              <a:rPr lang="tr-TR" sz="2600" dirty="0" smtClean="0"/>
              <a:t> pankreas ve pankreas dışı yakın ve uzak dokuları etkileyebilen, pankreasın akut  </a:t>
            </a:r>
            <a:r>
              <a:rPr lang="tr-TR" sz="2600" dirty="0" err="1" smtClean="0"/>
              <a:t>inflamatuar</a:t>
            </a:r>
            <a:r>
              <a:rPr lang="tr-TR" sz="2600" dirty="0" smtClean="0"/>
              <a:t> hastalığıdır.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tr-TR" sz="2600" dirty="0" err="1" smtClean="0"/>
              <a:t>İnsidens</a:t>
            </a:r>
            <a:r>
              <a:rPr lang="tr-TR" sz="2600" dirty="0" smtClean="0"/>
              <a:t>:  30 -60 / 100.000 /yıl</a:t>
            </a:r>
          </a:p>
          <a:p>
            <a:endParaRPr lang="tr-TR" sz="2600" dirty="0" smtClean="0"/>
          </a:p>
          <a:p>
            <a:r>
              <a:rPr lang="tr-TR" dirty="0" smtClean="0"/>
              <a:t>Klinik teşhis;   </a:t>
            </a:r>
          </a:p>
          <a:p>
            <a:pPr marL="0" indent="0">
              <a:buNone/>
            </a:pPr>
            <a:r>
              <a:rPr lang="tr-TR" sz="2400" dirty="0" smtClean="0"/>
              <a:t>        </a:t>
            </a:r>
            <a:r>
              <a:rPr lang="tr-TR" sz="2400" b="1" dirty="0" smtClean="0"/>
              <a:t>-</a:t>
            </a:r>
            <a:r>
              <a:rPr lang="tr-TR" sz="2400" dirty="0" smtClean="0"/>
              <a:t> Serum  amilaz ve  </a:t>
            </a:r>
            <a:r>
              <a:rPr lang="tr-TR" sz="2400" dirty="0" err="1" smtClean="0"/>
              <a:t>lipaz</a:t>
            </a:r>
            <a:r>
              <a:rPr lang="tr-TR" sz="2400" dirty="0" smtClean="0"/>
              <a:t>  düzeyinde artış (</a:t>
            </a:r>
            <a:r>
              <a:rPr lang="tr-TR" sz="2400" u="sng" dirty="0" smtClean="0"/>
              <a:t>&gt;</a:t>
            </a:r>
            <a:r>
              <a:rPr lang="tr-TR" sz="2400" dirty="0" smtClean="0"/>
              <a:t>3 ULN)</a:t>
            </a:r>
          </a:p>
          <a:p>
            <a:pPr marL="0" indent="0">
              <a:buNone/>
            </a:pPr>
            <a:r>
              <a:rPr lang="tr-TR" sz="2400" dirty="0" smtClean="0"/>
              <a:t>        </a:t>
            </a:r>
            <a:r>
              <a:rPr lang="tr-TR" sz="2400" b="1" dirty="0" smtClean="0"/>
              <a:t>-</a:t>
            </a:r>
            <a:r>
              <a:rPr lang="tr-TR" sz="2400" dirty="0" smtClean="0"/>
              <a:t> Üst karın ağrısı          </a:t>
            </a:r>
            <a:r>
              <a:rPr lang="tr-TR" sz="2000" dirty="0" smtClean="0"/>
              <a:t>      </a:t>
            </a:r>
          </a:p>
          <a:p>
            <a:pPr marL="0" indent="0">
              <a:buNone/>
            </a:pPr>
            <a:r>
              <a:rPr lang="tr-TR" sz="2400" b="1" dirty="0" smtClean="0"/>
              <a:t>        -</a:t>
            </a:r>
            <a:r>
              <a:rPr lang="tr-TR" sz="2400" dirty="0" smtClean="0"/>
              <a:t> CT  ve  MR  da  tipik bulguların  görülmesi  </a:t>
            </a:r>
          </a:p>
          <a:p>
            <a:pPr marL="0" indent="0">
              <a:buNone/>
            </a:pPr>
            <a:r>
              <a:rPr lang="tr-TR" dirty="0"/>
              <a:t> </a:t>
            </a:r>
            <a:r>
              <a:rPr lang="tr-TR" dirty="0" smtClean="0"/>
              <a:t>                                                                                                </a:t>
            </a:r>
            <a:endParaRPr lang="tr-TR" sz="2400" dirty="0"/>
          </a:p>
        </p:txBody>
      </p:sp>
      <p:pic>
        <p:nvPicPr>
          <p:cNvPr id="4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36040" y="71120"/>
            <a:ext cx="2672080" cy="1325563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err="1" smtClean="0"/>
              <a:t>Etyoloji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49068" y="1728017"/>
            <a:ext cx="4089400" cy="2850197"/>
          </a:xfrm>
        </p:spPr>
        <p:txBody>
          <a:bodyPr>
            <a:normAutofit/>
          </a:bodyPr>
          <a:lstStyle/>
          <a:p>
            <a:r>
              <a:rPr lang="tr-TR" altLang="tr-TR" sz="2400" dirty="0" smtClean="0"/>
              <a:t>Toksik ve </a:t>
            </a:r>
            <a:r>
              <a:rPr lang="tr-TR" altLang="tr-TR" sz="2400" dirty="0" err="1" smtClean="0"/>
              <a:t>metabolik</a:t>
            </a:r>
            <a:endParaRPr lang="tr-TR" altLang="tr-TR" sz="2400" dirty="0" smtClean="0"/>
          </a:p>
          <a:p>
            <a:pPr marL="0" indent="0">
              <a:buNone/>
            </a:pPr>
            <a:r>
              <a:rPr lang="tr-TR" altLang="tr-TR" sz="2400" dirty="0" smtClean="0"/>
              <a:t> </a:t>
            </a:r>
          </a:p>
          <a:p>
            <a:r>
              <a:rPr lang="tr-TR" altLang="tr-TR" sz="2400" dirty="0" smtClean="0"/>
              <a:t> Mekanik </a:t>
            </a:r>
            <a:r>
              <a:rPr lang="tr-TR" altLang="tr-TR" sz="2000" dirty="0" smtClean="0"/>
              <a:t>(</a:t>
            </a:r>
            <a:r>
              <a:rPr lang="tr-TR" altLang="tr-TR" sz="2000" dirty="0" err="1" smtClean="0"/>
              <a:t>Obstrüktif</a:t>
            </a:r>
            <a:r>
              <a:rPr lang="tr-TR" altLang="tr-TR" sz="2000" dirty="0" smtClean="0"/>
              <a:t>) </a:t>
            </a:r>
          </a:p>
          <a:p>
            <a:endParaRPr lang="tr-TR" altLang="tr-TR" sz="2400" dirty="0" smtClean="0"/>
          </a:p>
          <a:p>
            <a:r>
              <a:rPr lang="tr-TR" altLang="tr-TR" sz="2400" dirty="0" smtClean="0"/>
              <a:t>Diğer                              nedenler  </a:t>
            </a:r>
          </a:p>
          <a:p>
            <a:endParaRPr lang="tr-TR" dirty="0"/>
          </a:p>
        </p:txBody>
      </p:sp>
      <p:sp>
        <p:nvSpPr>
          <p:cNvPr id="4" name="Rectangle 16"/>
          <p:cNvSpPr txBox="1">
            <a:spLocks noChangeArrowheads="1"/>
          </p:cNvSpPr>
          <p:nvPr/>
        </p:nvSpPr>
        <p:spPr bwMode="auto">
          <a:xfrm>
            <a:off x="6363970" y="328000"/>
            <a:ext cx="5470979" cy="2825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tr-TR" altLang="tr-TR" sz="2000" dirty="0"/>
              <a:t>  </a:t>
            </a:r>
            <a:endParaRPr lang="tr-TR" altLang="tr-TR" sz="2000" dirty="0" smtClean="0"/>
          </a:p>
          <a:p>
            <a:pPr eaLnBrk="1" hangingPunct="1">
              <a:lnSpc>
                <a:spcPct val="80000"/>
              </a:lnSpc>
            </a:pPr>
            <a:r>
              <a:rPr lang="tr-TR" altLang="tr-TR" sz="2000" dirty="0" smtClean="0"/>
              <a:t>    Alkol </a:t>
            </a:r>
            <a:r>
              <a:rPr lang="tr-TR" altLang="tr-TR" sz="1800" dirty="0" smtClean="0"/>
              <a:t>(Ağır alkol içicilerin %10 unda gelişir)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000" dirty="0" smtClean="0"/>
              <a:t>    </a:t>
            </a:r>
            <a:r>
              <a:rPr lang="tr-TR" altLang="tr-TR" sz="2000" dirty="0" err="1" smtClean="0"/>
              <a:t>Hipertrigliseridemi</a:t>
            </a:r>
            <a:r>
              <a:rPr lang="tr-TR" altLang="tr-TR" sz="2000" dirty="0" smtClean="0"/>
              <a:t> </a:t>
            </a:r>
            <a:r>
              <a:rPr lang="tr-TR" altLang="tr-TR" sz="1800" dirty="0" smtClean="0"/>
              <a:t>(&gt;1000mg/dl)</a:t>
            </a:r>
            <a:endParaRPr lang="tr-TR" altLang="tr-TR" sz="1800" dirty="0"/>
          </a:p>
          <a:p>
            <a:pPr eaLnBrk="1" hangingPunct="1">
              <a:lnSpc>
                <a:spcPct val="80000"/>
              </a:lnSpc>
            </a:pPr>
            <a:r>
              <a:rPr lang="tr-TR" altLang="tr-TR" sz="2000" dirty="0"/>
              <a:t>    </a:t>
            </a:r>
            <a:r>
              <a:rPr lang="tr-TR" altLang="tr-TR" sz="2000" dirty="0" err="1" smtClean="0"/>
              <a:t>Hiperkalsemi</a:t>
            </a:r>
            <a:r>
              <a:rPr lang="tr-TR" altLang="tr-TR" sz="2000" dirty="0" smtClean="0"/>
              <a:t> / </a:t>
            </a:r>
            <a:r>
              <a:rPr lang="tr-TR" altLang="tr-TR" sz="2000" dirty="0" err="1" smtClean="0"/>
              <a:t>Hiperparatiroidi</a:t>
            </a:r>
            <a:endParaRPr lang="tr-TR" altLang="tr-TR" sz="2000" dirty="0"/>
          </a:p>
          <a:p>
            <a:pPr eaLnBrk="1" hangingPunct="1">
              <a:lnSpc>
                <a:spcPct val="80000"/>
              </a:lnSpc>
            </a:pPr>
            <a:r>
              <a:rPr lang="tr-TR" altLang="tr-TR" sz="2000" dirty="0"/>
              <a:t>    İlaçlar 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000" dirty="0"/>
              <a:t>    </a:t>
            </a:r>
            <a:r>
              <a:rPr lang="tr-TR" altLang="tr-TR" sz="2000" dirty="0" err="1"/>
              <a:t>Organofosfatlar</a:t>
            </a:r>
            <a:endParaRPr lang="tr-TR" altLang="tr-TR" sz="2000" dirty="0"/>
          </a:p>
          <a:p>
            <a:pPr eaLnBrk="1" hangingPunct="1">
              <a:lnSpc>
                <a:spcPct val="80000"/>
              </a:lnSpc>
            </a:pPr>
            <a:r>
              <a:rPr lang="tr-TR" altLang="tr-TR" sz="2000" dirty="0"/>
              <a:t>    Akrep </a:t>
            </a:r>
            <a:r>
              <a:rPr lang="tr-TR" altLang="tr-TR" sz="2000" dirty="0" err="1" smtClean="0"/>
              <a:t>zehiri</a:t>
            </a:r>
            <a:r>
              <a:rPr lang="tr-TR" altLang="tr-TR" sz="2000" dirty="0" smtClean="0"/>
              <a:t> </a:t>
            </a:r>
            <a:r>
              <a:rPr lang="tr-TR" altLang="tr-TR" sz="1800" dirty="0" smtClean="0"/>
              <a:t>(</a:t>
            </a:r>
            <a:r>
              <a:rPr lang="tr-TR" altLang="tr-TR" sz="1800" dirty="0" err="1" smtClean="0"/>
              <a:t>Titnus</a:t>
            </a:r>
            <a:r>
              <a:rPr lang="tr-TR" altLang="tr-TR" sz="1800" dirty="0" smtClean="0"/>
              <a:t> </a:t>
            </a:r>
            <a:r>
              <a:rPr lang="tr-TR" altLang="tr-TR" sz="1800" dirty="0" err="1" smtClean="0"/>
              <a:t>Trinitatis</a:t>
            </a:r>
            <a:r>
              <a:rPr lang="tr-TR" altLang="tr-TR" sz="1800" dirty="0" smtClean="0"/>
              <a:t>)</a:t>
            </a:r>
            <a:endParaRPr lang="tr-TR" altLang="tr-TR" sz="1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17389" y="3686447"/>
            <a:ext cx="8417560" cy="27881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tr-TR" altLang="tr-TR" sz="1300" dirty="0"/>
              <a:t>        </a:t>
            </a:r>
            <a:endParaRPr lang="tr-TR" altLang="tr-TR" sz="1700" dirty="0"/>
          </a:p>
          <a:p>
            <a:pPr eaLnBrk="1" hangingPunct="1">
              <a:lnSpc>
                <a:spcPct val="80000"/>
              </a:lnSpc>
            </a:pPr>
            <a:r>
              <a:rPr lang="tr-TR" altLang="tr-TR" sz="2000" dirty="0"/>
              <a:t>  </a:t>
            </a:r>
            <a:r>
              <a:rPr lang="tr-TR" altLang="tr-TR" sz="1300" dirty="0"/>
              <a:t>  </a:t>
            </a:r>
            <a:r>
              <a:rPr lang="tr-TR" altLang="tr-TR" sz="2000" dirty="0" err="1"/>
              <a:t>Koledokolithiasis</a:t>
            </a:r>
            <a:r>
              <a:rPr lang="tr-TR" altLang="tr-TR" sz="2000" dirty="0"/>
              <a:t> / </a:t>
            </a:r>
            <a:r>
              <a:rPr lang="tr-TR" altLang="tr-TR" sz="2000" dirty="0" err="1" smtClean="0"/>
              <a:t>mikrolithiasis</a:t>
            </a:r>
            <a:r>
              <a:rPr lang="tr-TR" altLang="tr-TR" sz="2000" dirty="0" smtClean="0"/>
              <a:t> (%45)</a:t>
            </a:r>
            <a:endParaRPr lang="tr-TR" altLang="tr-TR" sz="2000" dirty="0"/>
          </a:p>
          <a:p>
            <a:pPr eaLnBrk="1" hangingPunct="1">
              <a:lnSpc>
                <a:spcPct val="80000"/>
              </a:lnSpc>
            </a:pPr>
            <a:r>
              <a:rPr lang="tr-TR" altLang="tr-TR" sz="2000" dirty="0"/>
              <a:t>   Ampuller ve </a:t>
            </a:r>
            <a:r>
              <a:rPr lang="tr-TR" altLang="tr-TR" sz="2000" dirty="0" err="1"/>
              <a:t>periampuller</a:t>
            </a:r>
            <a:r>
              <a:rPr lang="tr-TR" altLang="tr-TR" sz="2000" dirty="0"/>
              <a:t> </a:t>
            </a:r>
            <a:r>
              <a:rPr lang="tr-TR" altLang="tr-TR" sz="2000" dirty="0" err="1"/>
              <a:t>obstruksiyon</a:t>
            </a:r>
            <a:r>
              <a:rPr lang="tr-TR" altLang="tr-TR" sz="2000" dirty="0"/>
              <a:t> </a:t>
            </a:r>
            <a:r>
              <a:rPr lang="tr-TR" altLang="tr-TR" sz="2000" dirty="0" smtClean="0"/>
              <a:t> </a:t>
            </a:r>
            <a:r>
              <a:rPr lang="tr-TR" altLang="tr-TR" sz="1800" dirty="0" smtClean="0"/>
              <a:t>(</a:t>
            </a:r>
            <a:r>
              <a:rPr lang="tr-TR" altLang="tr-TR" sz="1800" dirty="0" err="1" smtClean="0"/>
              <a:t>Neoplazik</a:t>
            </a:r>
            <a:r>
              <a:rPr lang="tr-TR" altLang="tr-TR" sz="1800" dirty="0" smtClean="0"/>
              <a:t>, </a:t>
            </a:r>
            <a:r>
              <a:rPr lang="tr-TR" altLang="tr-TR" sz="1800" dirty="0" err="1" smtClean="0"/>
              <a:t>eozinofilik</a:t>
            </a:r>
            <a:r>
              <a:rPr lang="tr-TR" altLang="tr-TR" sz="1800" dirty="0" smtClean="0"/>
              <a:t> </a:t>
            </a:r>
            <a:r>
              <a:rPr lang="tr-TR" altLang="tr-TR" sz="1800" dirty="0" err="1" smtClean="0"/>
              <a:t>infiltr</a:t>
            </a:r>
            <a:r>
              <a:rPr lang="tr-TR" altLang="tr-TR" sz="1800" dirty="0" smtClean="0"/>
              <a:t>.)        </a:t>
            </a:r>
            <a:endParaRPr lang="tr-TR" altLang="tr-TR" sz="1800" dirty="0"/>
          </a:p>
          <a:p>
            <a:pPr eaLnBrk="1" hangingPunct="1">
              <a:lnSpc>
                <a:spcPct val="80000"/>
              </a:lnSpc>
            </a:pPr>
            <a:r>
              <a:rPr lang="tr-TR" altLang="tr-TR" sz="2000" dirty="0"/>
              <a:t>   Oddi </a:t>
            </a:r>
            <a:r>
              <a:rPr lang="tr-TR" altLang="tr-TR" sz="2000" dirty="0" err="1"/>
              <a:t>sfinkteri</a:t>
            </a:r>
            <a:r>
              <a:rPr lang="tr-TR" altLang="tr-TR" sz="2000" dirty="0"/>
              <a:t> </a:t>
            </a:r>
            <a:r>
              <a:rPr lang="tr-TR" altLang="tr-TR" sz="2000" dirty="0" err="1"/>
              <a:t>disfonksiyonu</a:t>
            </a:r>
            <a:endParaRPr lang="tr-TR" altLang="tr-TR" sz="2000" dirty="0"/>
          </a:p>
          <a:p>
            <a:pPr eaLnBrk="1" hangingPunct="1">
              <a:lnSpc>
                <a:spcPct val="80000"/>
              </a:lnSpc>
            </a:pPr>
            <a:r>
              <a:rPr lang="tr-TR" altLang="tr-TR" sz="2000" dirty="0" smtClean="0"/>
              <a:t>   </a:t>
            </a:r>
            <a:r>
              <a:rPr lang="tr-TR" altLang="tr-TR" sz="2000" dirty="0" err="1" smtClean="0"/>
              <a:t>Pankreatik</a:t>
            </a:r>
            <a:r>
              <a:rPr lang="tr-TR" altLang="tr-TR" sz="2000" dirty="0" smtClean="0"/>
              <a:t> </a:t>
            </a:r>
            <a:r>
              <a:rPr lang="tr-TR" altLang="tr-TR" sz="2000" dirty="0"/>
              <a:t>kanal </a:t>
            </a:r>
            <a:r>
              <a:rPr lang="tr-TR" altLang="tr-TR" sz="2000" dirty="0" smtClean="0"/>
              <a:t>obstrüksiyonu  </a:t>
            </a:r>
            <a:r>
              <a:rPr lang="tr-TR" altLang="tr-TR" sz="1800" dirty="0" smtClean="0"/>
              <a:t>(</a:t>
            </a:r>
            <a:r>
              <a:rPr lang="tr-TR" altLang="tr-TR" sz="1800" dirty="0" err="1" smtClean="0"/>
              <a:t>Neoplazik</a:t>
            </a:r>
            <a:r>
              <a:rPr lang="tr-TR" altLang="tr-TR" sz="1800" dirty="0" smtClean="0"/>
              <a:t> darlıklar, </a:t>
            </a:r>
            <a:r>
              <a:rPr lang="tr-TR" altLang="tr-TR" sz="1800" dirty="0" err="1"/>
              <a:t>müsinöz</a:t>
            </a:r>
            <a:r>
              <a:rPr lang="tr-TR" altLang="tr-TR" sz="1800" dirty="0"/>
              <a:t> </a:t>
            </a:r>
            <a:r>
              <a:rPr lang="tr-TR" altLang="tr-TR" sz="1800" dirty="0" err="1"/>
              <a:t>duktal</a:t>
            </a:r>
            <a:r>
              <a:rPr lang="tr-TR" altLang="tr-TR" sz="1800" dirty="0"/>
              <a:t> </a:t>
            </a:r>
            <a:r>
              <a:rPr lang="tr-TR" altLang="tr-TR" sz="1800" dirty="0" err="1" smtClean="0"/>
              <a:t>ektazi</a:t>
            </a:r>
            <a:r>
              <a:rPr lang="tr-TR" altLang="tr-TR" sz="1800" dirty="0" smtClean="0"/>
              <a:t>)</a:t>
            </a:r>
            <a:endParaRPr lang="tr-TR" altLang="tr-TR" sz="1800" dirty="0"/>
          </a:p>
          <a:p>
            <a:pPr>
              <a:lnSpc>
                <a:spcPct val="80000"/>
              </a:lnSpc>
            </a:pPr>
            <a:r>
              <a:rPr lang="tr-TR" altLang="tr-TR" sz="2000" dirty="0"/>
              <a:t>   </a:t>
            </a:r>
            <a:r>
              <a:rPr lang="tr-TR" altLang="tr-TR" sz="2000" dirty="0" err="1"/>
              <a:t>Konjenital</a:t>
            </a:r>
            <a:r>
              <a:rPr lang="tr-TR" altLang="tr-TR" sz="2000" dirty="0"/>
              <a:t> </a:t>
            </a:r>
            <a:r>
              <a:rPr lang="tr-TR" altLang="tr-TR" sz="2000" dirty="0" err="1"/>
              <a:t>malformasyonlar</a:t>
            </a:r>
            <a:r>
              <a:rPr lang="tr-TR" altLang="tr-TR" sz="2000" dirty="0"/>
              <a:t> </a:t>
            </a:r>
            <a:r>
              <a:rPr lang="tr-TR" altLang="tr-TR" sz="1800" dirty="0" smtClean="0"/>
              <a:t>(</a:t>
            </a:r>
            <a:r>
              <a:rPr lang="tr-TR" altLang="tr-TR" sz="1800" dirty="0"/>
              <a:t>P</a:t>
            </a:r>
            <a:r>
              <a:rPr lang="tr-TR" altLang="tr-TR" sz="1800" dirty="0" smtClean="0"/>
              <a:t>ankreas </a:t>
            </a:r>
            <a:r>
              <a:rPr lang="tr-TR" altLang="tr-TR" sz="1800" dirty="0" err="1" smtClean="0"/>
              <a:t>divisium</a:t>
            </a:r>
            <a:r>
              <a:rPr lang="tr-TR" altLang="tr-TR" sz="1800" dirty="0" smtClean="0"/>
              <a:t>, </a:t>
            </a:r>
            <a:r>
              <a:rPr lang="tr-TR" altLang="tr-TR" sz="1800" dirty="0" err="1" smtClean="0"/>
              <a:t>anüler</a:t>
            </a:r>
            <a:r>
              <a:rPr lang="tr-TR" altLang="tr-TR" sz="1800" dirty="0" smtClean="0"/>
              <a:t> pankreas)</a:t>
            </a:r>
            <a:endParaRPr lang="tr-TR" altLang="tr-TR" sz="1800" dirty="0"/>
          </a:p>
          <a:p>
            <a:pPr eaLnBrk="1" hangingPunct="1">
              <a:lnSpc>
                <a:spcPct val="80000"/>
              </a:lnSpc>
            </a:pPr>
            <a:r>
              <a:rPr lang="tr-TR" altLang="tr-TR" sz="2000" dirty="0"/>
              <a:t>   Travma </a:t>
            </a:r>
            <a:r>
              <a:rPr lang="tr-TR" altLang="tr-TR" sz="1800" dirty="0" smtClean="0"/>
              <a:t>(</a:t>
            </a:r>
            <a:r>
              <a:rPr lang="tr-TR" altLang="tr-TR" sz="1800" dirty="0" err="1"/>
              <a:t>Künt</a:t>
            </a:r>
            <a:r>
              <a:rPr lang="tr-TR" altLang="tr-TR" sz="1800" dirty="0"/>
              <a:t> veya delici travmalar)</a:t>
            </a:r>
          </a:p>
        </p:txBody>
      </p:sp>
      <p:cxnSp>
        <p:nvCxnSpPr>
          <p:cNvPr id="7" name="Düz Ok Bağlayıcısı 6"/>
          <p:cNvCxnSpPr/>
          <p:nvPr/>
        </p:nvCxnSpPr>
        <p:spPr>
          <a:xfrm flipV="1">
            <a:off x="3460205" y="1950720"/>
            <a:ext cx="2836092" cy="1741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Dirsek Bağlayıcısı 8"/>
          <p:cNvCxnSpPr/>
          <p:nvPr/>
        </p:nvCxnSpPr>
        <p:spPr>
          <a:xfrm>
            <a:off x="3820160" y="2894330"/>
            <a:ext cx="1901371" cy="728436"/>
          </a:xfrm>
          <a:prstGeom prst="bentConnector3">
            <a:avLst>
              <a:gd name="adj1" fmla="val 99924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https://cdn.istanbulc.edu.tr/FileHandler.ashx?f=cSe8vNFkJEqbW3OSfPnb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" y="6314173"/>
            <a:ext cx="522341" cy="5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 12"/>
          <p:cNvGrpSpPr/>
          <p:nvPr/>
        </p:nvGrpSpPr>
        <p:grpSpPr>
          <a:xfrm>
            <a:off x="119744" y="328000"/>
            <a:ext cx="6176553" cy="6146551"/>
            <a:chOff x="119744" y="328000"/>
            <a:chExt cx="6176553" cy="6146551"/>
          </a:xfrm>
        </p:grpSpPr>
        <p:grpSp>
          <p:nvGrpSpPr>
            <p:cNvPr id="12" name="Grup 11"/>
            <p:cNvGrpSpPr/>
            <p:nvPr/>
          </p:nvGrpSpPr>
          <p:grpSpPr>
            <a:xfrm>
              <a:off x="119744" y="328000"/>
              <a:ext cx="6176553" cy="6146551"/>
              <a:chOff x="119744" y="328000"/>
              <a:chExt cx="6176553" cy="6146551"/>
            </a:xfrm>
          </p:grpSpPr>
          <p:sp>
            <p:nvSpPr>
              <p:cNvPr id="11" name="Sağ Ok Belirtme Çizgisi 10"/>
              <p:cNvSpPr/>
              <p:nvPr/>
            </p:nvSpPr>
            <p:spPr>
              <a:xfrm>
                <a:off x="5126447" y="1571590"/>
                <a:ext cx="1169850" cy="775675"/>
              </a:xfrm>
              <a:prstGeom prst="rightArrowCallout">
                <a:avLst/>
              </a:prstGeom>
              <a:solidFill>
                <a:srgbClr val="E2F0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4" name="Rectangle 16"/>
              <p:cNvSpPr txBox="1">
                <a:spLocks noChangeArrowheads="1"/>
              </p:cNvSpPr>
              <p:nvPr/>
            </p:nvSpPr>
            <p:spPr bwMode="auto">
              <a:xfrm>
                <a:off x="119744" y="328000"/>
                <a:ext cx="5793922" cy="614655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/>
              <a:lstStyle>
                <a:lvl1pPr marL="228600" indent="-2286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buFont typeface="Wingdings" panose="05000000000000000000" pitchFamily="2" charset="2"/>
                  <a:buNone/>
                </a:pPr>
                <a:r>
                  <a:rPr lang="tr-TR" altLang="tr-TR" sz="2000" dirty="0"/>
                  <a:t>  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tr-TR" altLang="tr-TR" sz="2000" dirty="0" smtClean="0"/>
                  <a:t>Asparaginase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tr-TR" altLang="tr-TR" sz="2000" dirty="0" err="1" smtClean="0"/>
                  <a:t>Azathiopurine</a:t>
                </a:r>
                <a:r>
                  <a:rPr lang="tr-TR" altLang="tr-TR" sz="2000" dirty="0" smtClean="0"/>
                  <a:t> / 6-mercaptopurine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tr-TR" altLang="tr-TR" sz="2000" dirty="0" err="1" smtClean="0"/>
                  <a:t>Enalapril</a:t>
                </a:r>
                <a:endParaRPr lang="tr-TR" altLang="tr-TR" sz="2000" dirty="0" smtClean="0"/>
              </a:p>
              <a:p>
                <a:pPr eaLnBrk="1" hangingPunct="1">
                  <a:lnSpc>
                    <a:spcPct val="80000"/>
                  </a:lnSpc>
                </a:pPr>
                <a:r>
                  <a:rPr lang="tr-TR" altLang="tr-TR" sz="2000" dirty="0" smtClean="0"/>
                  <a:t>Östrojen / </a:t>
                </a:r>
                <a:r>
                  <a:rPr lang="tr-TR" altLang="tr-TR" sz="2000" dirty="0" err="1" smtClean="0"/>
                  <a:t>Tamoxifen</a:t>
                </a:r>
                <a:endParaRPr lang="tr-TR" altLang="tr-TR" sz="2000" dirty="0" smtClean="0"/>
              </a:p>
              <a:p>
                <a:pPr eaLnBrk="1" hangingPunct="1">
                  <a:lnSpc>
                    <a:spcPct val="80000"/>
                  </a:lnSpc>
                </a:pPr>
                <a:r>
                  <a:rPr lang="tr-TR" altLang="tr-TR" sz="2000" dirty="0" smtClean="0"/>
                  <a:t>INH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tr-TR" altLang="tr-TR" sz="2000" dirty="0" err="1" smtClean="0"/>
                  <a:t>Mesalamine</a:t>
                </a:r>
                <a:endParaRPr lang="tr-TR" altLang="tr-TR" sz="2000" dirty="0" smtClean="0"/>
              </a:p>
              <a:p>
                <a:pPr eaLnBrk="1" hangingPunct="1">
                  <a:lnSpc>
                    <a:spcPct val="80000"/>
                  </a:lnSpc>
                </a:pPr>
                <a:r>
                  <a:rPr lang="tr-TR" altLang="tr-TR" sz="2000" dirty="0" err="1" smtClean="0"/>
                  <a:t>Methyldopa</a:t>
                </a:r>
                <a:endParaRPr lang="tr-TR" altLang="tr-TR" sz="2000" dirty="0" smtClean="0"/>
              </a:p>
              <a:p>
                <a:pPr eaLnBrk="1" hangingPunct="1">
                  <a:lnSpc>
                    <a:spcPct val="80000"/>
                  </a:lnSpc>
                </a:pPr>
                <a:r>
                  <a:rPr lang="tr-TR" altLang="tr-TR" sz="2000" dirty="0" err="1" smtClean="0"/>
                  <a:t>Metronidazole</a:t>
                </a:r>
                <a:endParaRPr lang="tr-TR" altLang="tr-TR" sz="2000" dirty="0" smtClean="0"/>
              </a:p>
              <a:p>
                <a:pPr eaLnBrk="1" hangingPunct="1">
                  <a:lnSpc>
                    <a:spcPct val="80000"/>
                  </a:lnSpc>
                </a:pPr>
                <a:r>
                  <a:rPr lang="tr-TR" altLang="tr-TR" sz="2000" dirty="0" smtClean="0"/>
                  <a:t>NSAEİ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tr-TR" altLang="tr-TR" sz="2000" dirty="0" err="1" smtClean="0"/>
                  <a:t>Procainamide</a:t>
                </a:r>
                <a:endParaRPr lang="tr-TR" altLang="tr-TR" sz="2000" dirty="0" smtClean="0"/>
              </a:p>
              <a:p>
                <a:pPr eaLnBrk="1" hangingPunct="1">
                  <a:lnSpc>
                    <a:spcPct val="80000"/>
                  </a:lnSpc>
                </a:pPr>
                <a:r>
                  <a:rPr lang="tr-TR" altLang="tr-TR" sz="2000" dirty="0" err="1" smtClean="0"/>
                  <a:t>Simvastatin</a:t>
                </a:r>
                <a:endParaRPr lang="tr-TR" altLang="tr-TR" sz="2000" dirty="0" smtClean="0"/>
              </a:p>
              <a:p>
                <a:pPr eaLnBrk="1" hangingPunct="1">
                  <a:lnSpc>
                    <a:spcPct val="80000"/>
                  </a:lnSpc>
                </a:pPr>
                <a:r>
                  <a:rPr lang="tr-TR" altLang="tr-TR" sz="2000" dirty="0" err="1" smtClean="0"/>
                  <a:t>Sulfonamidler</a:t>
                </a:r>
                <a:endParaRPr lang="tr-TR" altLang="tr-TR" sz="2000" dirty="0" smtClean="0"/>
              </a:p>
              <a:p>
                <a:pPr eaLnBrk="1" hangingPunct="1">
                  <a:lnSpc>
                    <a:spcPct val="80000"/>
                  </a:lnSpc>
                </a:pPr>
                <a:r>
                  <a:rPr lang="tr-TR" altLang="tr-TR" sz="2000" dirty="0" err="1" smtClean="0"/>
                  <a:t>Tetrasiklin</a:t>
                </a:r>
                <a:endParaRPr lang="tr-TR" altLang="tr-TR" sz="2000" dirty="0" smtClean="0"/>
              </a:p>
              <a:p>
                <a:pPr eaLnBrk="1" hangingPunct="1">
                  <a:lnSpc>
                    <a:spcPct val="80000"/>
                  </a:lnSpc>
                </a:pPr>
                <a:r>
                  <a:rPr lang="tr-TR" altLang="tr-TR" sz="2000" dirty="0" err="1" smtClean="0"/>
                  <a:t>Thiazide</a:t>
                </a:r>
                <a:endParaRPr lang="tr-TR" altLang="tr-TR" sz="2000" dirty="0" smtClean="0"/>
              </a:p>
              <a:p>
                <a:pPr eaLnBrk="1" hangingPunct="1">
                  <a:lnSpc>
                    <a:spcPct val="80000"/>
                  </a:lnSpc>
                </a:pPr>
                <a:r>
                  <a:rPr lang="tr-TR" altLang="tr-TR" sz="2000" dirty="0" err="1" smtClean="0"/>
                  <a:t>Valproic</a:t>
                </a:r>
                <a:r>
                  <a:rPr lang="tr-TR" altLang="tr-TR" sz="2000" dirty="0" smtClean="0"/>
                  <a:t> </a:t>
                </a:r>
                <a:r>
                  <a:rPr lang="tr-TR" altLang="tr-TR" sz="2000" dirty="0" err="1" smtClean="0"/>
                  <a:t>acid</a:t>
                </a:r>
                <a:endParaRPr lang="tr-TR" altLang="tr-TR" sz="1800" dirty="0"/>
              </a:p>
            </p:txBody>
          </p:sp>
        </p:grpSp>
        <p:grpSp>
          <p:nvGrpSpPr>
            <p:cNvPr id="17" name="Group 12"/>
            <p:cNvGrpSpPr>
              <a:grpSpLocks/>
            </p:cNvGrpSpPr>
            <p:nvPr/>
          </p:nvGrpSpPr>
          <p:grpSpPr bwMode="auto">
            <a:xfrm>
              <a:off x="4857070" y="503712"/>
              <a:ext cx="657950" cy="629642"/>
              <a:chOff x="4286" y="482"/>
              <a:chExt cx="1196" cy="1274"/>
            </a:xfrm>
          </p:grpSpPr>
          <p:pic>
            <p:nvPicPr>
              <p:cNvPr id="19" name="Picture 10" descr="_sfgb4uw[1]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6" y="482"/>
                <a:ext cx="1196" cy="1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1" descr="psbagjnp[1]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0" y="1161"/>
                <a:ext cx="285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074" name="Picture 2" descr="Tityus - an overview | ScienceDirect Topi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505" l="3933" r="99438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188">
            <a:off x="10852600" y="2176297"/>
            <a:ext cx="642779" cy="92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189776" y="1502908"/>
            <a:ext cx="11898085" cy="413598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tr-TR" altLang="tr-TR" sz="1000" dirty="0"/>
              <a:t>        </a:t>
            </a:r>
            <a:endParaRPr lang="tr-TR" altLang="tr-TR" sz="10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tr-TR" altLang="tr-TR" sz="1000" dirty="0" smtClean="0"/>
              <a:t> </a:t>
            </a:r>
            <a:r>
              <a:rPr lang="tr-TR" altLang="tr-TR" sz="2400" dirty="0"/>
              <a:t>Diğer nedenler</a:t>
            </a:r>
          </a:p>
          <a:p>
            <a:pPr eaLnBrk="1" hangingPunct="1">
              <a:lnSpc>
                <a:spcPct val="80000"/>
              </a:lnSpc>
            </a:pPr>
            <a:endParaRPr lang="tr-TR" altLang="tr-TR" sz="1600" dirty="0"/>
          </a:p>
          <a:p>
            <a:pPr eaLnBrk="1" hangingPunct="1">
              <a:lnSpc>
                <a:spcPct val="80000"/>
              </a:lnSpc>
            </a:pPr>
            <a:r>
              <a:rPr lang="tr-TR" altLang="tr-TR" sz="1800" dirty="0"/>
              <a:t> </a:t>
            </a:r>
            <a:r>
              <a:rPr lang="tr-TR" altLang="tr-TR" sz="1800" dirty="0" err="1" smtClean="0"/>
              <a:t>İatrojenik</a:t>
            </a:r>
            <a:r>
              <a:rPr lang="tr-TR" altLang="tr-TR" sz="1800" dirty="0" smtClean="0"/>
              <a:t>  </a:t>
            </a:r>
            <a:r>
              <a:rPr lang="tr-TR" altLang="tr-TR" sz="1800" dirty="0"/>
              <a:t>(</a:t>
            </a:r>
            <a:r>
              <a:rPr lang="tr-TR" altLang="tr-TR" sz="1800" dirty="0" err="1"/>
              <a:t>Postoperatif</a:t>
            </a:r>
            <a:r>
              <a:rPr lang="tr-TR" altLang="tr-TR" sz="1800" dirty="0"/>
              <a:t>, ERCP</a:t>
            </a:r>
            <a:r>
              <a:rPr lang="tr-TR" altLang="tr-TR" sz="1800" dirty="0" smtClean="0"/>
              <a:t>, </a:t>
            </a:r>
            <a:r>
              <a:rPr lang="tr-TR" altLang="tr-TR" sz="1800" dirty="0"/>
              <a:t>Oddi </a:t>
            </a:r>
            <a:r>
              <a:rPr lang="tr-TR" altLang="tr-TR" sz="1800" dirty="0" err="1" smtClean="0"/>
              <a:t>sfinkter</a:t>
            </a:r>
            <a:r>
              <a:rPr lang="tr-TR" altLang="tr-TR" sz="1800" dirty="0" smtClean="0"/>
              <a:t> </a:t>
            </a:r>
            <a:r>
              <a:rPr lang="tr-TR" altLang="tr-TR" sz="1800" dirty="0" err="1" smtClean="0"/>
              <a:t>manometrisi</a:t>
            </a:r>
            <a:r>
              <a:rPr lang="tr-TR" altLang="tr-TR" sz="18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1800" dirty="0"/>
              <a:t> Travma  </a:t>
            </a:r>
            <a:r>
              <a:rPr lang="tr-TR" altLang="tr-TR" sz="1800" dirty="0" smtClean="0"/>
              <a:t>(Direksiyon, bisiklet gidonu ezmesine bağlı travmalar)</a:t>
            </a:r>
            <a:endParaRPr lang="tr-TR" altLang="tr-TR" sz="1800" dirty="0"/>
          </a:p>
          <a:p>
            <a:pPr eaLnBrk="1" hangingPunct="1">
              <a:lnSpc>
                <a:spcPct val="80000"/>
              </a:lnSpc>
            </a:pPr>
            <a:r>
              <a:rPr lang="tr-TR" altLang="tr-TR" sz="1800" dirty="0"/>
              <a:t> </a:t>
            </a:r>
            <a:r>
              <a:rPr lang="tr-TR" altLang="tr-TR" sz="1800" dirty="0" err="1"/>
              <a:t>Kistik</a:t>
            </a:r>
            <a:r>
              <a:rPr lang="tr-TR" altLang="tr-TR" sz="1800" dirty="0"/>
              <a:t> </a:t>
            </a:r>
            <a:r>
              <a:rPr lang="tr-TR" altLang="tr-TR" sz="1800" dirty="0" err="1"/>
              <a:t>fibrozis</a:t>
            </a:r>
            <a:r>
              <a:rPr lang="tr-TR" altLang="tr-TR" sz="1800" dirty="0"/>
              <a:t>    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1800" dirty="0"/>
              <a:t> </a:t>
            </a:r>
            <a:r>
              <a:rPr lang="tr-TR" altLang="tr-TR" sz="1800" dirty="0" err="1"/>
              <a:t>Vasküler</a:t>
            </a:r>
            <a:r>
              <a:rPr lang="tr-TR" altLang="tr-TR" sz="1800" dirty="0"/>
              <a:t>  </a:t>
            </a:r>
            <a:r>
              <a:rPr lang="tr-TR" altLang="tr-TR" sz="1800" dirty="0" smtClean="0"/>
              <a:t>(</a:t>
            </a:r>
            <a:r>
              <a:rPr lang="tr-TR" altLang="tr-TR" sz="1800" dirty="0" err="1" smtClean="0"/>
              <a:t>Vaskülitler</a:t>
            </a:r>
            <a:r>
              <a:rPr lang="tr-TR" altLang="tr-TR" sz="1800" dirty="0"/>
              <a:t>, </a:t>
            </a:r>
            <a:r>
              <a:rPr lang="tr-TR" altLang="tr-TR" sz="1800" dirty="0" err="1" smtClean="0"/>
              <a:t>ttombofilik</a:t>
            </a:r>
            <a:r>
              <a:rPr lang="tr-TR" altLang="tr-TR" sz="1800" dirty="0" smtClean="0"/>
              <a:t> hastalık)</a:t>
            </a:r>
            <a:endParaRPr lang="tr-TR" altLang="tr-TR" sz="1800" dirty="0"/>
          </a:p>
          <a:p>
            <a:pPr eaLnBrk="1" hangingPunct="1">
              <a:lnSpc>
                <a:spcPct val="80000"/>
              </a:lnSpc>
            </a:pPr>
            <a:r>
              <a:rPr lang="tr-TR" altLang="tr-TR" sz="1800" dirty="0"/>
              <a:t> </a:t>
            </a:r>
            <a:r>
              <a:rPr lang="tr-TR" altLang="tr-TR" sz="1800" dirty="0" err="1"/>
              <a:t>İnfeksiyonlar</a:t>
            </a:r>
            <a:r>
              <a:rPr lang="tr-TR" altLang="tr-TR" sz="1800" dirty="0"/>
              <a:t> (CMV</a:t>
            </a:r>
            <a:r>
              <a:rPr lang="tr-TR" altLang="tr-TR" sz="1800" dirty="0" smtClean="0"/>
              <a:t>, </a:t>
            </a:r>
            <a:r>
              <a:rPr lang="tr-TR" altLang="tr-TR" sz="1800" dirty="0" err="1" smtClean="0"/>
              <a:t>Tbc</a:t>
            </a:r>
            <a:r>
              <a:rPr lang="tr-TR" altLang="tr-TR" sz="1800" dirty="0" smtClean="0"/>
              <a:t>., </a:t>
            </a:r>
            <a:r>
              <a:rPr lang="tr-TR" altLang="tr-TR" sz="1800" dirty="0" err="1" smtClean="0"/>
              <a:t>Mycobacterium</a:t>
            </a:r>
            <a:r>
              <a:rPr lang="tr-TR" altLang="tr-TR" sz="1800" dirty="0" smtClean="0"/>
              <a:t> </a:t>
            </a:r>
            <a:r>
              <a:rPr lang="tr-TR" altLang="tr-TR" sz="1800" dirty="0" err="1" smtClean="0"/>
              <a:t>avium</a:t>
            </a:r>
            <a:r>
              <a:rPr lang="tr-TR" altLang="tr-TR" sz="1800" dirty="0" smtClean="0"/>
              <a:t> </a:t>
            </a:r>
            <a:r>
              <a:rPr lang="tr-TR" altLang="tr-TR" sz="1800" dirty="0" err="1" smtClean="0"/>
              <a:t>complex</a:t>
            </a:r>
            <a:r>
              <a:rPr lang="tr-TR" altLang="tr-TR" sz="1800" dirty="0" smtClean="0"/>
              <a:t> </a:t>
            </a:r>
            <a:r>
              <a:rPr lang="tr-TR" altLang="tr-TR" sz="1800" dirty="0" err="1" smtClean="0"/>
              <a:t>enf</a:t>
            </a:r>
            <a:r>
              <a:rPr lang="tr-TR" altLang="tr-TR" sz="1800" dirty="0" smtClean="0"/>
              <a:t>., </a:t>
            </a:r>
            <a:r>
              <a:rPr lang="tr-TR" altLang="tr-TR" sz="1800" dirty="0" err="1"/>
              <a:t>coxsackie</a:t>
            </a:r>
            <a:r>
              <a:rPr lang="tr-TR" altLang="tr-TR" sz="1800" dirty="0"/>
              <a:t> </a:t>
            </a:r>
            <a:r>
              <a:rPr lang="tr-TR" altLang="tr-TR" sz="1800" dirty="0" err="1"/>
              <a:t>virus</a:t>
            </a:r>
            <a:r>
              <a:rPr lang="tr-TR" altLang="tr-TR" sz="1800" dirty="0"/>
              <a:t>, kabakulak, HIV, </a:t>
            </a:r>
            <a:r>
              <a:rPr lang="tr-TR" altLang="tr-TR" sz="1800" dirty="0" err="1" smtClean="0"/>
              <a:t>ascariasis</a:t>
            </a:r>
            <a:r>
              <a:rPr lang="tr-TR" altLang="tr-TR" sz="1800" dirty="0" smtClean="0"/>
              <a:t>)</a:t>
            </a:r>
            <a:endParaRPr lang="tr-TR" altLang="tr-TR" sz="1800" dirty="0"/>
          </a:p>
          <a:p>
            <a:pPr eaLnBrk="1" hangingPunct="1">
              <a:lnSpc>
                <a:spcPct val="80000"/>
              </a:lnSpc>
            </a:pPr>
            <a:r>
              <a:rPr lang="tr-TR" altLang="tr-TR" sz="1800" dirty="0"/>
              <a:t> </a:t>
            </a:r>
            <a:r>
              <a:rPr lang="tr-TR" altLang="tr-TR" sz="1800" dirty="0" err="1"/>
              <a:t>Herediter</a:t>
            </a:r>
            <a:r>
              <a:rPr lang="tr-TR" altLang="tr-TR" sz="1800" dirty="0"/>
              <a:t> </a:t>
            </a:r>
            <a:r>
              <a:rPr lang="tr-TR" altLang="tr-TR" sz="1800" dirty="0" err="1"/>
              <a:t>pankreatit</a:t>
            </a:r>
            <a:endParaRPr lang="tr-TR" altLang="tr-TR" sz="1800" dirty="0"/>
          </a:p>
          <a:p>
            <a:pPr eaLnBrk="1" hangingPunct="1">
              <a:lnSpc>
                <a:spcPct val="80000"/>
              </a:lnSpc>
            </a:pPr>
            <a:r>
              <a:rPr lang="tr-TR" altLang="tr-TR" sz="1800" dirty="0"/>
              <a:t> </a:t>
            </a:r>
            <a:r>
              <a:rPr lang="tr-TR" altLang="tr-TR" sz="1800" dirty="0" err="1"/>
              <a:t>Otoimmun</a:t>
            </a:r>
            <a:r>
              <a:rPr lang="tr-TR" altLang="tr-TR" sz="1800" dirty="0"/>
              <a:t> (</a:t>
            </a:r>
            <a:r>
              <a:rPr lang="tr-TR" altLang="tr-TR" sz="1800" dirty="0" err="1"/>
              <a:t>Sklerozan</a:t>
            </a:r>
            <a:r>
              <a:rPr lang="tr-TR" altLang="tr-TR" sz="1800" dirty="0"/>
              <a:t>) </a:t>
            </a:r>
            <a:r>
              <a:rPr lang="tr-TR" altLang="tr-TR" sz="1800" dirty="0" err="1" smtClean="0"/>
              <a:t>pankreatit</a:t>
            </a:r>
            <a:r>
              <a:rPr lang="tr-TR" altLang="tr-TR" sz="1800" dirty="0" smtClean="0"/>
              <a:t> (IgG4)</a:t>
            </a:r>
            <a:endParaRPr lang="tr-TR" altLang="tr-TR" sz="1800" dirty="0"/>
          </a:p>
          <a:p>
            <a:pPr eaLnBrk="1" hangingPunct="1">
              <a:lnSpc>
                <a:spcPct val="80000"/>
              </a:lnSpc>
            </a:pPr>
            <a:r>
              <a:rPr lang="tr-TR" altLang="tr-TR" sz="1800" dirty="0" smtClean="0"/>
              <a:t> </a:t>
            </a:r>
            <a:r>
              <a:rPr lang="tr-TR" altLang="tr-TR" sz="1800" dirty="0" err="1" smtClean="0"/>
              <a:t>Penetre</a:t>
            </a:r>
            <a:r>
              <a:rPr lang="tr-TR" altLang="tr-TR" sz="1800" dirty="0" smtClean="0"/>
              <a:t> </a:t>
            </a:r>
            <a:r>
              <a:rPr lang="tr-TR" altLang="tr-TR" sz="1800" dirty="0" err="1"/>
              <a:t>peptik</a:t>
            </a:r>
            <a:r>
              <a:rPr lang="tr-TR" altLang="tr-TR" sz="1800" dirty="0"/>
              <a:t> ülser </a:t>
            </a:r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8276" y="44139"/>
            <a:ext cx="673724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8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3015</TotalTime>
  <Words>3317</Words>
  <Application>Microsoft Office PowerPoint</Application>
  <PresentationFormat>Geniş ekran</PresentationFormat>
  <Paragraphs>666</Paragraphs>
  <Slides>61</Slides>
  <Notes>1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61</vt:i4>
      </vt:variant>
    </vt:vector>
  </HeadingPairs>
  <TitlesOfParts>
    <vt:vector size="69" baseType="lpstr">
      <vt:lpstr>Arial</vt:lpstr>
      <vt:lpstr>Calibri</vt:lpstr>
      <vt:lpstr>Calibri Light</vt:lpstr>
      <vt:lpstr>Tahoma</vt:lpstr>
      <vt:lpstr>Times New Roman</vt:lpstr>
      <vt:lpstr>Wingdings</vt:lpstr>
      <vt:lpstr>Office Teması</vt:lpstr>
      <vt:lpstr>Chart</vt:lpstr>
      <vt:lpstr>AKUT  PANKREATİT</vt:lpstr>
      <vt:lpstr>PowerPoint Sunusu</vt:lpstr>
      <vt:lpstr>PowerPoint Sunusu</vt:lpstr>
      <vt:lpstr>Pankreatik sekresyon  (1-2,5 L/gün)</vt:lpstr>
      <vt:lpstr>PowerPoint Sunusu</vt:lpstr>
      <vt:lpstr>PowerPoint Sunusu</vt:lpstr>
      <vt:lpstr>PowerPoint Sunusu</vt:lpstr>
      <vt:lpstr>AKUT PANKREATİT</vt:lpstr>
      <vt:lpstr>Etyoloji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ERCP sonrası pankreatitle hastaya bağlı faktörler</vt:lpstr>
      <vt:lpstr>Oddi sfinkteri disfonksiyonu (OSD)</vt:lpstr>
      <vt:lpstr>Oddi sfinkteri disfonksiyonu</vt:lpstr>
      <vt:lpstr>Hipertrigliseridemi </vt:lpstr>
      <vt:lpstr>Hiperkalsemi</vt:lpstr>
      <vt:lpstr>PowerPoint Sunusu</vt:lpstr>
      <vt:lpstr>PowerPoint Sunusu</vt:lpstr>
      <vt:lpstr>Otoimmun pankreatitin  karakteristik özellikleri</vt:lpstr>
      <vt:lpstr>Herediter pankreatit</vt:lpstr>
      <vt:lpstr>PowerPoint Sunusu</vt:lpstr>
      <vt:lpstr>İdyopatik akut pankreatittte etyoloji </vt:lpstr>
      <vt:lpstr>PowerPoint Sunusu</vt:lpstr>
      <vt:lpstr>Klinik bulgular</vt:lpstr>
      <vt:lpstr>PowerPoint Sunusu</vt:lpstr>
      <vt:lpstr>Ayırıcı  tanı</vt:lpstr>
      <vt:lpstr>Komplikasyonlar</vt:lpstr>
      <vt:lpstr>Prognoz</vt:lpstr>
      <vt:lpstr>Hastalık şiddetinin değerlendirilmesi</vt:lpstr>
      <vt:lpstr>PowerPoint Sunusu</vt:lpstr>
      <vt:lpstr>Balthazar skorlaması (BT skoru) </vt:lpstr>
      <vt:lpstr>BISAP skorlaması (Bedside Index of the Severity of Acute Pancreatitis) </vt:lpstr>
      <vt:lpstr>HAPS skorlaması (Harmless Acute Pancretitis Score) </vt:lpstr>
      <vt:lpstr>Teşhis (1)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Tedavi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Ahmet DOBRUCALI</dc:creator>
  <cp:lastModifiedBy>AHMET MERIH DOBRUCALI</cp:lastModifiedBy>
  <cp:revision>212</cp:revision>
  <dcterms:created xsi:type="dcterms:W3CDTF">2023-07-14T14:58:28Z</dcterms:created>
  <dcterms:modified xsi:type="dcterms:W3CDTF">2024-10-18T09:05:59Z</dcterms:modified>
</cp:coreProperties>
</file>