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395" r:id="rId2"/>
    <p:sldId id="257" r:id="rId3"/>
    <p:sldId id="391" r:id="rId4"/>
    <p:sldId id="256" r:id="rId5"/>
    <p:sldId id="265" r:id="rId6"/>
    <p:sldId id="267" r:id="rId7"/>
    <p:sldId id="376" r:id="rId8"/>
    <p:sldId id="270" r:id="rId9"/>
    <p:sldId id="324" r:id="rId10"/>
    <p:sldId id="323" r:id="rId11"/>
    <p:sldId id="466" r:id="rId12"/>
    <p:sldId id="307" r:id="rId13"/>
    <p:sldId id="314" r:id="rId14"/>
    <p:sldId id="313" r:id="rId15"/>
    <p:sldId id="348" r:id="rId16"/>
    <p:sldId id="325" r:id="rId17"/>
    <p:sldId id="378" r:id="rId18"/>
    <p:sldId id="326" r:id="rId19"/>
    <p:sldId id="347" r:id="rId20"/>
    <p:sldId id="400" r:id="rId21"/>
    <p:sldId id="338" r:id="rId22"/>
    <p:sldId id="310" r:id="rId23"/>
    <p:sldId id="339" r:id="rId24"/>
    <p:sldId id="407" r:id="rId25"/>
    <p:sldId id="448" r:id="rId26"/>
    <p:sldId id="467" r:id="rId27"/>
    <p:sldId id="322" r:id="rId28"/>
    <p:sldId id="289" r:id="rId29"/>
    <p:sldId id="290" r:id="rId30"/>
    <p:sldId id="379" r:id="rId31"/>
    <p:sldId id="351" r:id="rId32"/>
    <p:sldId id="353" r:id="rId33"/>
    <p:sldId id="355" r:id="rId34"/>
    <p:sldId id="356" r:id="rId35"/>
    <p:sldId id="381" r:id="rId36"/>
    <p:sldId id="442" r:id="rId37"/>
    <p:sldId id="444" r:id="rId38"/>
    <p:sldId id="445" r:id="rId39"/>
    <p:sldId id="447" r:id="rId40"/>
    <p:sldId id="382" r:id="rId41"/>
    <p:sldId id="398" r:id="rId42"/>
    <p:sldId id="389" r:id="rId43"/>
    <p:sldId id="401" r:id="rId44"/>
    <p:sldId id="367" r:id="rId45"/>
    <p:sldId id="404" r:id="rId46"/>
    <p:sldId id="371" r:id="rId47"/>
    <p:sldId id="405" r:id="rId48"/>
    <p:sldId id="409" r:id="rId49"/>
    <p:sldId id="410" r:id="rId50"/>
    <p:sldId id="408" r:id="rId51"/>
    <p:sldId id="414" r:id="rId52"/>
    <p:sldId id="425" r:id="rId53"/>
    <p:sldId id="424" r:id="rId54"/>
    <p:sldId id="420" r:id="rId55"/>
    <p:sldId id="434" r:id="rId56"/>
    <p:sldId id="432" r:id="rId57"/>
    <p:sldId id="439" r:id="rId58"/>
    <p:sldId id="454" r:id="rId59"/>
    <p:sldId id="451" r:id="rId60"/>
    <p:sldId id="455" r:id="rId61"/>
    <p:sldId id="460" r:id="rId62"/>
    <p:sldId id="461" r:id="rId63"/>
    <p:sldId id="463" r:id="rId64"/>
    <p:sldId id="459" r:id="rId6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2F2F2"/>
    <a:srgbClr val="CADBD9"/>
    <a:srgbClr val="5B9BD5"/>
    <a:srgbClr val="9E0008"/>
    <a:srgbClr val="86030B"/>
    <a:srgbClr val="890008"/>
    <a:srgbClr val="5A5A5C"/>
    <a:srgbClr val="880009"/>
    <a:srgbClr val="BBB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332" autoAdjust="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90176-D99C-4259-AD93-21289935FB36}" type="datetimeFigureOut">
              <a:rPr lang="tr-TR" smtClean="0"/>
              <a:t>24.11.2024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42D54-4AEC-49F7-8CE3-042B9AAD34D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9634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6E232-30D8-4AE9-BB67-AF184CFC73B4}" type="datetime1">
              <a:rPr lang="tr-TR" smtClean="0"/>
              <a:t>24.11.2024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8410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8A193-EC6A-4FD3-BD85-3875617C3A4C}" type="datetime1">
              <a:rPr lang="tr-TR" smtClean="0"/>
              <a:t>24.11.2024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1794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166C4-83AC-4D27-947F-614C5E2AFD2F}" type="datetime1">
              <a:rPr lang="tr-TR" smtClean="0"/>
              <a:t>24.11.2024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147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8A36-25CC-40D8-95EC-5D03DEC28DEE}" type="datetime1">
              <a:rPr lang="tr-TR" smtClean="0"/>
              <a:t>24.11.2024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8937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27AB-46A4-4D53-B75B-87520DF44732}" type="datetime1">
              <a:rPr lang="tr-TR" smtClean="0"/>
              <a:t>24.11.2024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1486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474E-C402-4FC6-8A26-0E5646A0DAE1}" type="datetime1">
              <a:rPr lang="tr-TR" smtClean="0"/>
              <a:t>24.11.2024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389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AF1F-AF90-43CA-856C-81193A4A5946}" type="datetime1">
              <a:rPr lang="tr-TR" smtClean="0"/>
              <a:t>24.11.2024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7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956B5-C362-4A9B-9F5D-C621A904D600}" type="datetime1">
              <a:rPr lang="tr-TR" smtClean="0"/>
              <a:t>24.11.2024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149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FCB8-E14B-43DB-B238-632C8DC2EC02}" type="datetime1">
              <a:rPr lang="tr-TR" smtClean="0"/>
              <a:t>24.11.2024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965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2E6E-00F6-4BAE-806A-EF749D7B6B1E}" type="datetime1">
              <a:rPr lang="tr-TR" smtClean="0"/>
              <a:t>24.11.2024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652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9901B-9967-49FA-BF17-DEDA091F4145}" type="datetime1">
              <a:rPr lang="tr-TR" smtClean="0"/>
              <a:t>24.11.2024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462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65373-E9BD-4150-8904-147ABD74DCED}" type="datetime1">
              <a:rPr lang="tr-TR" smtClean="0"/>
              <a:t>24.11.2024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462D4-547B-4957-8E30-48C2738999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774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4.wdp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7.wdp"/><Relationship Id="rId4" Type="http://schemas.openxmlformats.org/officeDocument/2006/relationships/image" Target="../media/image32.png"/><Relationship Id="rId9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20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5.png"/><Relationship Id="rId5" Type="http://schemas.openxmlformats.org/officeDocument/2006/relationships/image" Target="../media/image27.pn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22.wdp"/><Relationship Id="rId4" Type="http://schemas.openxmlformats.org/officeDocument/2006/relationships/image" Target="../media/image43.png"/><Relationship Id="rId9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stonscientific.com/en-US/products/direct-visualization-systems/spyglass-ds-direct-visualization-system.html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image" Target="../media/image5.png"/><Relationship Id="rId3" Type="http://schemas.microsoft.com/office/2007/relationships/hdphoto" Target="../media/hdphoto24.wdp"/><Relationship Id="rId7" Type="http://schemas.openxmlformats.org/officeDocument/2006/relationships/image" Target="../media/image54.png"/><Relationship Id="rId12" Type="http://schemas.microsoft.com/office/2007/relationships/hdphoto" Target="../media/hdphoto2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microsoft.com/office/2007/relationships/hdphoto" Target="../media/hdphoto27.wdp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microsoft.com/office/2007/relationships/hdphoto" Target="../media/hdphoto29.wdp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microsoft.com/office/2007/relationships/hdphoto" Target="../media/hdphoto30.wdp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5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microsoft.com/office/2007/relationships/hdphoto" Target="../media/hdphoto31.wdp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7" Type="http://schemas.microsoft.com/office/2007/relationships/hdphoto" Target="../media/hdphoto36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microsoft.com/office/2007/relationships/hdphoto" Target="../media/hdphoto35.wdp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8.wdp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7" Type="http://schemas.microsoft.com/office/2007/relationships/hdphoto" Target="../media/hdphoto39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microsoft.com/office/2007/relationships/hdphoto" Target="../media/hdphoto38.wdp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png"/><Relationship Id="rId7" Type="http://schemas.openxmlformats.org/officeDocument/2006/relationships/image" Target="../media/image86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1.wdp"/><Relationship Id="rId5" Type="http://schemas.openxmlformats.org/officeDocument/2006/relationships/image" Target="../media/image85.png"/><Relationship Id="rId10" Type="http://schemas.openxmlformats.org/officeDocument/2006/relationships/image" Target="../media/image5.png"/><Relationship Id="rId4" Type="http://schemas.microsoft.com/office/2007/relationships/hdphoto" Target="../media/hdphoto40.wdp"/><Relationship Id="rId9" Type="http://schemas.microsoft.com/office/2007/relationships/hdphoto" Target="../media/hdphoto4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microsoft.com/office/2007/relationships/hdphoto" Target="../media/hdphoto47.wdp"/><Relationship Id="rId3" Type="http://schemas.microsoft.com/office/2007/relationships/hdphoto" Target="../media/hdphoto43.wdp"/><Relationship Id="rId7" Type="http://schemas.openxmlformats.org/officeDocument/2006/relationships/image" Target="../media/image91.png"/><Relationship Id="rId12" Type="http://schemas.openxmlformats.org/officeDocument/2006/relationships/image" Target="../media/image94.png"/><Relationship Id="rId2" Type="http://schemas.openxmlformats.org/officeDocument/2006/relationships/image" Target="../media/image88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microsoft.com/office/2007/relationships/hdphoto" Target="../media/hdphoto46.wdp"/><Relationship Id="rId5" Type="http://schemas.microsoft.com/office/2007/relationships/hdphoto" Target="../media/hdphoto44.wdp"/><Relationship Id="rId15" Type="http://schemas.microsoft.com/office/2007/relationships/hdphoto" Target="../media/hdphoto48.wdp"/><Relationship Id="rId10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microsoft.com/office/2007/relationships/hdphoto" Target="../media/hdphoto45.wdp"/><Relationship Id="rId1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0.wdp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microsoft.com/office/2007/relationships/hdphoto" Target="../media/hdphoto49.wdp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53.wdp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56.wdp"/><Relationship Id="rId3" Type="http://schemas.openxmlformats.org/officeDocument/2006/relationships/image" Target="../media/image106.png"/><Relationship Id="rId7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5.wdp"/><Relationship Id="rId5" Type="http://schemas.openxmlformats.org/officeDocument/2006/relationships/image" Target="../media/image107.png"/><Relationship Id="rId10" Type="http://schemas.openxmlformats.org/officeDocument/2006/relationships/image" Target="../media/image109.png"/><Relationship Id="rId4" Type="http://schemas.microsoft.com/office/2007/relationships/hdphoto" Target="../media/hdphoto54.wdp"/><Relationship Id="rId9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6.png"/><Relationship Id="rId3" Type="http://schemas.microsoft.com/office/2007/relationships/hdphoto" Target="../media/hdphoto57.wdp"/><Relationship Id="rId7" Type="http://schemas.microsoft.com/office/2007/relationships/hdphoto" Target="../media/hdphoto59.wdp"/><Relationship Id="rId12" Type="http://schemas.openxmlformats.org/officeDocument/2006/relationships/image" Target="../media/image115.png"/><Relationship Id="rId17" Type="http://schemas.openxmlformats.org/officeDocument/2006/relationships/image" Target="../media/image5.png"/><Relationship Id="rId2" Type="http://schemas.openxmlformats.org/officeDocument/2006/relationships/image" Target="../media/image110.png"/><Relationship Id="rId16" Type="http://schemas.microsoft.com/office/2007/relationships/hdphoto" Target="../media/hdphoto6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microsoft.com/office/2007/relationships/hdphoto" Target="../media/hdphoto61.wdp"/><Relationship Id="rId5" Type="http://schemas.microsoft.com/office/2007/relationships/hdphoto" Target="../media/hdphoto58.wdp"/><Relationship Id="rId15" Type="http://schemas.openxmlformats.org/officeDocument/2006/relationships/image" Target="../media/image117.png"/><Relationship Id="rId10" Type="http://schemas.openxmlformats.org/officeDocument/2006/relationships/image" Target="../media/image114.png"/><Relationship Id="rId4" Type="http://schemas.openxmlformats.org/officeDocument/2006/relationships/image" Target="../media/image111.png"/><Relationship Id="rId9" Type="http://schemas.microsoft.com/office/2007/relationships/hdphoto" Target="../media/hdphoto60.wdp"/><Relationship Id="rId14" Type="http://schemas.microsoft.com/office/2007/relationships/hdphoto" Target="../media/hdphoto6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microsoft.com/office/2007/relationships/hdphoto" Target="../media/hdphoto64.wdp"/><Relationship Id="rId7" Type="http://schemas.microsoft.com/office/2007/relationships/hdphoto" Target="../media/hdphoto66.wdp"/><Relationship Id="rId12" Type="http://schemas.microsoft.com/office/2007/relationships/hdphoto" Target="../media/hdphoto23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46.png"/><Relationship Id="rId5" Type="http://schemas.microsoft.com/office/2007/relationships/hdphoto" Target="../media/hdphoto65.wdp"/><Relationship Id="rId10" Type="http://schemas.openxmlformats.org/officeDocument/2006/relationships/image" Target="../media/image5.png"/><Relationship Id="rId4" Type="http://schemas.openxmlformats.org/officeDocument/2006/relationships/image" Target="../media/image119.png"/><Relationship Id="rId9" Type="http://schemas.microsoft.com/office/2007/relationships/hdphoto" Target="../media/hdphoto67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microsoft.com/office/2007/relationships/hdphoto" Target="../media/hdphoto68.wdp"/><Relationship Id="rId7" Type="http://schemas.microsoft.com/office/2007/relationships/hdphoto" Target="../media/hdphoto70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microsoft.com/office/2007/relationships/hdphoto" Target="../media/hdphoto69.wdp"/><Relationship Id="rId10" Type="http://schemas.openxmlformats.org/officeDocument/2006/relationships/image" Target="../media/image5.png"/><Relationship Id="rId4" Type="http://schemas.openxmlformats.org/officeDocument/2006/relationships/image" Target="../media/image123.png"/><Relationship Id="rId9" Type="http://schemas.microsoft.com/office/2007/relationships/hdphoto" Target="../media/hdphoto7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72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3.wdp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74.wdp"/><Relationship Id="rId7" Type="http://schemas.microsoft.com/office/2007/relationships/hdphoto" Target="../media/hdphoto76.wdp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microsoft.com/office/2007/relationships/hdphoto" Target="../media/hdphoto75.wdp"/><Relationship Id="rId4" Type="http://schemas.openxmlformats.org/officeDocument/2006/relationships/image" Target="../media/image132.png"/><Relationship Id="rId9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77.wdp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microsoft.com/office/2007/relationships/hdphoto" Target="../media/hdphoto78.wdp"/><Relationship Id="rId7" Type="http://schemas.microsoft.com/office/2007/relationships/hdphoto" Target="../media/hdphoto80.wdp"/><Relationship Id="rId12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47.png"/><Relationship Id="rId5" Type="http://schemas.microsoft.com/office/2007/relationships/hdphoto" Target="../media/hdphoto79.wdp"/><Relationship Id="rId10" Type="http://schemas.openxmlformats.org/officeDocument/2006/relationships/image" Target="../media/image5.png"/><Relationship Id="rId4" Type="http://schemas.openxmlformats.org/officeDocument/2006/relationships/image" Target="../media/image144.png"/><Relationship Id="rId9" Type="http://schemas.microsoft.com/office/2007/relationships/hdphoto" Target="../media/hdphoto81.wdp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84.wdp"/><Relationship Id="rId13" Type="http://schemas.microsoft.com/office/2007/relationships/hdphoto" Target="../media/hdphoto86.wdp"/><Relationship Id="rId3" Type="http://schemas.microsoft.com/office/2007/relationships/hdphoto" Target="../media/hdphoto82.wdp"/><Relationship Id="rId7" Type="http://schemas.openxmlformats.org/officeDocument/2006/relationships/image" Target="../media/image152.png"/><Relationship Id="rId12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microsoft.com/office/2007/relationships/hdphoto" Target="../media/hdphoto85.wdp"/><Relationship Id="rId5" Type="http://schemas.microsoft.com/office/2007/relationships/hdphoto" Target="../media/hdphoto83.wdp"/><Relationship Id="rId10" Type="http://schemas.openxmlformats.org/officeDocument/2006/relationships/image" Target="../media/image153.png"/><Relationship Id="rId4" Type="http://schemas.openxmlformats.org/officeDocument/2006/relationships/image" Target="../media/image150.png"/><Relationship Id="rId9" Type="http://schemas.openxmlformats.org/officeDocument/2006/relationships/image" Target="../media/image5.png"/><Relationship Id="rId14" Type="http://schemas.openxmlformats.org/officeDocument/2006/relationships/image" Target="../media/image155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87.wdp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88.wdp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89.wdp"/><Relationship Id="rId4" Type="http://schemas.openxmlformats.org/officeDocument/2006/relationships/image" Target="../media/image16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microsoft.com/office/2007/relationships/hdphoto" Target="../media/hdphoto90.wdp"/><Relationship Id="rId7" Type="http://schemas.microsoft.com/office/2007/relationships/hdphoto" Target="../media/hdphoto92.wdp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microsoft.com/office/2007/relationships/hdphoto" Target="../media/hdphoto91.wdp"/><Relationship Id="rId10" Type="http://schemas.openxmlformats.org/officeDocument/2006/relationships/image" Target="../media/image5.png"/><Relationship Id="rId4" Type="http://schemas.openxmlformats.org/officeDocument/2006/relationships/image" Target="../media/image163.png"/><Relationship Id="rId9" Type="http://schemas.microsoft.com/office/2007/relationships/hdphoto" Target="../media/hdphoto93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microsoft.com/office/2007/relationships/hdphoto" Target="../media/hdphoto94.wdp"/><Relationship Id="rId7" Type="http://schemas.microsoft.com/office/2007/relationships/hdphoto" Target="../media/hdphoto95.wdp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5.png"/><Relationship Id="rId10" Type="http://schemas.openxmlformats.org/officeDocument/2006/relationships/image" Target="../media/image171.png"/><Relationship Id="rId4" Type="http://schemas.openxmlformats.org/officeDocument/2006/relationships/image" Target="../media/image167.png"/><Relationship Id="rId9" Type="http://schemas.openxmlformats.org/officeDocument/2006/relationships/image" Target="../media/image17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5.png"/><Relationship Id="rId7" Type="http://schemas.microsoft.com/office/2007/relationships/hdphoto" Target="../media/hdphoto97.wdp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microsoft.com/office/2007/relationships/hdphoto" Target="../media/hdphoto96.wdp"/><Relationship Id="rId4" Type="http://schemas.openxmlformats.org/officeDocument/2006/relationships/image" Target="../media/image173.png"/><Relationship Id="rId9" Type="http://schemas.microsoft.com/office/2007/relationships/hdphoto" Target="../media/hdphoto98.wdp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00.wdp"/><Relationship Id="rId3" Type="http://schemas.openxmlformats.org/officeDocument/2006/relationships/image" Target="../media/image5.png"/><Relationship Id="rId7" Type="http://schemas.openxmlformats.org/officeDocument/2006/relationships/image" Target="../media/image179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microsoft.com/office/2007/relationships/hdphoto" Target="../media/hdphoto99.wdp"/><Relationship Id="rId4" Type="http://schemas.openxmlformats.org/officeDocument/2006/relationships/image" Target="../media/image177.png"/><Relationship Id="rId9" Type="http://schemas.openxmlformats.org/officeDocument/2006/relationships/image" Target="../media/image18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microsoft.com/office/2007/relationships/hdphoto" Target="../media/hdphoto101.wdp"/><Relationship Id="rId7" Type="http://schemas.microsoft.com/office/2007/relationships/hdphoto" Target="../media/hdphoto103.wdp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microsoft.com/office/2007/relationships/hdphoto" Target="../media/hdphoto102.wdp"/><Relationship Id="rId10" Type="http://schemas.openxmlformats.org/officeDocument/2006/relationships/image" Target="../media/image5.png"/><Relationship Id="rId4" Type="http://schemas.openxmlformats.org/officeDocument/2006/relationships/image" Target="../media/image182.png"/><Relationship Id="rId9" Type="http://schemas.microsoft.com/office/2007/relationships/hdphoto" Target="../media/hdphoto104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6.png"/><Relationship Id="rId7" Type="http://schemas.openxmlformats.org/officeDocument/2006/relationships/image" Target="../media/image5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microsoft.com/office/2007/relationships/hdphoto" Target="../media/hdphoto105.wdp"/><Relationship Id="rId4" Type="http://schemas.openxmlformats.org/officeDocument/2006/relationships/image" Target="../media/image187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107.wdp"/><Relationship Id="rId3" Type="http://schemas.openxmlformats.org/officeDocument/2006/relationships/image" Target="../media/image191.png"/><Relationship Id="rId7" Type="http://schemas.openxmlformats.org/officeDocument/2006/relationships/image" Target="../media/image194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6.wdp"/><Relationship Id="rId11" Type="http://schemas.openxmlformats.org/officeDocument/2006/relationships/image" Target="../media/image5.png"/><Relationship Id="rId5" Type="http://schemas.openxmlformats.org/officeDocument/2006/relationships/image" Target="../media/image193.png"/><Relationship Id="rId10" Type="http://schemas.microsoft.com/office/2007/relationships/hdphoto" Target="../media/hdphoto108.wdp"/><Relationship Id="rId4" Type="http://schemas.openxmlformats.org/officeDocument/2006/relationships/image" Target="../media/image192.png"/><Relationship Id="rId9" Type="http://schemas.openxmlformats.org/officeDocument/2006/relationships/image" Target="../media/image19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7.png"/><Relationship Id="rId4" Type="http://schemas.microsoft.com/office/2007/relationships/hdphoto" Target="../media/hdphoto109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10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1.wdp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113.wdp"/><Relationship Id="rId3" Type="http://schemas.openxmlformats.org/officeDocument/2006/relationships/image" Target="../media/image203.png"/><Relationship Id="rId7" Type="http://schemas.openxmlformats.org/officeDocument/2006/relationships/image" Target="../media/image205.png"/><Relationship Id="rId2" Type="http://schemas.openxmlformats.org/officeDocument/2006/relationships/hyperlink" Target="https://www.youtube.com/watch?v=YsY9iF0XOn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12.wdp"/><Relationship Id="rId4" Type="http://schemas.openxmlformats.org/officeDocument/2006/relationships/image" Target="../media/image2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4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microsoft.com/office/2007/relationships/hdphoto" Target="../media/hdphoto11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16.wdp"/><Relationship Id="rId7" Type="http://schemas.openxmlformats.org/officeDocument/2006/relationships/image" Target="../media/image5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5" Type="http://schemas.microsoft.com/office/2007/relationships/hdphoto" Target="../media/hdphoto117.wdp"/><Relationship Id="rId4" Type="http://schemas.openxmlformats.org/officeDocument/2006/relationships/image" Target="../media/image212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119.wdp"/><Relationship Id="rId3" Type="http://schemas.openxmlformats.org/officeDocument/2006/relationships/image" Target="../media/image214.png"/><Relationship Id="rId7" Type="http://schemas.openxmlformats.org/officeDocument/2006/relationships/image" Target="../media/image2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gif"/><Relationship Id="rId5" Type="http://schemas.microsoft.com/office/2007/relationships/hdphoto" Target="../media/hdphoto118.wdp"/><Relationship Id="rId4" Type="http://schemas.openxmlformats.org/officeDocument/2006/relationships/image" Target="../media/image2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1.wdp"/><Relationship Id="rId10" Type="http://schemas.openxmlformats.org/officeDocument/2006/relationships/image" Target="../media/image5.png"/><Relationship Id="rId4" Type="http://schemas.openxmlformats.org/officeDocument/2006/relationships/image" Target="../media/image23.png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van 1"/>
          <p:cNvSpPr txBox="1">
            <a:spLocks/>
          </p:cNvSpPr>
          <p:nvPr/>
        </p:nvSpPr>
        <p:spPr>
          <a:xfrm>
            <a:off x="771251" y="2199317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smtClean="0"/>
              <a:t>GASTROİNESTİNAL ENDOSKOPİDE NEREDEYİZ ?</a:t>
            </a:r>
            <a:br>
              <a:rPr lang="tr-TR" sz="4000" b="1" dirty="0" smtClean="0"/>
            </a:br>
            <a:r>
              <a:rPr lang="tr-TR" sz="4000" b="1" dirty="0" smtClean="0"/>
              <a:t>YENİ TEKNİKLER VE TEKNOLOJİLER</a:t>
            </a:r>
            <a:endParaRPr lang="tr-TR" sz="4000" b="1" dirty="0"/>
          </a:p>
        </p:txBody>
      </p:sp>
      <p:pic>
        <p:nvPicPr>
          <p:cNvPr id="9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17" y="3779646"/>
            <a:ext cx="1504262" cy="150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etin kutusu 9"/>
          <p:cNvSpPr txBox="1"/>
          <p:nvPr/>
        </p:nvSpPr>
        <p:spPr>
          <a:xfrm>
            <a:off x="2826948" y="5538674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 smtClean="0"/>
              <a:t>Prof</a:t>
            </a:r>
            <a:r>
              <a:rPr lang="tr-TR" sz="2800" dirty="0" smtClean="0"/>
              <a:t> </a:t>
            </a:r>
            <a:r>
              <a:rPr lang="tr-TR" sz="2800" dirty="0" err="1" smtClean="0"/>
              <a:t>Dr</a:t>
            </a:r>
            <a:r>
              <a:rPr lang="tr-TR" sz="2800" dirty="0" smtClean="0"/>
              <a:t> Ahmet </a:t>
            </a:r>
            <a:r>
              <a:rPr lang="tr-TR" sz="2800" dirty="0" smtClean="0"/>
              <a:t>Merih  </a:t>
            </a:r>
            <a:r>
              <a:rPr lang="tr-TR" sz="2800" dirty="0" err="1" smtClean="0"/>
              <a:t>Dobrucalı</a:t>
            </a:r>
            <a:endParaRPr lang="tr-TR" sz="2800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551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059" y="4469690"/>
            <a:ext cx="3531394" cy="2300651"/>
          </a:xfrm>
          <a:prstGeom prst="rect">
            <a:avLst/>
          </a:prstGeom>
        </p:spPr>
      </p:pic>
      <p:pic>
        <p:nvPicPr>
          <p:cNvPr id="11" name="Picture 2" descr="https://www.mediterra.com.cy/wp-content/uploads/2019/04/S-Biliary-Stent-covere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4595" r="8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485" y="772225"/>
            <a:ext cx="4295679" cy="340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164" y="539004"/>
            <a:ext cx="4709976" cy="2765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164" y="3455007"/>
            <a:ext cx="4787327" cy="3324785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1" b="97508" l="404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348" y="421341"/>
            <a:ext cx="3142126" cy="4503715"/>
          </a:xfrm>
          <a:prstGeom prst="rect">
            <a:avLst/>
          </a:prstGeom>
        </p:spPr>
      </p:pic>
      <p:sp>
        <p:nvSpPr>
          <p:cNvPr id="16" name="Metin kutusu 15"/>
          <p:cNvSpPr txBox="1"/>
          <p:nvPr/>
        </p:nvSpPr>
        <p:spPr>
          <a:xfrm>
            <a:off x="3750216" y="233155"/>
            <a:ext cx="407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/>
              <a:t>Biliyer</a:t>
            </a:r>
            <a:r>
              <a:rPr lang="tr-TR" sz="2400" dirty="0" smtClean="0"/>
              <a:t> </a:t>
            </a:r>
            <a:r>
              <a:rPr lang="tr-TR" sz="2400" dirty="0" err="1" smtClean="0"/>
              <a:t>stenting</a:t>
            </a:r>
            <a:endParaRPr lang="tr-TR" sz="2400" dirty="0"/>
          </a:p>
        </p:txBody>
      </p:sp>
      <p:cxnSp>
        <p:nvCxnSpPr>
          <p:cNvPr id="4" name="Düz Ok Bağlayıcısı 3"/>
          <p:cNvCxnSpPr/>
          <p:nvPr/>
        </p:nvCxnSpPr>
        <p:spPr>
          <a:xfrm>
            <a:off x="8220635" y="1921988"/>
            <a:ext cx="304800" cy="1040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etin kutusu 5"/>
          <p:cNvSpPr txBox="1"/>
          <p:nvPr/>
        </p:nvSpPr>
        <p:spPr>
          <a:xfrm>
            <a:off x="4512751" y="3602006"/>
            <a:ext cx="146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/>
              <a:t>Metalik </a:t>
            </a:r>
            <a:r>
              <a:rPr lang="tr-TR" sz="1600" dirty="0" err="1" smtClean="0"/>
              <a:t>stent</a:t>
            </a:r>
            <a:endParaRPr lang="tr-TR" sz="1600" dirty="0"/>
          </a:p>
        </p:txBody>
      </p:sp>
      <p:sp>
        <p:nvSpPr>
          <p:cNvPr id="18" name="Metin kutusu 17"/>
          <p:cNvSpPr txBox="1"/>
          <p:nvPr/>
        </p:nvSpPr>
        <p:spPr>
          <a:xfrm>
            <a:off x="555812" y="6260613"/>
            <a:ext cx="146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/>
              <a:t>Plastik </a:t>
            </a:r>
            <a:r>
              <a:rPr lang="tr-TR" sz="1600" dirty="0" err="1" smtClean="0"/>
              <a:t>stent</a:t>
            </a:r>
            <a:endParaRPr lang="tr-TR" sz="1600" dirty="0"/>
          </a:p>
        </p:txBody>
      </p:sp>
      <p:cxnSp>
        <p:nvCxnSpPr>
          <p:cNvPr id="3" name="Düz Bağlayıcı 2"/>
          <p:cNvCxnSpPr/>
          <p:nvPr/>
        </p:nvCxnSpPr>
        <p:spPr>
          <a:xfrm>
            <a:off x="8691155" y="4746171"/>
            <a:ext cx="217714" cy="6879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416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11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172" y="747173"/>
            <a:ext cx="2946960" cy="265653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3358" y="747173"/>
            <a:ext cx="3575076" cy="257954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3783" y="3724042"/>
            <a:ext cx="3801310" cy="289324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5555" y="3724042"/>
            <a:ext cx="3662879" cy="2893247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4084320" y="88235"/>
            <a:ext cx="3631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 smtClean="0"/>
              <a:t>Ampullectomy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34471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164" y="1670788"/>
            <a:ext cx="9687041" cy="4451337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1541074" y="550007"/>
            <a:ext cx="9971657" cy="7811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latin typeface="+mn-lt"/>
              </a:rPr>
              <a:t>Kronik </a:t>
            </a:r>
            <a:r>
              <a:rPr lang="tr-TR" sz="2800" dirty="0" err="1" smtClean="0">
                <a:latin typeface="+mn-lt"/>
              </a:rPr>
              <a:t>pankreatit</a:t>
            </a:r>
            <a:r>
              <a:rPr lang="tr-TR" sz="2800" dirty="0" smtClean="0">
                <a:latin typeface="+mn-lt"/>
              </a:rPr>
              <a:t> komplikasyonlarının tedavisinde ERCP</a:t>
            </a:r>
            <a:endParaRPr lang="tr-TR" sz="2800" dirty="0">
              <a:latin typeface="+mn-lt"/>
            </a:endParaRPr>
          </a:p>
        </p:txBody>
      </p:sp>
      <p:pic>
        <p:nvPicPr>
          <p:cNvPr id="4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800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Advanix™ Pancreatic Stent - Boston Scientif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5" b="95532" l="2128" r="98617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49" y="657908"/>
            <a:ext cx="3420518" cy="342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46" y="960908"/>
            <a:ext cx="2474138" cy="2357949"/>
          </a:xfrm>
          <a:prstGeom prst="rect">
            <a:avLst/>
          </a:prstGeom>
        </p:spPr>
      </p:pic>
      <p:pic>
        <p:nvPicPr>
          <p:cNvPr id="8" name="Picture 2" descr="https://www.mediterra.com.cy/wp-content/uploads/2019/04/S-Biliary-Stent-covered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4595" r="8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3" y="4008935"/>
            <a:ext cx="3496924" cy="27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2760" y="4067239"/>
            <a:ext cx="3371492" cy="2427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3937" y="870279"/>
            <a:ext cx="2697910" cy="2539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3937" y="3981874"/>
            <a:ext cx="2697910" cy="251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Metin kutusu 4"/>
          <p:cNvSpPr txBox="1"/>
          <p:nvPr/>
        </p:nvSpPr>
        <p:spPr>
          <a:xfrm>
            <a:off x="3959502" y="186411"/>
            <a:ext cx="407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/>
              <a:t>Pankreatik</a:t>
            </a:r>
            <a:r>
              <a:rPr lang="tr-TR" sz="2400" dirty="0" smtClean="0"/>
              <a:t> </a:t>
            </a:r>
            <a:r>
              <a:rPr lang="tr-TR" sz="2400" dirty="0" err="1" smtClean="0"/>
              <a:t>stenting</a:t>
            </a:r>
            <a:endParaRPr lang="tr-TR" sz="2400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1161890" y="6255559"/>
            <a:ext cx="146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/>
              <a:t>Metalik </a:t>
            </a:r>
            <a:r>
              <a:rPr lang="tr-TR" sz="1600" dirty="0" err="1" smtClean="0"/>
              <a:t>stent</a:t>
            </a:r>
            <a:endParaRPr lang="tr-TR" sz="1600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1161891" y="3414542"/>
            <a:ext cx="146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/>
              <a:t>Plastik </a:t>
            </a:r>
            <a:r>
              <a:rPr lang="tr-TR" sz="1600" dirty="0" err="1" smtClean="0"/>
              <a:t>stent</a:t>
            </a:r>
            <a:endParaRPr lang="tr-TR" sz="1600" dirty="0"/>
          </a:p>
        </p:txBody>
      </p:sp>
      <p:pic>
        <p:nvPicPr>
          <p:cNvPr id="11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21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2674523" y="250882"/>
            <a:ext cx="712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Endoskopik </a:t>
            </a:r>
            <a:r>
              <a:rPr lang="tr-TR" sz="2800" dirty="0" err="1" smtClean="0"/>
              <a:t>kistogastrostomi</a:t>
            </a:r>
            <a:endParaRPr lang="tr-TR" sz="28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5" y="6274487"/>
            <a:ext cx="526652" cy="524735"/>
          </a:xfrm>
          <a:prstGeom prst="rect">
            <a:avLst/>
          </a:prstGeom>
          <a:solidFill>
            <a:schemeClr val="accent1">
              <a:alpha val="12000"/>
            </a:schemeClr>
          </a:solidFill>
          <a:effectLst>
            <a:outerShdw blurRad="50800" dist="50800" dir="5400000" sx="38000" sy="38000" algn="ctr" rotWithShape="0">
              <a:srgbClr val="000000"/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31" y="1440915"/>
            <a:ext cx="5001676" cy="4219655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747" y="1083501"/>
            <a:ext cx="1884518" cy="18438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Düz Bağlayıcı 4"/>
          <p:cNvCxnSpPr/>
          <p:nvPr/>
        </p:nvCxnSpPr>
        <p:spPr>
          <a:xfrm flipH="1">
            <a:off x="4432663" y="2704855"/>
            <a:ext cx="661851" cy="11443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Resim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6440" y="1493801"/>
            <a:ext cx="4542881" cy="2686947"/>
          </a:xfrm>
          <a:prstGeom prst="rect">
            <a:avLst/>
          </a:prstGeom>
        </p:spPr>
      </p:pic>
      <p:sp>
        <p:nvSpPr>
          <p:cNvPr id="20" name="Metin kutusu 19"/>
          <p:cNvSpPr txBox="1"/>
          <p:nvPr/>
        </p:nvSpPr>
        <p:spPr>
          <a:xfrm>
            <a:off x="1618017" y="5434147"/>
            <a:ext cx="5642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err="1" smtClean="0"/>
              <a:t>Lumen</a:t>
            </a:r>
            <a:r>
              <a:rPr lang="tr-TR" sz="2000" dirty="0" smtClean="0"/>
              <a:t> </a:t>
            </a:r>
            <a:r>
              <a:rPr lang="tr-TR" sz="2000" dirty="0" err="1" smtClean="0"/>
              <a:t>apposing</a:t>
            </a:r>
            <a:r>
              <a:rPr lang="tr-TR" sz="2000" dirty="0" smtClean="0"/>
              <a:t> metal </a:t>
            </a:r>
            <a:r>
              <a:rPr lang="tr-TR" sz="2000" dirty="0" err="1" smtClean="0"/>
              <a:t>stent</a:t>
            </a:r>
            <a:r>
              <a:rPr lang="tr-TR" sz="2000" dirty="0" smtClean="0"/>
              <a:t> (LAMS)            </a:t>
            </a:r>
            <a:endParaRPr lang="tr-TR" sz="2000" dirty="0"/>
          </a:p>
        </p:txBody>
      </p:sp>
      <p:grpSp>
        <p:nvGrpSpPr>
          <p:cNvPr id="21" name="Grup 20"/>
          <p:cNvGrpSpPr/>
          <p:nvPr/>
        </p:nvGrpSpPr>
        <p:grpSpPr>
          <a:xfrm>
            <a:off x="7335015" y="4117430"/>
            <a:ext cx="2963227" cy="2633433"/>
            <a:chOff x="7671346" y="4117431"/>
            <a:chExt cx="2963227" cy="2633433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3553041">
              <a:off x="7836243" y="3952534"/>
              <a:ext cx="2633433" cy="2963227"/>
            </a:xfrm>
            <a:prstGeom prst="rect">
              <a:avLst/>
            </a:prstGeom>
          </p:spPr>
        </p:pic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24" b="97412" l="3185" r="98726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77085">
              <a:off x="8160390" y="4621919"/>
              <a:ext cx="1257999" cy="1419503"/>
            </a:xfrm>
            <a:prstGeom prst="rect">
              <a:avLst/>
            </a:prstGeom>
          </p:spPr>
        </p:pic>
      </p:grp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982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286" y="994859"/>
            <a:ext cx="3687816" cy="568181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4101738" y="322218"/>
            <a:ext cx="3433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 smtClean="0"/>
              <a:t>Transpapiller</a:t>
            </a:r>
            <a:r>
              <a:rPr lang="tr-TR" sz="2800" dirty="0" smtClean="0"/>
              <a:t> drenaj</a:t>
            </a:r>
            <a:endParaRPr lang="tr-TR" sz="28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180" y="1460445"/>
            <a:ext cx="5740808" cy="4215142"/>
          </a:xfrm>
          <a:prstGeom prst="rect">
            <a:avLst/>
          </a:prstGeom>
        </p:spPr>
      </p:pic>
      <p:pic>
        <p:nvPicPr>
          <p:cNvPr id="5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889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pyGlass DS integrated controller, with plug and play set 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14" y="1534015"/>
            <a:ext cx="4368304" cy="42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4319080" y="6581001"/>
            <a:ext cx="79312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u="sng" dirty="0">
                <a:hlinkClick r:id="rId3"/>
              </a:rPr>
              <a:t>https://www.bostonscientific.com/en-US/products/direct-visualization-systems/spyglass-ds-direct-visualization-system.html</a:t>
            </a:r>
            <a:endParaRPr lang="tr-TR" sz="1200" u="sng" dirty="0"/>
          </a:p>
        </p:txBody>
      </p:sp>
      <p:sp>
        <p:nvSpPr>
          <p:cNvPr id="9" name="Metin kutusu 8"/>
          <p:cNvSpPr txBox="1"/>
          <p:nvPr/>
        </p:nvSpPr>
        <p:spPr>
          <a:xfrm>
            <a:off x="2681139" y="320320"/>
            <a:ext cx="685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/>
              <a:t>Cholangio</a:t>
            </a:r>
            <a:r>
              <a:rPr lang="tr-TR" sz="2400" dirty="0" smtClean="0"/>
              <a:t> - </a:t>
            </a:r>
            <a:r>
              <a:rPr lang="tr-TR" sz="2400" dirty="0" err="1" smtClean="0"/>
              <a:t>pancreotoscopy</a:t>
            </a:r>
            <a:endParaRPr lang="tr-TR" sz="2400" b="1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47" y="1439106"/>
            <a:ext cx="5784560" cy="4648595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3903534" y="2757034"/>
            <a:ext cx="291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/>
              <a:t>Working</a:t>
            </a:r>
            <a:r>
              <a:rPr lang="tr-TR" sz="1600" dirty="0" smtClean="0"/>
              <a:t> </a:t>
            </a:r>
            <a:r>
              <a:rPr lang="tr-TR" sz="1600" dirty="0" err="1" smtClean="0"/>
              <a:t>channel</a:t>
            </a:r>
            <a:r>
              <a:rPr lang="tr-TR" sz="1600" dirty="0" smtClean="0"/>
              <a:t> 1,2mm</a:t>
            </a:r>
            <a:endParaRPr lang="tr-TR" sz="1600" dirty="0"/>
          </a:p>
        </p:txBody>
      </p:sp>
      <p:pic>
        <p:nvPicPr>
          <p:cNvPr id="8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757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718821" y="608204"/>
            <a:ext cx="2760617" cy="2861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033" y="658857"/>
            <a:ext cx="2875276" cy="2760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8166" y="3689439"/>
            <a:ext cx="2861925" cy="2760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8970" y="658857"/>
            <a:ext cx="2855731" cy="2760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9425" y="3689439"/>
            <a:ext cx="2875276" cy="2760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4033" y="3689439"/>
            <a:ext cx="2855731" cy="2760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813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780848" y="429479"/>
            <a:ext cx="4438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err="1">
                <a:solidFill>
                  <a:srgbClr val="000000"/>
                </a:solidFill>
              </a:rPr>
              <a:t>Electrohydraulic</a:t>
            </a:r>
            <a:r>
              <a:rPr lang="tr-TR" sz="2400" dirty="0">
                <a:solidFill>
                  <a:srgbClr val="000000"/>
                </a:solidFill>
              </a:rPr>
              <a:t> </a:t>
            </a:r>
            <a:r>
              <a:rPr lang="tr-TR" sz="2400" dirty="0" smtClean="0">
                <a:solidFill>
                  <a:srgbClr val="000000"/>
                </a:solidFill>
              </a:rPr>
              <a:t>/ </a:t>
            </a:r>
            <a:r>
              <a:rPr lang="tr-TR" sz="2400" dirty="0" err="1" smtClean="0">
                <a:solidFill>
                  <a:srgbClr val="000000"/>
                </a:solidFill>
              </a:rPr>
              <a:t>Laser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lithotripsy</a:t>
            </a:r>
            <a:endParaRPr lang="tr-TR" sz="24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2325189" y="5381897"/>
            <a:ext cx="154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Koledok</a:t>
            </a:r>
            <a:endParaRPr lang="tr-TR" sz="2400" dirty="0"/>
          </a:p>
        </p:txBody>
      </p:sp>
      <p:sp>
        <p:nvSpPr>
          <p:cNvPr id="7" name="Metin kutusu 6"/>
          <p:cNvSpPr txBox="1"/>
          <p:nvPr/>
        </p:nvSpPr>
        <p:spPr>
          <a:xfrm>
            <a:off x="8068493" y="5381896"/>
            <a:ext cx="229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Pankreas kanalı</a:t>
            </a:r>
            <a:endParaRPr lang="tr-TR" sz="24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5" y="6274487"/>
            <a:ext cx="526652" cy="524735"/>
          </a:xfrm>
          <a:prstGeom prst="rect">
            <a:avLst/>
          </a:prstGeom>
          <a:solidFill>
            <a:schemeClr val="accent1">
              <a:alpha val="12000"/>
            </a:schemeClr>
          </a:solidFill>
          <a:effectLst>
            <a:outerShdw blurRad="50800" dist="50800" dir="5400000" sx="38000" sy="38000" algn="ctr" rotWithShape="0">
              <a:srgbClr val="000000"/>
            </a:outerShdw>
          </a:effec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18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986" y="1458147"/>
            <a:ext cx="4038600" cy="371475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029" y="1458147"/>
            <a:ext cx="4008723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e Marked Reusable Savary Gilliard Dilator Set - China Bougie Dilator Set,  Esophageal Dilator Set | Made-in-China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AutoShape 4" descr="Ce Marked Reusable Savary Gilliard Dilator S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611" y="1050142"/>
            <a:ext cx="5519983" cy="354798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789" y="1271450"/>
            <a:ext cx="3091793" cy="332667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36945">
            <a:off x="7046594" y="5182047"/>
            <a:ext cx="4277131" cy="1249679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3451216" y="225863"/>
            <a:ext cx="5242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400" dirty="0" err="1" smtClean="0"/>
              <a:t>Özofagus</a:t>
            </a:r>
            <a:r>
              <a:rPr lang="tr-TR" sz="2400" dirty="0" smtClean="0"/>
              <a:t> darlıklarında tedavi; </a:t>
            </a:r>
            <a:r>
              <a:rPr lang="tr-TR" sz="2400" dirty="0" err="1" smtClean="0"/>
              <a:t>Dilatasyon</a:t>
            </a:r>
            <a:endParaRPr lang="tr-TR" sz="2400" dirty="0"/>
          </a:p>
        </p:txBody>
      </p:sp>
      <p:sp>
        <p:nvSpPr>
          <p:cNvPr id="12" name="3 Metin kutusu"/>
          <p:cNvSpPr txBox="1">
            <a:spLocks noChangeArrowheads="1"/>
          </p:cNvSpPr>
          <p:nvPr/>
        </p:nvSpPr>
        <p:spPr bwMode="auto">
          <a:xfrm>
            <a:off x="2521691" y="2193527"/>
            <a:ext cx="19196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1600" dirty="0" err="1"/>
              <a:t>Savary</a:t>
            </a:r>
            <a:r>
              <a:rPr lang="tr-TR" sz="1600" dirty="0"/>
              <a:t>-</a:t>
            </a:r>
            <a:r>
              <a:rPr lang="tr-TR" sz="1600" dirty="0" err="1"/>
              <a:t>Gilliard</a:t>
            </a:r>
            <a:r>
              <a:rPr lang="tr-TR" sz="1600" dirty="0"/>
              <a:t>  </a:t>
            </a:r>
            <a:r>
              <a:rPr lang="tr-TR" sz="1600" dirty="0" err="1"/>
              <a:t>dilatör</a:t>
            </a:r>
            <a:endParaRPr lang="tr-TR" sz="1600" dirty="0"/>
          </a:p>
        </p:txBody>
      </p:sp>
      <p:sp>
        <p:nvSpPr>
          <p:cNvPr id="7" name="Metin kutusu 6"/>
          <p:cNvSpPr txBox="1"/>
          <p:nvPr/>
        </p:nvSpPr>
        <p:spPr>
          <a:xfrm>
            <a:off x="8411165" y="2455136"/>
            <a:ext cx="1547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/>
              <a:t>Balon </a:t>
            </a:r>
            <a:r>
              <a:rPr lang="tr-TR" sz="1600" dirty="0" err="1" smtClean="0"/>
              <a:t>dilatasyonu</a:t>
            </a:r>
            <a:endParaRPr lang="tr-TR" sz="16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" y="4847855"/>
            <a:ext cx="5834743" cy="1918062"/>
          </a:xfrm>
          <a:prstGeom prst="rect">
            <a:avLst/>
          </a:prstGeom>
        </p:spPr>
      </p:pic>
      <p:pic>
        <p:nvPicPr>
          <p:cNvPr id="14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006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608" y="506079"/>
            <a:ext cx="5452418" cy="5794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up 6"/>
          <p:cNvGrpSpPr/>
          <p:nvPr/>
        </p:nvGrpSpPr>
        <p:grpSpPr>
          <a:xfrm>
            <a:off x="852040" y="506079"/>
            <a:ext cx="4602414" cy="5794645"/>
            <a:chOff x="416611" y="401986"/>
            <a:chExt cx="4602414" cy="5794645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4666" y="401986"/>
              <a:ext cx="4564359" cy="57946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" name="Picture 2" descr="Adolf Kußmaul - Wikidat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611" y="454033"/>
              <a:ext cx="2209572" cy="30354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Dikdörtgen 5"/>
            <p:cNvSpPr/>
            <p:nvPr/>
          </p:nvSpPr>
          <p:spPr>
            <a:xfrm>
              <a:off x="752441" y="2878463"/>
              <a:ext cx="15379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1200" b="1" i="0" dirty="0" err="1" smtClean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Adolph</a:t>
              </a:r>
              <a:r>
                <a:rPr lang="tr-TR" sz="1200" b="1" i="0" dirty="0" smtClean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 </a:t>
              </a:r>
              <a:r>
                <a:rPr lang="tr-TR" sz="1200" b="1" i="0" dirty="0" err="1" smtClean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Kussmaul</a:t>
              </a:r>
              <a:r>
                <a:rPr lang="tr-TR" sz="1200" b="1" i="0" dirty="0" smtClean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1868</a:t>
              </a:r>
              <a:endParaRPr lang="tr-TR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" name="Yuvarlatılmış Dikdörtgen 2"/>
            <p:cNvSpPr/>
            <p:nvPr/>
          </p:nvSpPr>
          <p:spPr>
            <a:xfrm>
              <a:off x="1021792" y="5700503"/>
              <a:ext cx="1996277" cy="426719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>
                  <a:solidFill>
                    <a:schemeClr val="tx1"/>
                  </a:solidFill>
                </a:rPr>
                <a:t>Desormeaux’s </a:t>
              </a:r>
              <a:r>
                <a:rPr lang="tr-TR" sz="1400" b="1" dirty="0" err="1">
                  <a:solidFill>
                    <a:schemeClr val="tx1"/>
                  </a:solidFill>
                </a:rPr>
                <a:t>device</a:t>
              </a:r>
              <a:r>
                <a:rPr lang="tr-TR" sz="1400" b="1" dirty="0">
                  <a:solidFill>
                    <a:schemeClr val="tx1"/>
                  </a:solidFill>
                </a:rPr>
                <a:t>.</a:t>
              </a:r>
            </a:p>
          </p:txBody>
        </p:sp>
      </p:grpSp>
      <p:pic>
        <p:nvPicPr>
          <p:cNvPr id="8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27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525" y="2049179"/>
            <a:ext cx="3406268" cy="410703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651" y="2066597"/>
            <a:ext cx="5308145" cy="410703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30" y="1"/>
            <a:ext cx="1347662" cy="1875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76" y="1911684"/>
            <a:ext cx="958555" cy="380603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2063930" y="592183"/>
            <a:ext cx="9056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/>
              <a:t>Akalazyada</a:t>
            </a:r>
            <a:r>
              <a:rPr lang="tr-TR" sz="2400" dirty="0" smtClean="0"/>
              <a:t>  balon </a:t>
            </a:r>
            <a:r>
              <a:rPr lang="tr-TR" sz="2400" dirty="0" err="1" smtClean="0"/>
              <a:t>dilatasyonu</a:t>
            </a:r>
            <a:r>
              <a:rPr lang="tr-TR" sz="2400" dirty="0" smtClean="0"/>
              <a:t> (Balon </a:t>
            </a:r>
            <a:r>
              <a:rPr lang="tr-TR" sz="2400" dirty="0" err="1" smtClean="0"/>
              <a:t>myotomi</a:t>
            </a:r>
            <a:r>
              <a:rPr lang="tr-TR" sz="2400" dirty="0" smtClean="0"/>
              <a:t>) ve </a:t>
            </a:r>
            <a:r>
              <a:rPr lang="tr-TR" sz="2400" dirty="0" err="1" smtClean="0"/>
              <a:t>Botox</a:t>
            </a:r>
            <a:r>
              <a:rPr lang="tr-TR" sz="2400" dirty="0" smtClean="0"/>
              <a:t> enjeksiyonu</a:t>
            </a:r>
            <a:endParaRPr lang="tr-TR" sz="2400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326" y="2761167"/>
            <a:ext cx="1363614" cy="2037304"/>
          </a:xfrm>
          <a:prstGeom prst="rect">
            <a:avLst/>
          </a:prstGeom>
        </p:spPr>
      </p:pic>
      <p:sp>
        <p:nvSpPr>
          <p:cNvPr id="13" name="Aşağı Ok 12"/>
          <p:cNvSpPr/>
          <p:nvPr/>
        </p:nvSpPr>
        <p:spPr>
          <a:xfrm>
            <a:off x="600291" y="2343847"/>
            <a:ext cx="113210" cy="36576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619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A9018-6A6D-4137-9BB3-344CFB18F696}" type="slidenum">
              <a:rPr lang="tr-TR" smtClean="0"/>
              <a:pPr>
                <a:defRPr/>
              </a:pPr>
              <a:t>21</a:t>
            </a:fld>
            <a:endParaRPr lang="tr-TR" dirty="0"/>
          </a:p>
        </p:txBody>
      </p:sp>
      <p:sp>
        <p:nvSpPr>
          <p:cNvPr id="29" name="Metin kutusu 28"/>
          <p:cNvSpPr txBox="1"/>
          <p:nvPr/>
        </p:nvSpPr>
        <p:spPr>
          <a:xfrm>
            <a:off x="7942004" y="3836730"/>
            <a:ext cx="36467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2000" dirty="0" err="1"/>
              <a:t>Özofagus</a:t>
            </a:r>
            <a:r>
              <a:rPr lang="tr-TR" sz="2000" dirty="0"/>
              <a:t> veya komşu </a:t>
            </a:r>
            <a:r>
              <a:rPr lang="tr-TR" sz="2000" dirty="0" smtClean="0"/>
              <a:t>organ </a:t>
            </a:r>
            <a:r>
              <a:rPr lang="tr-TR" sz="2000" dirty="0"/>
              <a:t>tümörlerine bağlı </a:t>
            </a:r>
            <a:r>
              <a:rPr lang="tr-TR" sz="2000" dirty="0" smtClean="0"/>
              <a:t>daralmalar</a:t>
            </a:r>
            <a:endParaRPr lang="tr-TR" sz="2000" dirty="0"/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2000" dirty="0" err="1"/>
              <a:t>Rx</a:t>
            </a:r>
            <a:r>
              <a:rPr lang="tr-TR" sz="2000" dirty="0"/>
              <a:t> veya kostik madde içimi sonrası gelişen </a:t>
            </a:r>
            <a:r>
              <a:rPr lang="tr-TR" sz="2000" dirty="0" smtClean="0"/>
              <a:t>darlıklar</a:t>
            </a:r>
            <a:endParaRPr lang="tr-TR" sz="2000" dirty="0"/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2000" err="1"/>
              <a:t>Esophagotrakeal</a:t>
            </a:r>
            <a:r>
              <a:rPr lang="tr-TR" sz="2000"/>
              <a:t> </a:t>
            </a:r>
            <a:r>
              <a:rPr lang="tr-TR" sz="2000" smtClean="0"/>
              <a:t>fistüller</a:t>
            </a:r>
            <a:endParaRPr lang="tr-TR" sz="2000" dirty="0"/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2000" dirty="0" err="1"/>
              <a:t>Peptik</a:t>
            </a:r>
            <a:r>
              <a:rPr lang="tr-TR" sz="2000" dirty="0"/>
              <a:t> </a:t>
            </a:r>
            <a:r>
              <a:rPr lang="tr-TR" sz="2000" dirty="0" err="1" smtClean="0"/>
              <a:t>striktür</a:t>
            </a:r>
            <a:endParaRPr lang="tr-TR" sz="2000" dirty="0"/>
          </a:p>
          <a:p>
            <a:pPr marL="285750" indent="-285750"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tr-TR" sz="2000" dirty="0" err="1"/>
              <a:t>Anastomoz</a:t>
            </a:r>
            <a:r>
              <a:rPr lang="tr-TR" sz="2000" dirty="0"/>
              <a:t> kaçakları</a:t>
            </a:r>
          </a:p>
        </p:txBody>
      </p:sp>
      <p:sp>
        <p:nvSpPr>
          <p:cNvPr id="3" name="Dikdörtgen 2"/>
          <p:cNvSpPr/>
          <p:nvPr/>
        </p:nvSpPr>
        <p:spPr>
          <a:xfrm>
            <a:off x="2972934" y="260648"/>
            <a:ext cx="5117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400" dirty="0" err="1" smtClean="0"/>
              <a:t>Özofagus</a:t>
            </a:r>
            <a:r>
              <a:rPr lang="tr-TR" sz="2400" dirty="0" smtClean="0"/>
              <a:t> darlıklarında tedavi; </a:t>
            </a:r>
            <a:r>
              <a:rPr lang="tr-TR" sz="2400" dirty="0" err="1" smtClean="0"/>
              <a:t>Stenting</a:t>
            </a:r>
            <a:r>
              <a:rPr lang="tr-TR" sz="2400" dirty="0" smtClean="0"/>
              <a:t>  </a:t>
            </a:r>
            <a:endParaRPr lang="tr-TR" sz="240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867" y="1778269"/>
            <a:ext cx="2935352" cy="3078744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4150867" y="4667728"/>
            <a:ext cx="30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/>
              <a:t>SEMS </a:t>
            </a:r>
          </a:p>
          <a:p>
            <a:pPr algn="ctr"/>
            <a:r>
              <a:rPr lang="tr-TR" sz="1600" dirty="0" smtClean="0"/>
              <a:t>(Self </a:t>
            </a:r>
            <a:r>
              <a:rPr lang="tr-TR" sz="1600" dirty="0" err="1" smtClean="0"/>
              <a:t>Expandable</a:t>
            </a:r>
            <a:r>
              <a:rPr lang="tr-TR" sz="1600" dirty="0" smtClean="0"/>
              <a:t> </a:t>
            </a:r>
            <a:r>
              <a:rPr lang="tr-TR" sz="1600" dirty="0" err="1" smtClean="0"/>
              <a:t>Metallic</a:t>
            </a:r>
            <a:r>
              <a:rPr lang="tr-TR" sz="1600" dirty="0" smtClean="0"/>
              <a:t> </a:t>
            </a:r>
            <a:r>
              <a:rPr lang="tr-TR" sz="1600" dirty="0" err="1" smtClean="0"/>
              <a:t>Stent</a:t>
            </a:r>
            <a:r>
              <a:rPr lang="tr-TR" sz="1600" dirty="0" smtClean="0"/>
              <a:t>)</a:t>
            </a:r>
            <a:endParaRPr lang="tr-TR" sz="16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277" y="331577"/>
            <a:ext cx="2878441" cy="269900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62" y="2410641"/>
            <a:ext cx="3209925" cy="4457700"/>
          </a:xfrm>
          <a:prstGeom prst="rect">
            <a:avLst/>
          </a:prstGeom>
        </p:spPr>
      </p:pic>
      <p:pic>
        <p:nvPicPr>
          <p:cNvPr id="13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65" y="461637"/>
            <a:ext cx="2233378" cy="194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4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2" b="97534" l="158" r="4858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89" y="1859208"/>
            <a:ext cx="5931437" cy="3414786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178" y="1985554"/>
            <a:ext cx="2988504" cy="328844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3056707" y="461553"/>
            <a:ext cx="5763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err="1" smtClean="0"/>
              <a:t>Bariatrik</a:t>
            </a:r>
            <a:r>
              <a:rPr lang="tr-TR" sz="2400" dirty="0" smtClean="0"/>
              <a:t> cerrahi komplikasyonlarının tedavisi</a:t>
            </a:r>
            <a:endParaRPr lang="tr-TR" sz="2400" dirty="0"/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" b="99433" l="1215" r="99393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23878">
            <a:off x="5051901" y="2333069"/>
            <a:ext cx="2238465" cy="2894388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0971" y="1495941"/>
            <a:ext cx="4299033" cy="4359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95" y="6274487"/>
            <a:ext cx="526652" cy="524735"/>
          </a:xfrm>
          <a:prstGeom prst="rect">
            <a:avLst/>
          </a:prstGeom>
          <a:solidFill>
            <a:schemeClr val="accent1">
              <a:alpha val="12000"/>
            </a:schemeClr>
          </a:solidFill>
          <a:effectLst>
            <a:outerShdw blurRad="50800" dist="50800" dir="5400000" sx="38000" sy="38000" algn="ctr" rotWithShape="0">
              <a:srgbClr val="000000"/>
            </a:outerShdw>
          </a:effec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34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10153600" y="6453336"/>
            <a:ext cx="514400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23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987" y="400050"/>
            <a:ext cx="7820025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0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912350" y="6408149"/>
            <a:ext cx="586408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24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Dikdörtgen 1"/>
          <p:cNvSpPr>
            <a:spLocks noChangeArrowheads="1"/>
          </p:cNvSpPr>
          <p:nvPr/>
        </p:nvSpPr>
        <p:spPr bwMode="auto">
          <a:xfrm>
            <a:off x="1331532" y="277083"/>
            <a:ext cx="94496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/>
              <a:t>  </a:t>
            </a:r>
            <a:r>
              <a:rPr lang="tr-TR" altLang="tr-TR" sz="2400" dirty="0" err="1" smtClean="0"/>
              <a:t>Perkütan</a:t>
            </a:r>
            <a:r>
              <a:rPr lang="tr-TR" altLang="tr-TR" sz="2400" dirty="0" smtClean="0"/>
              <a:t> Endoskopik </a:t>
            </a:r>
            <a:r>
              <a:rPr lang="tr-TR" altLang="tr-TR" sz="2400" dirty="0" err="1" smtClean="0"/>
              <a:t>Gastrostomi</a:t>
            </a:r>
            <a:r>
              <a:rPr lang="tr-TR" altLang="tr-TR" sz="2400" dirty="0" smtClean="0"/>
              <a:t> </a:t>
            </a:r>
            <a:r>
              <a:rPr lang="tr-TR" altLang="tr-TR" sz="2400" dirty="0"/>
              <a:t>(PEG</a:t>
            </a:r>
            <a:r>
              <a:rPr lang="tr-TR" altLang="tr-TR" sz="2400" dirty="0" smtClean="0"/>
              <a:t>) ve </a:t>
            </a:r>
            <a:r>
              <a:rPr lang="tr-TR" altLang="tr-TR" sz="2400" dirty="0" err="1" smtClean="0"/>
              <a:t>Jejunostomi</a:t>
            </a:r>
            <a:r>
              <a:rPr lang="tr-TR" altLang="tr-TR" sz="2400" dirty="0" smtClean="0"/>
              <a:t> (PEJ)</a:t>
            </a:r>
            <a:endParaRPr lang="tr-TR" altLang="tr-TR" sz="24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0" b="99590" l="1670" r="99629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347" y="2127604"/>
            <a:ext cx="4305336" cy="3907518"/>
          </a:xfrm>
          <a:prstGeom prst="rect">
            <a:avLst/>
          </a:prstGeom>
        </p:spPr>
      </p:pic>
      <p:sp>
        <p:nvSpPr>
          <p:cNvPr id="25" name="Metin kutusu 24"/>
          <p:cNvSpPr txBox="1"/>
          <p:nvPr/>
        </p:nvSpPr>
        <p:spPr>
          <a:xfrm>
            <a:off x="2367630" y="1758333"/>
            <a:ext cx="1843433" cy="30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err="1"/>
              <a:t>Özofagus</a:t>
            </a:r>
            <a:endParaRPr lang="tr-TR" sz="1200" dirty="0"/>
          </a:p>
        </p:txBody>
      </p:sp>
      <p:sp>
        <p:nvSpPr>
          <p:cNvPr id="26" name="Metin kutusu 25"/>
          <p:cNvSpPr txBox="1"/>
          <p:nvPr/>
        </p:nvSpPr>
        <p:spPr>
          <a:xfrm>
            <a:off x="1452757" y="6035122"/>
            <a:ext cx="1843433" cy="30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err="1"/>
              <a:t>Duodenum</a:t>
            </a:r>
            <a:endParaRPr lang="tr-TR" sz="1200" dirty="0"/>
          </a:p>
        </p:txBody>
      </p:sp>
      <p:sp>
        <p:nvSpPr>
          <p:cNvPr id="27" name="Metin kutusu 26"/>
          <p:cNvSpPr txBox="1"/>
          <p:nvPr/>
        </p:nvSpPr>
        <p:spPr>
          <a:xfrm>
            <a:off x="3667233" y="5202472"/>
            <a:ext cx="1843433" cy="30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/>
              <a:t>Mide</a:t>
            </a:r>
          </a:p>
        </p:txBody>
      </p:sp>
      <p:sp>
        <p:nvSpPr>
          <p:cNvPr id="28" name="Metin kutusu 27"/>
          <p:cNvSpPr txBox="1"/>
          <p:nvPr/>
        </p:nvSpPr>
        <p:spPr>
          <a:xfrm rot="16200000">
            <a:off x="-303951" y="4008468"/>
            <a:ext cx="1847950" cy="308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/>
              <a:t>PEG tüpü</a:t>
            </a:r>
          </a:p>
        </p:txBody>
      </p:sp>
      <p:sp>
        <p:nvSpPr>
          <p:cNvPr id="29" name="Metin kutusu 28"/>
          <p:cNvSpPr txBox="1"/>
          <p:nvPr/>
        </p:nvSpPr>
        <p:spPr>
          <a:xfrm>
            <a:off x="4404967" y="4511277"/>
            <a:ext cx="1843433" cy="30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/>
              <a:t>İç </a:t>
            </a:r>
            <a:r>
              <a:rPr lang="tr-TR" sz="1200" dirty="0" err="1"/>
              <a:t>bumper</a:t>
            </a:r>
            <a:endParaRPr lang="tr-TR" sz="1200" dirty="0"/>
          </a:p>
        </p:txBody>
      </p:sp>
      <p:sp>
        <p:nvSpPr>
          <p:cNvPr id="31" name="Metin kutusu 30"/>
          <p:cNvSpPr txBox="1"/>
          <p:nvPr/>
        </p:nvSpPr>
        <p:spPr>
          <a:xfrm>
            <a:off x="1585023" y="3710018"/>
            <a:ext cx="1843433" cy="30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/>
              <a:t>Endoskop</a:t>
            </a:r>
          </a:p>
        </p:txBody>
      </p:sp>
      <p:sp>
        <p:nvSpPr>
          <p:cNvPr id="32" name="Metin kutusu 31"/>
          <p:cNvSpPr txBox="1"/>
          <p:nvPr/>
        </p:nvSpPr>
        <p:spPr>
          <a:xfrm>
            <a:off x="3939857" y="1752245"/>
            <a:ext cx="1843433" cy="30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/>
              <a:t>Karın duvarı</a:t>
            </a:r>
          </a:p>
        </p:txBody>
      </p:sp>
      <p:sp>
        <p:nvSpPr>
          <p:cNvPr id="33" name="Metin kutusu 32"/>
          <p:cNvSpPr txBox="1"/>
          <p:nvPr/>
        </p:nvSpPr>
        <p:spPr>
          <a:xfrm>
            <a:off x="493439" y="1485836"/>
            <a:ext cx="1843433" cy="30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/>
              <a:t>Dış </a:t>
            </a:r>
            <a:r>
              <a:rPr lang="tr-TR" sz="1200" dirty="0" err="1"/>
              <a:t>orfis</a:t>
            </a:r>
            <a:endParaRPr lang="tr-TR" sz="1200" dirty="0"/>
          </a:p>
        </p:txBody>
      </p:sp>
      <p:cxnSp>
        <p:nvCxnSpPr>
          <p:cNvPr id="35" name="Düz Ok Bağlayıcısı 34"/>
          <p:cNvCxnSpPr/>
          <p:nvPr/>
        </p:nvCxnSpPr>
        <p:spPr bwMode="auto">
          <a:xfrm>
            <a:off x="1415155" y="1800928"/>
            <a:ext cx="0" cy="32138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Düz Bağlayıcı 39"/>
          <p:cNvCxnSpPr>
            <a:stCxn id="25" idx="2"/>
          </p:cNvCxnSpPr>
          <p:nvPr/>
        </p:nvCxnSpPr>
        <p:spPr bwMode="auto">
          <a:xfrm>
            <a:off x="3289347" y="2067405"/>
            <a:ext cx="139109" cy="4739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Düz Bağlayıcı 53"/>
          <p:cNvCxnSpPr/>
          <p:nvPr/>
        </p:nvCxnSpPr>
        <p:spPr bwMode="auto">
          <a:xfrm>
            <a:off x="4621126" y="2004800"/>
            <a:ext cx="0" cy="10755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Düz Bağlayıcı 54"/>
          <p:cNvCxnSpPr/>
          <p:nvPr/>
        </p:nvCxnSpPr>
        <p:spPr bwMode="auto">
          <a:xfrm>
            <a:off x="4380678" y="3864553"/>
            <a:ext cx="947358" cy="6121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Düz Bağlayıcı 55"/>
          <p:cNvCxnSpPr/>
          <p:nvPr/>
        </p:nvCxnSpPr>
        <p:spPr bwMode="auto">
          <a:xfrm>
            <a:off x="4138609" y="4732793"/>
            <a:ext cx="301459" cy="5031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Düz Bağlayıcı 56"/>
          <p:cNvCxnSpPr>
            <a:stCxn id="28" idx="2"/>
          </p:cNvCxnSpPr>
          <p:nvPr/>
        </p:nvCxnSpPr>
        <p:spPr bwMode="auto">
          <a:xfrm>
            <a:off x="774183" y="4162627"/>
            <a:ext cx="1613232" cy="3486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Düz Bağlayıcı 57"/>
          <p:cNvCxnSpPr/>
          <p:nvPr/>
        </p:nvCxnSpPr>
        <p:spPr bwMode="auto">
          <a:xfrm flipH="1">
            <a:off x="2336872" y="5462833"/>
            <a:ext cx="101086" cy="4530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Düz Bağlayıcı 58"/>
          <p:cNvCxnSpPr/>
          <p:nvPr/>
        </p:nvCxnSpPr>
        <p:spPr bwMode="auto">
          <a:xfrm>
            <a:off x="2873829" y="3866606"/>
            <a:ext cx="1043901" cy="1577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47" y="4019090"/>
            <a:ext cx="3724633" cy="24475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75" y="1306982"/>
            <a:ext cx="3720805" cy="24687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15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36588"/>
            <a:ext cx="10515600" cy="688612"/>
          </a:xfrm>
        </p:spPr>
        <p:txBody>
          <a:bodyPr>
            <a:normAutofit/>
          </a:bodyPr>
          <a:lstStyle/>
          <a:p>
            <a:pPr algn="ctr"/>
            <a:r>
              <a:rPr lang="tr-TR" sz="3600" dirty="0" err="1" smtClean="0"/>
              <a:t>Enteroskopi</a:t>
            </a:r>
            <a:endParaRPr lang="tr-TR" sz="36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25</a:t>
            </a:fld>
            <a:endParaRPr lang="tr-TR"/>
          </a:p>
        </p:txBody>
      </p:sp>
      <p:pic>
        <p:nvPicPr>
          <p:cNvPr id="1026" name="Picture 2" descr="Fujifilm Double Balloon Endoscopy - Medik-Link Sales and Services Sdn Bh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6625" l="10000" r="94143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38" y="1714681"/>
            <a:ext cx="4154382" cy="452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838200" y="1253016"/>
            <a:ext cx="3732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/>
              <a:t>Double</a:t>
            </a:r>
            <a:r>
              <a:rPr lang="tr-TR" sz="2400" dirty="0" smtClean="0"/>
              <a:t> </a:t>
            </a:r>
            <a:r>
              <a:rPr lang="tr-TR" sz="2400" dirty="0" err="1" smtClean="0"/>
              <a:t>balloon</a:t>
            </a:r>
            <a:r>
              <a:rPr lang="tr-TR" sz="2400" dirty="0" smtClean="0"/>
              <a:t> </a:t>
            </a:r>
            <a:r>
              <a:rPr lang="tr-TR" sz="2400" dirty="0" err="1" smtClean="0"/>
              <a:t>endoscopy</a:t>
            </a:r>
            <a:endParaRPr lang="tr-TR" sz="2400" dirty="0"/>
          </a:p>
        </p:txBody>
      </p:sp>
      <p:pic>
        <p:nvPicPr>
          <p:cNvPr id="1028" name="Picture 4" descr="Enteroscopy for GI Fellows | Abdominal Ke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8" b="100000" l="0" r="9949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4" y="2484704"/>
            <a:ext cx="5834744" cy="310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6940738" y="1253016"/>
            <a:ext cx="39645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err="1" smtClean="0"/>
              <a:t>Motorised</a:t>
            </a:r>
            <a:r>
              <a:rPr lang="tr-TR" sz="2400" dirty="0" smtClean="0"/>
              <a:t> spiral  </a:t>
            </a:r>
            <a:r>
              <a:rPr lang="tr-TR" sz="2400" dirty="0" err="1"/>
              <a:t>enteroscopy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4851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36588"/>
            <a:ext cx="10515600" cy="688612"/>
          </a:xfrm>
        </p:spPr>
        <p:txBody>
          <a:bodyPr>
            <a:normAutofit/>
          </a:bodyPr>
          <a:lstStyle/>
          <a:p>
            <a:pPr algn="ctr"/>
            <a:r>
              <a:rPr lang="tr-TR" sz="3600" dirty="0" err="1" smtClean="0"/>
              <a:t>Enteroskopi</a:t>
            </a:r>
            <a:endParaRPr lang="tr-TR" sz="36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26</a:t>
            </a:fld>
            <a:endParaRPr lang="tr-TR"/>
          </a:p>
        </p:txBody>
      </p:sp>
      <p:pic>
        <p:nvPicPr>
          <p:cNvPr id="1026" name="Picture 2" descr="Fujifilm Double Balloon Endoscopy - Medik-Link Sales and Services Sdn Bh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6625" l="10000" r="94143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5" y="2073768"/>
            <a:ext cx="4154382" cy="452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838200" y="1253016"/>
            <a:ext cx="3732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/>
              <a:t>Double</a:t>
            </a:r>
            <a:r>
              <a:rPr lang="tr-TR" sz="2400" dirty="0" smtClean="0"/>
              <a:t> </a:t>
            </a:r>
            <a:r>
              <a:rPr lang="tr-TR" sz="2400" dirty="0" err="1" smtClean="0"/>
              <a:t>balloon</a:t>
            </a:r>
            <a:r>
              <a:rPr lang="tr-TR" sz="2400" dirty="0" smtClean="0"/>
              <a:t> </a:t>
            </a:r>
            <a:r>
              <a:rPr lang="tr-TR" sz="2400" dirty="0" err="1" smtClean="0"/>
              <a:t>endoscopy</a:t>
            </a:r>
            <a:endParaRPr lang="tr-TR" sz="2400" dirty="0"/>
          </a:p>
        </p:txBody>
      </p:sp>
      <p:pic>
        <p:nvPicPr>
          <p:cNvPr id="1028" name="Picture 4" descr="Enteroscopy for GI Fellows | Abdominal Ke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8" b="100000" l="0" r="9949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44" y="2877640"/>
            <a:ext cx="5834744" cy="310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5817334" y="1286865"/>
            <a:ext cx="352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err="1" smtClean="0"/>
              <a:t>Motorised</a:t>
            </a:r>
            <a:r>
              <a:rPr lang="tr-TR" sz="2400" dirty="0" smtClean="0"/>
              <a:t> spiral  </a:t>
            </a:r>
            <a:r>
              <a:rPr lang="tr-TR" sz="2400" dirty="0" err="1"/>
              <a:t>enteroscopy</a:t>
            </a:r>
            <a:endParaRPr lang="tr-TR" sz="24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8438" y="196853"/>
            <a:ext cx="3266834" cy="2864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456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92" y="914400"/>
            <a:ext cx="4676845" cy="5579492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979860" y="163112"/>
            <a:ext cx="4127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Kapsül endoskopi</a:t>
            </a:r>
            <a:endParaRPr lang="tr-TR" sz="28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4392" y="2102994"/>
            <a:ext cx="2469518" cy="276509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7723" y="1099610"/>
            <a:ext cx="3700533" cy="2690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6" name="Picture 2" descr="Video Capsule Endoscopy | Obesity Control Cent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723" y="4093029"/>
            <a:ext cx="3700533" cy="2466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7723" y="4093029"/>
            <a:ext cx="3700533" cy="2466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58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7099" y="792070"/>
            <a:ext cx="2466975" cy="234315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5797" y="792070"/>
            <a:ext cx="2449544" cy="234315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099" y="3527192"/>
            <a:ext cx="2447925" cy="235081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5797" y="3521314"/>
            <a:ext cx="2451659" cy="2350816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7064" y="792070"/>
            <a:ext cx="2487893" cy="2343150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576" y="808917"/>
            <a:ext cx="2403800" cy="234315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451" y="3521314"/>
            <a:ext cx="2447925" cy="2356694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8230" y="3521314"/>
            <a:ext cx="2466728" cy="2350816"/>
          </a:xfrm>
          <a:prstGeom prst="rect">
            <a:avLst/>
          </a:prstGeom>
        </p:spPr>
      </p:pic>
      <p:pic>
        <p:nvPicPr>
          <p:cNvPr id="10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566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030408" y="173819"/>
            <a:ext cx="8229600" cy="1000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tr-TR" sz="2800" b="1" kern="0" dirty="0" err="1">
                <a:latin typeface="+mj-lt"/>
                <a:ea typeface="+mj-ea"/>
                <a:cs typeface="+mj-cs"/>
              </a:rPr>
              <a:t>Endosonografi</a:t>
            </a:r>
            <a:r>
              <a:rPr lang="tr-TR" sz="2800" b="1" kern="0" dirty="0">
                <a:latin typeface="+mj-lt"/>
                <a:ea typeface="+mj-ea"/>
                <a:cs typeface="+mj-cs"/>
              </a:rPr>
              <a:t> (EUS)</a:t>
            </a: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695994" y="6301990"/>
            <a:ext cx="2743200" cy="365125"/>
          </a:xfrm>
        </p:spPr>
        <p:txBody>
          <a:bodyPr/>
          <a:lstStyle/>
          <a:p>
            <a:pPr>
              <a:defRPr/>
            </a:pPr>
            <a:fld id="{18A7C158-08FE-4036-8D5A-254103DC9D54}" type="slidenum">
              <a:rPr lang="tr-TR" smtClean="0"/>
              <a:pPr>
                <a:defRPr/>
              </a:pPr>
              <a:t>29</a:t>
            </a:fld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767" y="800448"/>
            <a:ext cx="5399439" cy="287264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" b="98502" l="2326" r="97287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02227" y="3583281"/>
            <a:ext cx="3221959" cy="333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t0.gstatic.com/images?q=tbn:ANd9GcT-XHrXLrz7Ihk4OBiJWdLmjq8ZB52VVZmvVoTREGJutbCovLUsM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826" y="1020746"/>
            <a:ext cx="3781024" cy="2506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12" descr="http://t1.gstatic.com/images?q=tbn:ANd9GcRsn45pgrECTyS_xlKh5oczKyctiIZouA7yfZp3z54pm612vxBKJ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850" y="3912541"/>
            <a:ext cx="3796177" cy="2506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1232155" y="1679806"/>
            <a:ext cx="1239960" cy="34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1600" dirty="0" err="1">
                <a:solidFill>
                  <a:schemeClr val="bg1"/>
                </a:solidFill>
              </a:rPr>
              <a:t>Kalkül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25806" y="5196194"/>
            <a:ext cx="1241569" cy="34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</a:rPr>
              <a:t>Koledok</a:t>
            </a: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2352359" y="4840502"/>
            <a:ext cx="1239960" cy="34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1600" dirty="0" err="1">
                <a:solidFill>
                  <a:schemeClr val="bg1"/>
                </a:solidFill>
              </a:rPr>
              <a:t>Kalkül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2185312" y="2811162"/>
            <a:ext cx="1749776" cy="34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</a:rPr>
              <a:t>Safra kesesi</a:t>
            </a:r>
          </a:p>
        </p:txBody>
      </p:sp>
      <p:cxnSp>
        <p:nvCxnSpPr>
          <p:cNvPr id="18" name="17 Düz Bağlayıcı"/>
          <p:cNvCxnSpPr/>
          <p:nvPr/>
        </p:nvCxnSpPr>
        <p:spPr bwMode="auto">
          <a:xfrm>
            <a:off x="1968878" y="2093375"/>
            <a:ext cx="503237" cy="2159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Düz Bağlayıcı 4"/>
          <p:cNvCxnSpPr/>
          <p:nvPr/>
        </p:nvCxnSpPr>
        <p:spPr>
          <a:xfrm flipV="1">
            <a:off x="2185312" y="4089144"/>
            <a:ext cx="3463503" cy="14763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Resim 2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3533" y="3912540"/>
            <a:ext cx="3831059" cy="2324609"/>
          </a:xfrm>
          <a:prstGeom prst="rect">
            <a:avLst/>
          </a:prstGeom>
        </p:spPr>
      </p:pic>
      <p:sp>
        <p:nvSpPr>
          <p:cNvPr id="25" name="Metin kutusu 24"/>
          <p:cNvSpPr txBox="1"/>
          <p:nvPr/>
        </p:nvSpPr>
        <p:spPr>
          <a:xfrm>
            <a:off x="9034094" y="6328561"/>
            <a:ext cx="2333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Safra kesesi </a:t>
            </a:r>
            <a:r>
              <a:rPr lang="tr-TR" sz="1600" dirty="0" err="1" smtClean="0"/>
              <a:t>karsinomu</a:t>
            </a:r>
            <a:endParaRPr lang="tr-TR" sz="1600" dirty="0"/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95" y="6274487"/>
            <a:ext cx="526652" cy="524735"/>
          </a:xfrm>
          <a:prstGeom prst="rect">
            <a:avLst/>
          </a:prstGeom>
          <a:solidFill>
            <a:schemeClr val="accent1">
              <a:alpha val="12000"/>
            </a:schemeClr>
          </a:solidFill>
          <a:effectLst>
            <a:outerShdw blurRad="50800" dist="50800" dir="5400000" sx="38000" sy="38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0176098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6335913" y="2999311"/>
            <a:ext cx="343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err="1" smtClean="0"/>
              <a:t>Light</a:t>
            </a:r>
            <a:r>
              <a:rPr lang="tr-TR" sz="1600" dirty="0" smtClean="0"/>
              <a:t> </a:t>
            </a:r>
            <a:r>
              <a:rPr lang="tr-TR" sz="1600" dirty="0" err="1" smtClean="0"/>
              <a:t>beams</a:t>
            </a:r>
            <a:r>
              <a:rPr lang="tr-TR" sz="1600" dirty="0" smtClean="0"/>
              <a:t> in Fiber-</a:t>
            </a:r>
            <a:r>
              <a:rPr lang="tr-TR" sz="1600" dirty="0" err="1" smtClean="0"/>
              <a:t>Optics</a:t>
            </a:r>
            <a:r>
              <a:rPr lang="tr-TR" sz="1600" dirty="0" smtClean="0"/>
              <a:t> (</a:t>
            </a:r>
            <a:r>
              <a:rPr lang="tr-TR" sz="1600" dirty="0" err="1" smtClean="0"/>
              <a:t>Fiberglass</a:t>
            </a:r>
            <a:r>
              <a:rPr lang="tr-TR" sz="1600" dirty="0" smtClean="0"/>
              <a:t>)</a:t>
            </a:r>
            <a:endParaRPr lang="tr-TR" sz="16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633" y="439140"/>
            <a:ext cx="3642887" cy="2339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8983" y="321056"/>
            <a:ext cx="2057400" cy="2600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Dikdörtgen 8"/>
          <p:cNvSpPr/>
          <p:nvPr/>
        </p:nvSpPr>
        <p:spPr>
          <a:xfrm>
            <a:off x="2775437" y="2999311"/>
            <a:ext cx="21022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dirty="0"/>
              <a:t>John </a:t>
            </a:r>
            <a:r>
              <a:rPr lang="tr-TR" sz="1600" dirty="0" err="1"/>
              <a:t>Logie</a:t>
            </a:r>
            <a:r>
              <a:rPr lang="tr-TR" sz="1600" dirty="0"/>
              <a:t> </a:t>
            </a:r>
            <a:r>
              <a:rPr lang="tr-TR" sz="1600" dirty="0" err="1" smtClean="0"/>
              <a:t>Baird</a:t>
            </a:r>
            <a:r>
              <a:rPr lang="tr-TR" sz="1600" dirty="0" smtClean="0"/>
              <a:t>,  </a:t>
            </a:r>
            <a:r>
              <a:rPr lang="tr-TR" sz="1600" dirty="0"/>
              <a:t>1927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631" y="3558856"/>
            <a:ext cx="3642887" cy="2326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5437" y="3539916"/>
            <a:ext cx="2057400" cy="2583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Dikdörtgen 11"/>
          <p:cNvSpPr/>
          <p:nvPr/>
        </p:nvSpPr>
        <p:spPr>
          <a:xfrm>
            <a:off x="2820492" y="6344088"/>
            <a:ext cx="19543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dirty="0" err="1">
                <a:solidFill>
                  <a:srgbClr val="303030"/>
                </a:solidFill>
              </a:rPr>
              <a:t>Heinrich</a:t>
            </a:r>
            <a:r>
              <a:rPr lang="tr-TR" sz="1600" dirty="0">
                <a:solidFill>
                  <a:srgbClr val="303030"/>
                </a:solidFill>
              </a:rPr>
              <a:t> </a:t>
            </a:r>
            <a:r>
              <a:rPr lang="tr-TR" sz="1600" dirty="0" err="1">
                <a:solidFill>
                  <a:srgbClr val="303030"/>
                </a:solidFill>
              </a:rPr>
              <a:t>Lamm</a:t>
            </a:r>
            <a:r>
              <a:rPr lang="tr-TR" sz="1600" dirty="0" smtClean="0">
                <a:solidFill>
                  <a:srgbClr val="303030"/>
                </a:solidFill>
              </a:rPr>
              <a:t>, 1930</a:t>
            </a:r>
            <a:endParaRPr lang="tr-TR" sz="1600" dirty="0"/>
          </a:p>
        </p:txBody>
      </p:sp>
      <p:sp>
        <p:nvSpPr>
          <p:cNvPr id="13" name="Dikdörtgen 12"/>
          <p:cNvSpPr/>
          <p:nvPr/>
        </p:nvSpPr>
        <p:spPr>
          <a:xfrm>
            <a:off x="6386503" y="6344088"/>
            <a:ext cx="3335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dirty="0" smtClean="0">
                <a:solidFill>
                  <a:srgbClr val="303030"/>
                </a:solidFill>
              </a:rPr>
              <a:t>T</a:t>
            </a:r>
            <a:r>
              <a:rPr lang="en-US" sz="1600" dirty="0" err="1" smtClean="0">
                <a:solidFill>
                  <a:srgbClr val="303030"/>
                </a:solidFill>
              </a:rPr>
              <a:t>ransmitting</a:t>
            </a:r>
            <a:r>
              <a:rPr lang="en-US" sz="1600" dirty="0" smtClean="0">
                <a:solidFill>
                  <a:srgbClr val="303030"/>
                </a:solidFill>
              </a:rPr>
              <a:t> </a:t>
            </a:r>
            <a:r>
              <a:rPr lang="en-US" sz="1600" dirty="0">
                <a:solidFill>
                  <a:srgbClr val="303030"/>
                </a:solidFill>
              </a:rPr>
              <a:t>the image of a light bulb.</a:t>
            </a:r>
            <a:endParaRPr lang="tr-TR" sz="1600" dirty="0"/>
          </a:p>
        </p:txBody>
      </p:sp>
      <p:pic>
        <p:nvPicPr>
          <p:cNvPr id="15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91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547360" y="782229"/>
            <a:ext cx="73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dirty="0" err="1">
                <a:latin typeface="+mn-lt"/>
              </a:rPr>
              <a:t>Epitel</a:t>
            </a:r>
            <a:endParaRPr lang="tr-TR" altLang="tr-TR" dirty="0">
              <a:latin typeface="+mn-lt"/>
            </a:endParaRPr>
          </a:p>
        </p:txBody>
      </p:sp>
      <p:sp>
        <p:nvSpPr>
          <p:cNvPr id="4100" name="Text Box 4"/>
          <p:cNvSpPr>
            <a:spLocks noGrp="1" noChangeArrowheads="1"/>
          </p:cNvSpPr>
          <p:nvPr>
            <p:ph type="title"/>
          </p:nvPr>
        </p:nvSpPr>
        <p:spPr>
          <a:xfrm>
            <a:off x="5585969" y="2202984"/>
            <a:ext cx="2071688" cy="285750"/>
          </a:xfrm>
        </p:spPr>
        <p:txBody>
          <a:bodyPr>
            <a:normAutofit fontScale="90000"/>
          </a:bodyPr>
          <a:lstStyle/>
          <a:p>
            <a:r>
              <a:rPr lang="tr-TR" altLang="tr-TR" sz="1800" dirty="0" err="1">
                <a:latin typeface="+mn-lt"/>
              </a:rPr>
              <a:t>Müskülaris</a:t>
            </a:r>
            <a:r>
              <a:rPr lang="tr-TR" altLang="tr-TR" sz="1800" dirty="0">
                <a:latin typeface="+mn-lt"/>
              </a:rPr>
              <a:t> mukoza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532110" y="2660737"/>
            <a:ext cx="1278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dirty="0" err="1">
                <a:latin typeface="+mn-lt"/>
              </a:rPr>
              <a:t>Submukoza</a:t>
            </a:r>
            <a:endParaRPr lang="tr-TR" altLang="tr-TR" dirty="0">
              <a:latin typeface="+mn-lt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517933" y="1500720"/>
            <a:ext cx="1630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dirty="0" err="1">
                <a:latin typeface="+mn-lt"/>
              </a:rPr>
              <a:t>Lamina</a:t>
            </a:r>
            <a:r>
              <a:rPr lang="tr-TR" altLang="tr-TR" dirty="0">
                <a:latin typeface="+mn-lt"/>
              </a:rPr>
              <a:t> </a:t>
            </a:r>
            <a:r>
              <a:rPr lang="tr-TR" altLang="tr-TR" dirty="0" err="1">
                <a:latin typeface="+mn-lt"/>
              </a:rPr>
              <a:t>propria</a:t>
            </a:r>
            <a:endParaRPr lang="tr-TR" altLang="tr-TR" dirty="0">
              <a:latin typeface="+mn-lt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480308" y="3140138"/>
            <a:ext cx="21356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dirty="0">
                <a:latin typeface="+mn-lt"/>
              </a:rPr>
              <a:t>Sirküler kas tabakası</a:t>
            </a:r>
          </a:p>
        </p:txBody>
      </p:sp>
      <p:pic>
        <p:nvPicPr>
          <p:cNvPr id="4113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" y="132371"/>
            <a:ext cx="4960725" cy="370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Sağ Ayraç"/>
          <p:cNvSpPr/>
          <p:nvPr/>
        </p:nvSpPr>
        <p:spPr>
          <a:xfrm>
            <a:off x="7369903" y="918114"/>
            <a:ext cx="214312" cy="157162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4118" name="21 Metin kutusu"/>
          <p:cNvSpPr txBox="1">
            <a:spLocks noChangeArrowheads="1"/>
          </p:cNvSpPr>
          <p:nvPr/>
        </p:nvSpPr>
        <p:spPr bwMode="auto">
          <a:xfrm rot="16200000">
            <a:off x="6947628" y="1372138"/>
            <a:ext cx="16430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sz="1400" dirty="0"/>
              <a:t>Mukoza</a:t>
            </a:r>
          </a:p>
        </p:txBody>
      </p:sp>
      <p:sp>
        <p:nvSpPr>
          <p:cNvPr id="4119" name="Text Box 5"/>
          <p:cNvSpPr txBox="1">
            <a:spLocks noChangeArrowheads="1"/>
          </p:cNvSpPr>
          <p:nvPr/>
        </p:nvSpPr>
        <p:spPr bwMode="auto">
          <a:xfrm>
            <a:off x="4359744" y="3800030"/>
            <a:ext cx="81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dirty="0" err="1">
                <a:latin typeface="Times New Roman" panose="02020603050405020304" pitchFamily="18" charset="0"/>
              </a:rPr>
              <a:t>Seroza</a:t>
            </a:r>
            <a:endParaRPr lang="tr-TR" altLang="tr-TR" dirty="0">
              <a:latin typeface="Times New Roman" panose="02020603050405020304" pitchFamily="18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5701596" y="5232864"/>
            <a:ext cx="1344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err="1" smtClean="0"/>
              <a:t>Subepitelial</a:t>
            </a:r>
            <a:r>
              <a:rPr lang="tr-TR" sz="1600" dirty="0" smtClean="0"/>
              <a:t> lezyon</a:t>
            </a:r>
            <a:endParaRPr lang="tr-TR" sz="1600" dirty="0"/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4480389" y="2346863"/>
            <a:ext cx="108728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4343261" y="971062"/>
            <a:ext cx="1269253" cy="2556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>
            <a:off x="4500699" y="1711831"/>
            <a:ext cx="1046661" cy="375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 flipV="1">
            <a:off x="4424499" y="2882537"/>
            <a:ext cx="1105444" cy="6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V="1">
            <a:off x="4512033" y="3360127"/>
            <a:ext cx="976992" cy="1190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33" name="Line 14"/>
          <p:cNvSpPr>
            <a:spLocks noChangeShapeType="1"/>
          </p:cNvSpPr>
          <p:nvPr/>
        </p:nvSpPr>
        <p:spPr bwMode="auto">
          <a:xfrm>
            <a:off x="4500699" y="3697105"/>
            <a:ext cx="933450" cy="115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5444947" y="3458658"/>
            <a:ext cx="14532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dirty="0" err="1">
                <a:latin typeface="+mn-lt"/>
              </a:rPr>
              <a:t>Longidutinal</a:t>
            </a:r>
            <a:r>
              <a:rPr lang="tr-TR" altLang="tr-TR" dirty="0">
                <a:latin typeface="+mn-lt"/>
              </a:rPr>
              <a:t> kas tabakası</a:t>
            </a:r>
          </a:p>
        </p:txBody>
      </p:sp>
      <p:sp>
        <p:nvSpPr>
          <p:cNvPr id="35" name="Line 10"/>
          <p:cNvSpPr>
            <a:spLocks noChangeShapeType="1"/>
          </p:cNvSpPr>
          <p:nvPr/>
        </p:nvSpPr>
        <p:spPr bwMode="auto">
          <a:xfrm>
            <a:off x="3838850" y="3796676"/>
            <a:ext cx="585650" cy="14830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957" y="3580476"/>
            <a:ext cx="4512867" cy="3304776"/>
          </a:xfrm>
          <a:prstGeom prst="rect">
            <a:avLst/>
          </a:prstGeom>
        </p:spPr>
      </p:pic>
      <p:cxnSp>
        <p:nvCxnSpPr>
          <p:cNvPr id="36" name="Straight Arrow Connector 29"/>
          <p:cNvCxnSpPr/>
          <p:nvPr/>
        </p:nvCxnSpPr>
        <p:spPr>
          <a:xfrm flipH="1">
            <a:off x="7010400" y="5438166"/>
            <a:ext cx="276830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Metin kutusu 36"/>
          <p:cNvSpPr txBox="1"/>
          <p:nvPr/>
        </p:nvSpPr>
        <p:spPr>
          <a:xfrm>
            <a:off x="8298510" y="675063"/>
            <a:ext cx="3527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 smtClean="0"/>
              <a:t>Subepitelyal</a:t>
            </a:r>
            <a:r>
              <a:rPr lang="tr-TR" sz="2800" dirty="0" smtClean="0"/>
              <a:t> tümörlerde EUS</a:t>
            </a:r>
            <a:endParaRPr lang="tr-TR" sz="2800" dirty="0"/>
          </a:p>
        </p:txBody>
      </p:sp>
      <p:sp>
        <p:nvSpPr>
          <p:cNvPr id="4" name="Dikdörtgen 3"/>
          <p:cNvSpPr/>
          <p:nvPr/>
        </p:nvSpPr>
        <p:spPr>
          <a:xfrm>
            <a:off x="630265" y="3781823"/>
            <a:ext cx="38817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tr-TR" dirty="0"/>
              <a:t>GIST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tr-TR" dirty="0"/>
              <a:t>Lipom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tr-TR" dirty="0"/>
              <a:t>Kist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tr-TR" dirty="0" err="1"/>
              <a:t>Leyomyom</a:t>
            </a:r>
            <a:endParaRPr lang="tr-TR" alt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tr-TR" dirty="0"/>
              <a:t>Varis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tr-TR" dirty="0" err="1"/>
              <a:t>Karsinoid</a:t>
            </a:r>
            <a:endParaRPr lang="tr-TR" alt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tr-TR" dirty="0" err="1"/>
              <a:t>Ektopik</a:t>
            </a:r>
            <a:r>
              <a:rPr lang="tr-TR" altLang="tr-TR" dirty="0"/>
              <a:t> pankreas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tr-TR" dirty="0" err="1"/>
              <a:t>Granüler</a:t>
            </a:r>
            <a:r>
              <a:rPr lang="tr-TR" altLang="tr-TR" dirty="0"/>
              <a:t> hücreli tümör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tr-TR" dirty="0" err="1"/>
              <a:t>Metastatik</a:t>
            </a:r>
            <a:r>
              <a:rPr lang="tr-TR" altLang="tr-TR" dirty="0"/>
              <a:t> tümörler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tr-TR" dirty="0" err="1"/>
              <a:t>Gastrointesinal</a:t>
            </a:r>
            <a:r>
              <a:rPr lang="tr-TR" altLang="tr-TR" dirty="0"/>
              <a:t>  </a:t>
            </a:r>
            <a:r>
              <a:rPr lang="tr-TR" altLang="tr-TR" dirty="0" err="1"/>
              <a:t>traktüse</a:t>
            </a:r>
            <a:r>
              <a:rPr lang="tr-TR" altLang="tr-TR" dirty="0"/>
              <a:t> dıştan bası </a:t>
            </a:r>
          </a:p>
        </p:txBody>
      </p:sp>
      <p:pic>
        <p:nvPicPr>
          <p:cNvPr id="26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9943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186" y="1842677"/>
            <a:ext cx="3772887" cy="346084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084321" y="357052"/>
            <a:ext cx="3998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/>
              <a:t>EUS  ve </a:t>
            </a:r>
            <a:r>
              <a:rPr lang="tr-TR" sz="2400" dirty="0" err="1" smtClean="0"/>
              <a:t>subepitelyal</a:t>
            </a:r>
            <a:r>
              <a:rPr lang="tr-TR" sz="2400" dirty="0" smtClean="0"/>
              <a:t> tümörler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229" y="1842677"/>
            <a:ext cx="7822068" cy="3460843"/>
          </a:xfrm>
          <a:prstGeom prst="rect">
            <a:avLst/>
          </a:prstGeom>
        </p:spPr>
      </p:pic>
      <p:pic>
        <p:nvPicPr>
          <p:cNvPr id="6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632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lide Show - Understanding EUS-F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867" y="5316787"/>
            <a:ext cx="2497509" cy="1459978"/>
          </a:xfrm>
          <a:prstGeom prst="rect">
            <a:avLst/>
          </a:prstGeom>
        </p:spPr>
      </p:pic>
      <p:pic>
        <p:nvPicPr>
          <p:cNvPr id="7" name="Picture 2" descr="EUS Fine Needle Aspiration (FNA) System - Fannin Lt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5" b="100000" l="1198" r="986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993" y="5410360"/>
            <a:ext cx="2696805" cy="165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ndoscopic ultrasound-guided fine-needle aspiration image. Endoscopic... |  Download Scientific Diagra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58" y="1036389"/>
            <a:ext cx="5921742" cy="409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1819358" y="136753"/>
            <a:ext cx="859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EUS  FNA (</a:t>
            </a:r>
            <a:r>
              <a:rPr lang="tr-TR" sz="2400" dirty="0" err="1" smtClean="0"/>
              <a:t>Fine</a:t>
            </a:r>
            <a:r>
              <a:rPr lang="tr-TR" sz="2400" dirty="0" smtClean="0"/>
              <a:t> </a:t>
            </a:r>
            <a:r>
              <a:rPr lang="tr-TR" sz="2400" dirty="0" err="1" smtClean="0"/>
              <a:t>Needle</a:t>
            </a:r>
            <a:r>
              <a:rPr lang="tr-TR" sz="2400" dirty="0" smtClean="0"/>
              <a:t> </a:t>
            </a:r>
            <a:r>
              <a:rPr lang="tr-TR" sz="2400" dirty="0" err="1" smtClean="0"/>
              <a:t>Aspiration</a:t>
            </a:r>
            <a:r>
              <a:rPr lang="tr-TR" sz="2400" dirty="0" smtClean="0"/>
              <a:t>) ve  FNB (</a:t>
            </a:r>
            <a:r>
              <a:rPr lang="tr-TR" sz="2400" dirty="0" err="1" smtClean="0"/>
              <a:t>Fine</a:t>
            </a:r>
            <a:r>
              <a:rPr lang="tr-TR" sz="2400" dirty="0" smtClean="0"/>
              <a:t> </a:t>
            </a:r>
            <a:r>
              <a:rPr lang="tr-TR" sz="2400" dirty="0" err="1" smtClean="0"/>
              <a:t>Needle</a:t>
            </a:r>
            <a:r>
              <a:rPr lang="tr-TR" sz="2400" dirty="0" smtClean="0"/>
              <a:t> </a:t>
            </a:r>
            <a:r>
              <a:rPr lang="tr-TR" sz="2400" dirty="0" err="1" smtClean="0"/>
              <a:t>Biopsy</a:t>
            </a:r>
            <a:r>
              <a:rPr lang="tr-TR" sz="2400" dirty="0" smtClean="0"/>
              <a:t>)</a:t>
            </a:r>
            <a:endParaRPr lang="tr-TR" sz="24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10742" y="-144463"/>
            <a:ext cx="4260201" cy="3542117"/>
          </a:xfrm>
          <a:prstGeom prst="rect">
            <a:avLst/>
          </a:prstGeom>
        </p:spPr>
      </p:pic>
      <p:pic>
        <p:nvPicPr>
          <p:cNvPr id="12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32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724" y="3682841"/>
            <a:ext cx="3763667" cy="256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8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9" b="97065" l="2574" r="97243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6402" y="92655"/>
            <a:ext cx="3782328" cy="331649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" b="100000" l="156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827" y="232856"/>
            <a:ext cx="2952859" cy="2759982"/>
          </a:xfrm>
          <a:prstGeom prst="rect">
            <a:avLst/>
          </a:prstGeom>
        </p:spPr>
      </p:pic>
      <p:pic>
        <p:nvPicPr>
          <p:cNvPr id="7" name="Picture 4" descr="Acute and early EUS-guided transmural drainage of symptomatic postoperative  fluid collections - ScienceDirec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33" b="99592" l="0" r="9951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32" y="3233251"/>
            <a:ext cx="2765135" cy="33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189244" y="6415609"/>
            <a:ext cx="3309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 smtClean="0"/>
              <a:t>Postoperatif</a:t>
            </a:r>
            <a:r>
              <a:rPr lang="tr-TR" sz="1400" b="1" dirty="0" smtClean="0"/>
              <a:t> </a:t>
            </a:r>
            <a:r>
              <a:rPr lang="tr-TR" sz="1400" b="1" dirty="0" err="1" smtClean="0"/>
              <a:t>kolleksiyonu</a:t>
            </a:r>
            <a:r>
              <a:rPr lang="tr-TR" sz="1400" b="1" dirty="0" smtClean="0"/>
              <a:t> </a:t>
            </a:r>
            <a:r>
              <a:rPr lang="tr-TR" sz="1400" b="1" dirty="0" err="1" smtClean="0"/>
              <a:t>dreajı</a:t>
            </a:r>
            <a:endParaRPr lang="tr-TR" sz="1400" b="1" dirty="0"/>
          </a:p>
        </p:txBody>
      </p:sp>
      <p:pic>
        <p:nvPicPr>
          <p:cNvPr id="9" name="Picture 2" descr="Diagnostics | Free Full-Text | Advances in Endoscopic Ultrasound (EUS)- Guided Liver Biops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53" b="98206" l="1311" r="98801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95" y="3705521"/>
            <a:ext cx="3353477" cy="271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etin kutusu 9"/>
          <p:cNvSpPr txBox="1"/>
          <p:nvPr/>
        </p:nvSpPr>
        <p:spPr>
          <a:xfrm>
            <a:off x="8568341" y="6491550"/>
            <a:ext cx="3309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/>
              <a:t>Karaciğer biyopsisi /Portal basınç ölçümü</a:t>
            </a:r>
            <a:endParaRPr lang="tr-TR" sz="1400" b="1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748044" y="6997893"/>
            <a:ext cx="3309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/>
              <a:t>Postoperatif</a:t>
            </a:r>
            <a:r>
              <a:rPr lang="tr-TR" sz="1400" dirty="0" smtClean="0"/>
              <a:t> sıvı </a:t>
            </a:r>
            <a:r>
              <a:rPr lang="tr-TR" sz="1400" dirty="0" err="1" smtClean="0"/>
              <a:t>kolleksiyonu</a:t>
            </a:r>
            <a:r>
              <a:rPr lang="tr-TR" sz="1400" dirty="0" smtClean="0"/>
              <a:t> </a:t>
            </a:r>
            <a:r>
              <a:rPr lang="tr-TR" sz="1400" dirty="0" err="1" smtClean="0"/>
              <a:t>dreajı</a:t>
            </a:r>
            <a:endParaRPr lang="tr-TR" sz="1400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4530612" y="3128829"/>
            <a:ext cx="3309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 smtClean="0"/>
              <a:t>Psödokist</a:t>
            </a:r>
            <a:r>
              <a:rPr lang="tr-TR" sz="1400" b="1" dirty="0" smtClean="0"/>
              <a:t> drenajı / </a:t>
            </a:r>
            <a:r>
              <a:rPr lang="tr-TR" sz="1400" b="1" dirty="0" err="1" smtClean="0"/>
              <a:t>Nekrozektomi</a:t>
            </a:r>
            <a:endParaRPr lang="tr-TR" sz="1400" b="1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285633" y="3128828"/>
            <a:ext cx="3824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/>
              <a:t>Solid / </a:t>
            </a:r>
            <a:r>
              <a:rPr lang="tr-TR" sz="1400" b="1" dirty="0" err="1" smtClean="0"/>
              <a:t>Kistik</a:t>
            </a:r>
            <a:r>
              <a:rPr lang="tr-TR" sz="1400" b="1" dirty="0" smtClean="0"/>
              <a:t> </a:t>
            </a:r>
            <a:r>
              <a:rPr lang="tr-TR" sz="1400" b="1" dirty="0" err="1" smtClean="0"/>
              <a:t>neoplazm</a:t>
            </a:r>
            <a:r>
              <a:rPr lang="tr-TR" sz="1400" b="1" dirty="0" smtClean="0"/>
              <a:t> biyopsileri /</a:t>
            </a:r>
            <a:r>
              <a:rPr lang="tr-TR" sz="1400" b="1" dirty="0" err="1" smtClean="0"/>
              <a:t>Ablasyon</a:t>
            </a:r>
            <a:endParaRPr lang="tr-TR" sz="1400" b="1" dirty="0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17" b="98069" l="2206" r="973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6961" y="3603822"/>
            <a:ext cx="2596558" cy="2965676"/>
          </a:xfrm>
          <a:prstGeom prst="rect">
            <a:avLst/>
          </a:prstGeom>
        </p:spPr>
      </p:pic>
      <p:grpSp>
        <p:nvGrpSpPr>
          <p:cNvPr id="2" name="Grup 1"/>
          <p:cNvGrpSpPr/>
          <p:nvPr/>
        </p:nvGrpSpPr>
        <p:grpSpPr>
          <a:xfrm>
            <a:off x="8466413" y="-60304"/>
            <a:ext cx="3189640" cy="3346301"/>
            <a:chOff x="8638900" y="-113050"/>
            <a:chExt cx="3189640" cy="3346301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070325" y="92655"/>
              <a:ext cx="2667647" cy="3140596"/>
            </a:xfrm>
            <a:prstGeom prst="rect">
              <a:avLst/>
            </a:prstGeom>
          </p:spPr>
        </p:pic>
        <p:pic>
          <p:nvPicPr>
            <p:cNvPr id="2050" name="Picture 2" descr="Endoscopic ultrasound-guided celiac plexus neurolysis. Red arrow:... |  Download Scientific Diagra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8900" y="-113050"/>
              <a:ext cx="3189640" cy="3332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Metin kutusu 15"/>
          <p:cNvSpPr txBox="1"/>
          <p:nvPr/>
        </p:nvSpPr>
        <p:spPr>
          <a:xfrm>
            <a:off x="8428716" y="3174816"/>
            <a:ext cx="3309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 smtClean="0"/>
              <a:t>Çölyak</a:t>
            </a:r>
            <a:r>
              <a:rPr lang="tr-TR" sz="1400" b="1" dirty="0" smtClean="0"/>
              <a:t> </a:t>
            </a:r>
            <a:r>
              <a:rPr lang="tr-TR" sz="1400" b="1" dirty="0" err="1" smtClean="0"/>
              <a:t>ganglion</a:t>
            </a:r>
            <a:r>
              <a:rPr lang="tr-TR" sz="1400" b="1" dirty="0" smtClean="0"/>
              <a:t> blokajı</a:t>
            </a:r>
            <a:endParaRPr lang="tr-TR" sz="1400" b="1" dirty="0"/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0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6744" y="3860800"/>
            <a:ext cx="3460828" cy="2547142"/>
          </a:xfrm>
          <a:prstGeom prst="rect">
            <a:avLst/>
          </a:prstGeom>
        </p:spPr>
      </p:pic>
      <p:sp>
        <p:nvSpPr>
          <p:cNvPr id="20" name="Metin kutusu 19"/>
          <p:cNvSpPr txBox="1"/>
          <p:nvPr/>
        </p:nvSpPr>
        <p:spPr>
          <a:xfrm>
            <a:off x="3926688" y="6491550"/>
            <a:ext cx="3703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err="1" smtClean="0"/>
              <a:t>Hepatikogastrostomi</a:t>
            </a:r>
            <a:r>
              <a:rPr lang="tr-TR" sz="1400" b="1" dirty="0" smtClean="0"/>
              <a:t> &amp; </a:t>
            </a:r>
            <a:r>
              <a:rPr lang="tr-TR" sz="1400" b="1" dirty="0" err="1" smtClean="0"/>
              <a:t>Kolesistogastrostomi</a:t>
            </a:r>
            <a:endParaRPr lang="tr-TR" sz="1400" b="1" dirty="0"/>
          </a:p>
        </p:txBody>
      </p:sp>
      <p:pic>
        <p:nvPicPr>
          <p:cNvPr id="19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513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hema of EUS-guided double-balloon-occluded gastrojejunostomy bypass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583" l="1499" r="96146"/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59" y="1327876"/>
            <a:ext cx="5034735" cy="480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 4"/>
          <p:cNvGrpSpPr/>
          <p:nvPr/>
        </p:nvGrpSpPr>
        <p:grpSpPr>
          <a:xfrm>
            <a:off x="6094372" y="1347345"/>
            <a:ext cx="5570664" cy="3378927"/>
            <a:chOff x="5967272" y="1312955"/>
            <a:chExt cx="5570664" cy="3378927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6" b="100000" l="596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67272" y="1312955"/>
              <a:ext cx="5570664" cy="3378927"/>
            </a:xfrm>
            <a:prstGeom prst="rect">
              <a:avLst/>
            </a:prstGeom>
          </p:spPr>
        </p:pic>
        <p:sp>
          <p:nvSpPr>
            <p:cNvPr id="4" name="Çentikli Sağ Ok 3"/>
            <p:cNvSpPr/>
            <p:nvPr/>
          </p:nvSpPr>
          <p:spPr>
            <a:xfrm rot="3546024">
              <a:off x="9154277" y="3204273"/>
              <a:ext cx="924555" cy="132409"/>
            </a:xfrm>
            <a:prstGeom prst="notchedRightArrow">
              <a:avLst/>
            </a:prstGeom>
            <a:solidFill>
              <a:srgbClr val="FFFF00">
                <a:alpha val="34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5" name="Grup 14"/>
          <p:cNvGrpSpPr/>
          <p:nvPr/>
        </p:nvGrpSpPr>
        <p:grpSpPr>
          <a:xfrm>
            <a:off x="6319405" y="4522664"/>
            <a:ext cx="3318510" cy="2465965"/>
            <a:chOff x="5297198" y="4454011"/>
            <a:chExt cx="3318510" cy="2465965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31" b="100000" l="4065" r="9674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998961">
              <a:off x="5297198" y="4454011"/>
              <a:ext cx="3318510" cy="1962777"/>
            </a:xfrm>
            <a:prstGeom prst="rect">
              <a:avLst/>
            </a:prstGeom>
          </p:spPr>
        </p:pic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4704748">
              <a:off x="6231664" y="5758361"/>
              <a:ext cx="945774" cy="1377456"/>
            </a:xfrm>
            <a:prstGeom prst="rect">
              <a:avLst/>
            </a:prstGeom>
          </p:spPr>
        </p:pic>
      </p:grpSp>
      <p:sp>
        <p:nvSpPr>
          <p:cNvPr id="3" name="Metin kutusu 2"/>
          <p:cNvSpPr txBox="1"/>
          <p:nvPr/>
        </p:nvSpPr>
        <p:spPr>
          <a:xfrm>
            <a:off x="2603864" y="261257"/>
            <a:ext cx="636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Endoskopik  </a:t>
            </a:r>
            <a:r>
              <a:rPr lang="tr-TR" sz="2800" dirty="0" err="1" smtClean="0"/>
              <a:t>gastroenterostomi</a:t>
            </a:r>
            <a:endParaRPr lang="tr-TR" sz="2800" dirty="0"/>
          </a:p>
        </p:txBody>
      </p:sp>
      <p:pic>
        <p:nvPicPr>
          <p:cNvPr id="9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34</a:t>
            </a:fld>
            <a:endParaRPr lang="tr-TR"/>
          </a:p>
        </p:txBody>
      </p:sp>
      <p:sp>
        <p:nvSpPr>
          <p:cNvPr id="11" name="Metin kutusu 10"/>
          <p:cNvSpPr txBox="1"/>
          <p:nvPr/>
        </p:nvSpPr>
        <p:spPr>
          <a:xfrm>
            <a:off x="318248" y="5944866"/>
            <a:ext cx="5642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err="1" smtClean="0"/>
              <a:t>Lumen</a:t>
            </a:r>
            <a:r>
              <a:rPr lang="tr-TR" sz="2000" dirty="0" smtClean="0"/>
              <a:t> </a:t>
            </a:r>
            <a:r>
              <a:rPr lang="tr-TR" sz="2000" dirty="0" err="1" smtClean="0"/>
              <a:t>apposing</a:t>
            </a:r>
            <a:r>
              <a:rPr lang="tr-TR" sz="2000" dirty="0" smtClean="0"/>
              <a:t> metal </a:t>
            </a:r>
            <a:r>
              <a:rPr lang="tr-TR" sz="2000" dirty="0" err="1" smtClean="0"/>
              <a:t>stent</a:t>
            </a:r>
            <a:r>
              <a:rPr lang="tr-TR" sz="2000" dirty="0" smtClean="0"/>
              <a:t> (LAMS)            </a:t>
            </a:r>
            <a:endParaRPr lang="tr-TR" sz="2000" dirty="0"/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24" b="97412" l="3185" r="98726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310532">
            <a:off x="351942" y="215455"/>
            <a:ext cx="1231358" cy="13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395753" y="583475"/>
            <a:ext cx="4865916" cy="85344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2800" b="1" dirty="0" smtClean="0"/>
              <a:t>EUS </a:t>
            </a:r>
            <a:r>
              <a:rPr lang="tr-TR" sz="2800" b="1" dirty="0" err="1" smtClean="0"/>
              <a:t>Elastografi</a:t>
            </a:r>
            <a:r>
              <a:rPr lang="tr-TR" sz="2800" b="1" dirty="0"/>
              <a:t> </a:t>
            </a:r>
            <a:r>
              <a:rPr lang="tr-TR" sz="2800" b="1" dirty="0" smtClean="0"/>
              <a:t>ve </a:t>
            </a:r>
            <a:br>
              <a:rPr lang="tr-TR" sz="2800" b="1" dirty="0" smtClean="0"/>
            </a:br>
            <a:r>
              <a:rPr lang="tr-TR" sz="2800" b="1" dirty="0" err="1" smtClean="0"/>
              <a:t>Contrast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enhanced</a:t>
            </a:r>
            <a:r>
              <a:rPr lang="tr-TR" sz="2800" b="1" dirty="0" smtClean="0"/>
              <a:t> EUS (CE-EUS)</a:t>
            </a:r>
            <a:endParaRPr lang="tr-TR" sz="2800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910" y="444138"/>
            <a:ext cx="6501763" cy="294838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910" y="3674735"/>
            <a:ext cx="6501763" cy="294838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5853" y="3674735"/>
            <a:ext cx="3737645" cy="2948385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7925853" y="2922117"/>
            <a:ext cx="3507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 smtClean="0"/>
              <a:t>Sulphur</a:t>
            </a:r>
            <a:r>
              <a:rPr lang="tr-TR" dirty="0" smtClean="0"/>
              <a:t> </a:t>
            </a:r>
            <a:r>
              <a:rPr lang="tr-TR" dirty="0" err="1"/>
              <a:t>hexafluoride</a:t>
            </a:r>
            <a:r>
              <a:rPr lang="tr-TR" dirty="0"/>
              <a:t> </a:t>
            </a:r>
            <a:r>
              <a:rPr lang="tr-TR" dirty="0" err="1"/>
              <a:t>microbubbles</a:t>
            </a:r>
            <a:r>
              <a:rPr lang="tr-TR" dirty="0"/>
              <a:t> 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44" l="9043" r="89894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833415" y="1146356"/>
            <a:ext cx="1561696" cy="2359158"/>
          </a:xfrm>
          <a:prstGeom prst="rect">
            <a:avLst/>
          </a:prstGeom>
        </p:spPr>
      </p:pic>
      <p:sp>
        <p:nvSpPr>
          <p:cNvPr id="11" name="Aşağı Ok 10"/>
          <p:cNvSpPr/>
          <p:nvPr/>
        </p:nvSpPr>
        <p:spPr>
          <a:xfrm>
            <a:off x="9509760" y="3291449"/>
            <a:ext cx="200297" cy="2790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860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36</a:t>
            </a:fld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217" y="1565140"/>
            <a:ext cx="8334102" cy="4887012"/>
          </a:xfrm>
          <a:prstGeom prst="rect">
            <a:avLst/>
          </a:prstGeom>
        </p:spPr>
      </p:pic>
      <p:pic>
        <p:nvPicPr>
          <p:cNvPr id="5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088399" y="1846216"/>
            <a:ext cx="1314994" cy="1982533"/>
          </a:xfrm>
          <a:prstGeom prst="ellipse">
            <a:avLst/>
          </a:prstGeom>
          <a:solidFill>
            <a:schemeClr val="accent6">
              <a:lumMod val="60000"/>
              <a:lumOff val="40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/>
          <p:cNvSpPr/>
          <p:nvPr/>
        </p:nvSpPr>
        <p:spPr>
          <a:xfrm>
            <a:off x="7002742" y="1565140"/>
            <a:ext cx="1408686" cy="2745603"/>
          </a:xfrm>
          <a:prstGeom prst="ellipse">
            <a:avLst/>
          </a:prstGeom>
          <a:solidFill>
            <a:schemeClr val="accent6">
              <a:lumMod val="60000"/>
              <a:lumOff val="40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/>
          <p:cNvSpPr/>
          <p:nvPr/>
        </p:nvSpPr>
        <p:spPr>
          <a:xfrm>
            <a:off x="2316480" y="232303"/>
            <a:ext cx="71584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/>
              <a:t>Endoskopik  </a:t>
            </a:r>
            <a:r>
              <a:rPr lang="tr-TR" sz="3200" dirty="0" smtClean="0"/>
              <a:t>rezeksiyon,</a:t>
            </a:r>
            <a:r>
              <a:rPr lang="tr-TR" sz="3200" dirty="0"/>
              <a:t> EMR  ve </a:t>
            </a:r>
            <a:r>
              <a:rPr lang="tr-TR" sz="3200" dirty="0" smtClean="0"/>
              <a:t>ESD</a:t>
            </a:r>
            <a:endParaRPr lang="tr-TR" sz="3200" dirty="0"/>
          </a:p>
        </p:txBody>
      </p:sp>
      <p:sp>
        <p:nvSpPr>
          <p:cNvPr id="9" name="Metin kutusu 8"/>
          <p:cNvSpPr txBox="1"/>
          <p:nvPr/>
        </p:nvSpPr>
        <p:spPr>
          <a:xfrm>
            <a:off x="2316480" y="931818"/>
            <a:ext cx="796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EMR:</a:t>
            </a:r>
            <a:r>
              <a:rPr lang="tr-TR" dirty="0" smtClean="0"/>
              <a:t> </a:t>
            </a:r>
            <a:r>
              <a:rPr lang="tr-TR" dirty="0" err="1" smtClean="0"/>
              <a:t>Endoscopic</a:t>
            </a:r>
            <a:r>
              <a:rPr lang="tr-TR" dirty="0" smtClean="0"/>
              <a:t> </a:t>
            </a:r>
            <a:r>
              <a:rPr lang="tr-TR" dirty="0" err="1" smtClean="0"/>
              <a:t>Mucosal</a:t>
            </a:r>
            <a:r>
              <a:rPr lang="tr-TR" dirty="0" smtClean="0"/>
              <a:t> </a:t>
            </a:r>
            <a:r>
              <a:rPr lang="tr-TR" dirty="0" err="1" smtClean="0"/>
              <a:t>Resection</a:t>
            </a:r>
            <a:r>
              <a:rPr lang="tr-TR" dirty="0" smtClean="0"/>
              <a:t>  &amp;  </a:t>
            </a:r>
            <a:r>
              <a:rPr lang="tr-TR" b="1" dirty="0" smtClean="0"/>
              <a:t>ESD:</a:t>
            </a:r>
            <a:r>
              <a:rPr lang="tr-TR" dirty="0" smtClean="0"/>
              <a:t>  </a:t>
            </a:r>
            <a:r>
              <a:rPr lang="tr-TR" dirty="0" err="1" smtClean="0"/>
              <a:t>Endoscopic</a:t>
            </a:r>
            <a:r>
              <a:rPr lang="tr-TR" dirty="0" smtClean="0"/>
              <a:t> </a:t>
            </a:r>
            <a:r>
              <a:rPr lang="tr-TR" dirty="0" err="1" smtClean="0"/>
              <a:t>Submucosal</a:t>
            </a:r>
            <a:r>
              <a:rPr lang="tr-TR" dirty="0" smtClean="0"/>
              <a:t> </a:t>
            </a:r>
            <a:r>
              <a:rPr lang="tr-TR" dirty="0" err="1" smtClean="0"/>
              <a:t>Dissecton</a:t>
            </a:r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9648496" y="6555948"/>
            <a:ext cx="2456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/>
              <a:t>Shaukat</a:t>
            </a:r>
            <a:r>
              <a:rPr lang="tr-TR" sz="1200" dirty="0" smtClean="0"/>
              <a:t> A. </a:t>
            </a:r>
            <a:r>
              <a:rPr lang="tr-TR" sz="1200" dirty="0" err="1" smtClean="0"/>
              <a:t>Gastroenterology</a:t>
            </a:r>
            <a:r>
              <a:rPr lang="tr-TR" sz="1200" dirty="0" smtClean="0"/>
              <a:t> 2020</a:t>
            </a:r>
            <a:endParaRPr lang="tr-TR" sz="1200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68" y="1565140"/>
            <a:ext cx="11586042" cy="44855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836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37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896" y="949815"/>
            <a:ext cx="7513003" cy="5095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rgon plasma coagulation - APCapplica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998" y="949815"/>
            <a:ext cx="2717789" cy="509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1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38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8732" y="230116"/>
            <a:ext cx="7364730" cy="6430399"/>
          </a:xfrm>
          <a:prstGeom prst="rect">
            <a:avLst/>
          </a:prstGeom>
        </p:spPr>
      </p:pic>
      <p:pic>
        <p:nvPicPr>
          <p:cNvPr id="5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8901885" y="6623418"/>
            <a:ext cx="32079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/>
              <a:t>https://www.youtube.com/watch?v=4siwjwIGrPM&amp;rco=1</a:t>
            </a:r>
          </a:p>
        </p:txBody>
      </p:sp>
    </p:spTree>
    <p:extLst>
      <p:ext uri="{BB962C8B-B14F-4D97-AF65-F5344CB8AC3E}">
        <p14:creationId xmlns:p14="http://schemas.microsoft.com/office/powerpoint/2010/main" val="117975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39</a:t>
            </a:fld>
            <a:endParaRPr lang="tr-TR"/>
          </a:p>
        </p:txBody>
      </p:sp>
      <p:pic>
        <p:nvPicPr>
          <p:cNvPr id="5126" name="Picture 6" descr="Ovesco Endoscopy AG - The FTRD® System is a useful tool for R0 resection of  complex recurrent / residual colorectal neoplasi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565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902367" y="0"/>
            <a:ext cx="4587290" cy="23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3" b="98315" l="1143" r="97143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4987">
            <a:off x="396345" y="130285"/>
            <a:ext cx="1139407" cy="115894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7041" l="9694" r="89796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96" y="1286301"/>
            <a:ext cx="1337314" cy="1153092"/>
          </a:xfrm>
          <a:prstGeom prst="rect">
            <a:avLst/>
          </a:prstGeom>
        </p:spPr>
      </p:pic>
      <p:pic>
        <p:nvPicPr>
          <p:cNvPr id="13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677" y="2439393"/>
            <a:ext cx="9974020" cy="4157449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379950" y="90347"/>
            <a:ext cx="8446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Tam kat rezeksiyon </a:t>
            </a:r>
            <a:r>
              <a:rPr lang="tr-TR" sz="2800" dirty="0"/>
              <a:t> </a:t>
            </a:r>
            <a:r>
              <a:rPr lang="tr-TR" sz="2800" dirty="0" smtClean="0"/>
              <a:t>yöntemleri</a:t>
            </a:r>
          </a:p>
          <a:p>
            <a:pPr algn="ctr"/>
            <a:r>
              <a:rPr lang="tr-TR" sz="2000" b="1" dirty="0" smtClean="0"/>
              <a:t>OTSC</a:t>
            </a:r>
            <a:r>
              <a:rPr lang="tr-TR" sz="2000" dirty="0" smtClean="0"/>
              <a:t>  (</a:t>
            </a:r>
            <a:r>
              <a:rPr lang="tr-TR" sz="2000" dirty="0" err="1" smtClean="0"/>
              <a:t>Over</a:t>
            </a:r>
            <a:r>
              <a:rPr lang="tr-TR" sz="2000" dirty="0" smtClean="0"/>
              <a:t> </a:t>
            </a:r>
            <a:r>
              <a:rPr lang="tr-TR" sz="2000" dirty="0" err="1" smtClean="0"/>
              <a:t>The</a:t>
            </a:r>
            <a:r>
              <a:rPr lang="tr-TR" sz="2000" dirty="0" smtClean="0"/>
              <a:t> </a:t>
            </a:r>
            <a:r>
              <a:rPr lang="tr-TR" sz="2000" dirty="0" err="1" smtClean="0"/>
              <a:t>Scope</a:t>
            </a:r>
            <a:r>
              <a:rPr lang="tr-TR" sz="2000" dirty="0" smtClean="0"/>
              <a:t> Clip)  &amp;  </a:t>
            </a:r>
            <a:r>
              <a:rPr lang="tr-TR" sz="2000" b="1" dirty="0" smtClean="0"/>
              <a:t>FTRD </a:t>
            </a:r>
            <a:r>
              <a:rPr lang="tr-TR" sz="2000" dirty="0" smtClean="0"/>
              <a:t>(Full </a:t>
            </a:r>
            <a:r>
              <a:rPr lang="tr-TR" sz="2000" dirty="0" err="1" smtClean="0"/>
              <a:t>Thickness</a:t>
            </a:r>
            <a:r>
              <a:rPr lang="tr-TR" sz="2000" dirty="0" smtClean="0"/>
              <a:t> </a:t>
            </a:r>
            <a:r>
              <a:rPr lang="tr-TR" sz="2000" dirty="0" err="1" smtClean="0"/>
              <a:t>Resection</a:t>
            </a:r>
            <a:r>
              <a:rPr lang="tr-TR" sz="2000" dirty="0" smtClean="0"/>
              <a:t> Device)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76572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599984" y="3587071"/>
            <a:ext cx="328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/>
              <a:t>Rudolf Schindler 1932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1161" y="4077480"/>
            <a:ext cx="4038727" cy="2607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The Naismiths of Endoscopy | gutsandgrow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771" y="4077480"/>
            <a:ext cx="4038727" cy="2607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irschowitz, inventor of endoscope, dies at 87 - Heersink School of  Medicine News | UAB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950" y="303020"/>
            <a:ext cx="4972738" cy="3281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lt Başlık 2"/>
          <p:cNvSpPr txBox="1">
            <a:spLocks/>
          </p:cNvSpPr>
          <p:nvPr/>
        </p:nvSpPr>
        <p:spPr>
          <a:xfrm>
            <a:off x="6937073" y="3608051"/>
            <a:ext cx="5265906" cy="445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dirty="0" smtClean="0"/>
              <a:t>Basil </a:t>
            </a:r>
            <a:r>
              <a:rPr lang="tr-TR" sz="1600" dirty="0" err="1" smtClean="0"/>
              <a:t>Hirschowitz</a:t>
            </a:r>
            <a:r>
              <a:rPr lang="tr-TR" sz="1600" dirty="0" smtClean="0"/>
              <a:t> 1956</a:t>
            </a:r>
            <a:endParaRPr lang="tr-TR" sz="1600" dirty="0"/>
          </a:p>
        </p:txBody>
      </p:sp>
      <p:pic>
        <p:nvPicPr>
          <p:cNvPr id="2056" name="Picture 8" descr="From the Sword to Schindler: A Saga of Gastroscopy | Semantic Schola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56" y="254972"/>
            <a:ext cx="4972738" cy="3329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Lehrbuch und Atlas der Gastroskopie, published in 1923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6" y="93826"/>
            <a:ext cx="1347748" cy="205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47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23702" y="93196"/>
            <a:ext cx="8987245" cy="993412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smtClean="0"/>
              <a:t>  POEM </a:t>
            </a:r>
            <a:r>
              <a:rPr lang="tr-TR" sz="2400" b="1" dirty="0" smtClean="0"/>
              <a:t>(</a:t>
            </a:r>
            <a:r>
              <a:rPr lang="tr-TR" altLang="tr-TR" sz="2400" b="1" dirty="0" err="1"/>
              <a:t>Peroral</a:t>
            </a:r>
            <a:r>
              <a:rPr lang="tr-TR" altLang="tr-TR" sz="2400" b="1" dirty="0"/>
              <a:t> </a:t>
            </a:r>
            <a:r>
              <a:rPr lang="tr-TR" altLang="tr-TR" sz="2400" b="1" dirty="0" err="1" smtClean="0"/>
              <a:t>Endoscopic</a:t>
            </a:r>
            <a:r>
              <a:rPr lang="tr-TR" altLang="tr-TR" sz="2400" b="1" dirty="0" smtClean="0"/>
              <a:t> </a:t>
            </a:r>
            <a:r>
              <a:rPr lang="tr-TR" altLang="tr-TR" sz="2400" b="1" dirty="0" err="1" smtClean="0"/>
              <a:t>Myotomy</a:t>
            </a:r>
            <a:r>
              <a:rPr lang="tr-TR" altLang="tr-TR" sz="2400" b="1" dirty="0" smtClean="0"/>
              <a:t>) (</a:t>
            </a:r>
            <a:r>
              <a:rPr lang="tr-TR" sz="2400" b="1" dirty="0" smtClean="0"/>
              <a:t>3’rd </a:t>
            </a:r>
            <a:r>
              <a:rPr lang="tr-TR" sz="2400" b="1" dirty="0" err="1"/>
              <a:t>space</a:t>
            </a:r>
            <a:r>
              <a:rPr lang="tr-TR" sz="2400" b="1" dirty="0"/>
              <a:t> </a:t>
            </a:r>
            <a:r>
              <a:rPr lang="tr-TR" sz="2400" b="1" dirty="0" err="1" smtClean="0"/>
              <a:t>endoscopy</a:t>
            </a:r>
            <a:r>
              <a:rPr lang="tr-TR" sz="2400" b="1" dirty="0" smtClean="0"/>
              <a:t>)</a:t>
            </a:r>
            <a:endParaRPr lang="tr-TR" sz="24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0673" y="2797612"/>
            <a:ext cx="5739864" cy="3042467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dirty="0" smtClean="0"/>
              <a:t>E-POEM, O-POEM                            </a:t>
            </a:r>
            <a:r>
              <a:rPr lang="tr-TR" sz="2000" dirty="0" smtClean="0"/>
              <a:t>(</a:t>
            </a:r>
            <a:r>
              <a:rPr lang="tr-TR" sz="2000" dirty="0" err="1" smtClean="0"/>
              <a:t>Akalazya</a:t>
            </a:r>
            <a:r>
              <a:rPr lang="tr-TR" sz="2000" dirty="0" smtClean="0"/>
              <a:t> ve </a:t>
            </a:r>
            <a:r>
              <a:rPr lang="tr-TR" sz="2000" dirty="0" err="1" smtClean="0"/>
              <a:t>diffüz</a:t>
            </a:r>
            <a:r>
              <a:rPr lang="tr-TR" sz="2000" dirty="0" smtClean="0"/>
              <a:t> </a:t>
            </a:r>
            <a:r>
              <a:rPr lang="tr-TR" sz="2000" dirty="0" err="1" smtClean="0"/>
              <a:t>özofagial</a:t>
            </a:r>
            <a:r>
              <a:rPr lang="tr-TR" sz="2000" dirty="0" smtClean="0"/>
              <a:t> spazm </a:t>
            </a:r>
            <a:r>
              <a:rPr lang="tr-TR" altLang="tr-TR" sz="2000" dirty="0" smtClean="0"/>
              <a:t>tedavisi)</a:t>
            </a:r>
            <a:endParaRPr lang="tr-TR" sz="2000" dirty="0" smtClean="0"/>
          </a:p>
          <a:p>
            <a:r>
              <a:rPr lang="tr-TR" dirty="0" smtClean="0"/>
              <a:t>Z-POEM (D-POEM)                                  </a:t>
            </a:r>
            <a:r>
              <a:rPr lang="tr-TR" sz="2000" dirty="0" smtClean="0"/>
              <a:t>(</a:t>
            </a:r>
            <a:r>
              <a:rPr lang="tr-TR" sz="2000" dirty="0" err="1" smtClean="0"/>
              <a:t>Zenker</a:t>
            </a:r>
            <a:r>
              <a:rPr lang="tr-TR" sz="2000" dirty="0" smtClean="0"/>
              <a:t> </a:t>
            </a:r>
            <a:r>
              <a:rPr lang="tr-TR" sz="2000" dirty="0" err="1" smtClean="0"/>
              <a:t>divertikülü</a:t>
            </a:r>
            <a:r>
              <a:rPr lang="tr-TR" sz="2000" dirty="0" smtClean="0"/>
              <a:t> tedavisi)</a:t>
            </a:r>
          </a:p>
          <a:p>
            <a:r>
              <a:rPr lang="tr-TR" dirty="0" smtClean="0"/>
              <a:t>G-POEM </a:t>
            </a:r>
            <a:r>
              <a:rPr lang="tr-TR" sz="2400" dirty="0" smtClean="0"/>
              <a:t>(</a:t>
            </a:r>
            <a:r>
              <a:rPr lang="tr-TR" sz="2400" dirty="0" err="1" smtClean="0"/>
              <a:t>Pyloromyotomy</a:t>
            </a:r>
            <a:r>
              <a:rPr lang="tr-TR" sz="2400" dirty="0" smtClean="0"/>
              <a:t>)                </a:t>
            </a:r>
            <a:r>
              <a:rPr lang="tr-TR" sz="2000" dirty="0" smtClean="0"/>
              <a:t>(</a:t>
            </a:r>
            <a:r>
              <a:rPr lang="tr-TR" sz="2000" dirty="0" err="1" smtClean="0"/>
              <a:t>Gastroparezi</a:t>
            </a:r>
            <a:r>
              <a:rPr lang="tr-TR" sz="2000" dirty="0" smtClean="0"/>
              <a:t> tedavisi)</a:t>
            </a:r>
          </a:p>
          <a:p>
            <a:endParaRPr lang="tr-TR" sz="2400" dirty="0"/>
          </a:p>
        </p:txBody>
      </p:sp>
      <p:pic>
        <p:nvPicPr>
          <p:cNvPr id="5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263608" y="1594594"/>
            <a:ext cx="4789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Üst </a:t>
            </a:r>
            <a:r>
              <a:rPr lang="tr-TR" sz="2400" dirty="0" err="1" smtClean="0"/>
              <a:t>gastrointestinal</a:t>
            </a:r>
            <a:r>
              <a:rPr lang="tr-TR" sz="2400" dirty="0" smtClean="0"/>
              <a:t> sistemin motor fonksiyon bozukluklarının tedavisi</a:t>
            </a:r>
            <a:endParaRPr lang="tr-TR" sz="24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239" y="1150504"/>
            <a:ext cx="6092356" cy="54854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Metin kutusu 3"/>
          <p:cNvSpPr txBox="1"/>
          <p:nvPr/>
        </p:nvSpPr>
        <p:spPr>
          <a:xfrm>
            <a:off x="5930537" y="1594594"/>
            <a:ext cx="1018904" cy="461665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>
                <a:solidFill>
                  <a:schemeClr val="bg1"/>
                </a:solidFill>
              </a:rPr>
              <a:t>Klasik</a:t>
            </a:r>
          </a:p>
          <a:p>
            <a:pPr algn="ctr"/>
            <a:r>
              <a:rPr lang="tr-TR" sz="1200" b="1" dirty="0" smtClean="0">
                <a:solidFill>
                  <a:schemeClr val="bg1"/>
                </a:solidFill>
              </a:rPr>
              <a:t>POEM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5817324" y="3161744"/>
            <a:ext cx="1018904" cy="276999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>
                <a:solidFill>
                  <a:schemeClr val="bg1"/>
                </a:solidFill>
              </a:rPr>
              <a:t>   D-POEM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5873931" y="4500911"/>
            <a:ext cx="1018904" cy="276999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>
                <a:solidFill>
                  <a:schemeClr val="bg1"/>
                </a:solidFill>
              </a:rPr>
              <a:t>G-POEM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5873931" y="5730995"/>
            <a:ext cx="1018904" cy="276999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>
                <a:solidFill>
                  <a:schemeClr val="bg1"/>
                </a:solidFill>
              </a:rPr>
              <a:t>O-POEM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96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193" y="1476014"/>
            <a:ext cx="2276405" cy="454587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435" y="1419319"/>
            <a:ext cx="7308020" cy="4659262"/>
          </a:xfrm>
          <a:prstGeom prst="rect">
            <a:avLst/>
          </a:prstGeom>
        </p:spPr>
      </p:pic>
      <p:sp>
        <p:nvSpPr>
          <p:cNvPr id="13" name="5 Dikdörtgen"/>
          <p:cNvSpPr>
            <a:spLocks noChangeArrowheads="1"/>
          </p:cNvSpPr>
          <p:nvPr/>
        </p:nvSpPr>
        <p:spPr bwMode="auto">
          <a:xfrm>
            <a:off x="1920876" y="254279"/>
            <a:ext cx="8137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800" dirty="0" err="1" smtClean="0"/>
              <a:t>Akalazya</a:t>
            </a:r>
            <a:r>
              <a:rPr lang="tr-TR" altLang="tr-TR" sz="2800" dirty="0" smtClean="0"/>
              <a:t> tedavisinde E-POEM</a:t>
            </a:r>
            <a:endParaRPr lang="tr-TR" altLang="tr-TR" sz="2800" dirty="0"/>
          </a:p>
        </p:txBody>
      </p:sp>
      <p:pic>
        <p:nvPicPr>
          <p:cNvPr id="14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011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Resi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4208" y="-27642"/>
            <a:ext cx="4172774" cy="43634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335" y="1714413"/>
            <a:ext cx="7344556" cy="5052145"/>
          </a:xfrm>
          <a:prstGeom prst="rect">
            <a:avLst/>
          </a:prstGeom>
        </p:spPr>
      </p:pic>
      <p:cxnSp>
        <p:nvCxnSpPr>
          <p:cNvPr id="32" name="Dirsek Bağlayıcısı 31"/>
          <p:cNvCxnSpPr/>
          <p:nvPr/>
        </p:nvCxnSpPr>
        <p:spPr>
          <a:xfrm rot="10800000">
            <a:off x="2133601" y="4240485"/>
            <a:ext cx="4746171" cy="557938"/>
          </a:xfrm>
          <a:prstGeom prst="bentConnector3">
            <a:avLst>
              <a:gd name="adj1" fmla="val 100092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Metin kutusu 33"/>
          <p:cNvSpPr txBox="1"/>
          <p:nvPr/>
        </p:nvSpPr>
        <p:spPr>
          <a:xfrm>
            <a:off x="2429690" y="1027612"/>
            <a:ext cx="120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>
                <a:solidFill>
                  <a:schemeClr val="bg1"/>
                </a:solidFill>
              </a:rPr>
              <a:t>Özofagus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35" name="Metin kutusu 34"/>
          <p:cNvSpPr txBox="1"/>
          <p:nvPr/>
        </p:nvSpPr>
        <p:spPr>
          <a:xfrm>
            <a:off x="1820093" y="3500845"/>
            <a:ext cx="134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>
                <a:solidFill>
                  <a:schemeClr val="bg1"/>
                </a:solidFill>
              </a:rPr>
              <a:t>Divertikül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37" name="Metin kutusu 36"/>
          <p:cNvSpPr txBox="1"/>
          <p:nvPr/>
        </p:nvSpPr>
        <p:spPr>
          <a:xfrm>
            <a:off x="2643053" y="2642415"/>
            <a:ext cx="1036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/>
              <a:t>Septum</a:t>
            </a:r>
            <a:endParaRPr lang="tr-TR" sz="1600" dirty="0"/>
          </a:p>
        </p:txBody>
      </p:sp>
      <p:sp>
        <p:nvSpPr>
          <p:cNvPr id="36" name="Dikdörtgen 35"/>
          <p:cNvSpPr/>
          <p:nvPr/>
        </p:nvSpPr>
        <p:spPr>
          <a:xfrm>
            <a:off x="6027871" y="504392"/>
            <a:ext cx="4765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/>
              <a:t>Z-POEM </a:t>
            </a:r>
            <a:r>
              <a:rPr lang="tr-TR" sz="2800" dirty="0" smtClean="0"/>
              <a:t> </a:t>
            </a:r>
            <a:r>
              <a:rPr lang="tr-TR" sz="2400" dirty="0" smtClean="0"/>
              <a:t>(</a:t>
            </a:r>
            <a:r>
              <a:rPr lang="tr-TR" sz="2400" dirty="0" err="1"/>
              <a:t>Zenker</a:t>
            </a:r>
            <a:r>
              <a:rPr lang="tr-TR" sz="2400" dirty="0"/>
              <a:t> </a:t>
            </a:r>
            <a:r>
              <a:rPr lang="tr-TR" sz="2400" dirty="0" err="1" smtClean="0"/>
              <a:t>divertikü</a:t>
            </a:r>
            <a:r>
              <a:rPr lang="tr-TR" sz="2400" dirty="0" smtClean="0"/>
              <a:t> tedavisi)</a:t>
            </a:r>
            <a:endParaRPr lang="tr-TR" sz="2400" dirty="0"/>
          </a:p>
        </p:txBody>
      </p:sp>
      <p:pic>
        <p:nvPicPr>
          <p:cNvPr id="39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9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677" y="520595"/>
            <a:ext cx="6348548" cy="617194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47518" y="422366"/>
            <a:ext cx="4112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/>
              <a:t>G-POEM (</a:t>
            </a:r>
            <a:r>
              <a:rPr lang="tr-TR" sz="2800" dirty="0" err="1"/>
              <a:t>Pyloromyotomy</a:t>
            </a:r>
            <a:r>
              <a:rPr lang="tr-TR" sz="2800" dirty="0"/>
              <a:t>) </a:t>
            </a:r>
          </a:p>
        </p:txBody>
      </p:sp>
      <p:pic>
        <p:nvPicPr>
          <p:cNvPr id="5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76" y="1602378"/>
            <a:ext cx="3677689" cy="4197531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2048055" y="5529943"/>
            <a:ext cx="168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/>
              <a:t>Gastroparezi</a:t>
            </a:r>
            <a:endParaRPr lang="tr-TR" dirty="0"/>
          </a:p>
        </p:txBody>
      </p:sp>
      <p:sp>
        <p:nvSpPr>
          <p:cNvPr id="8" name="Sağa Bükülü Ok 7"/>
          <p:cNvSpPr/>
          <p:nvPr/>
        </p:nvSpPr>
        <p:spPr>
          <a:xfrm rot="20516800">
            <a:off x="2339024" y="4020731"/>
            <a:ext cx="435429" cy="80475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0" name="Sola Bükülü Ok 9"/>
          <p:cNvSpPr/>
          <p:nvPr/>
        </p:nvSpPr>
        <p:spPr>
          <a:xfrm rot="7897345">
            <a:off x="3226345" y="2253962"/>
            <a:ext cx="357698" cy="99249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139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623457" y="155800"/>
            <a:ext cx="6102532" cy="888909"/>
          </a:xfrm>
        </p:spPr>
        <p:txBody>
          <a:bodyPr>
            <a:normAutofit/>
          </a:bodyPr>
          <a:lstStyle/>
          <a:p>
            <a:pPr algn="ctr"/>
            <a:r>
              <a:rPr lang="tr-TR" sz="3600" dirty="0" err="1" smtClean="0"/>
              <a:t>Bariatrik</a:t>
            </a:r>
            <a:r>
              <a:rPr lang="tr-TR" sz="3600" dirty="0" smtClean="0"/>
              <a:t> endoskopi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0" y="2096903"/>
            <a:ext cx="8192589" cy="4351338"/>
          </a:xfrm>
        </p:spPr>
        <p:txBody>
          <a:bodyPr/>
          <a:lstStyle/>
          <a:p>
            <a:r>
              <a:rPr lang="tr-TR" dirty="0" err="1" smtClean="0"/>
              <a:t>Gastrik</a:t>
            </a:r>
            <a:r>
              <a:rPr lang="tr-TR" dirty="0" smtClean="0"/>
              <a:t> balon</a:t>
            </a:r>
          </a:p>
          <a:p>
            <a:r>
              <a:rPr lang="tr-TR" dirty="0" smtClean="0"/>
              <a:t>Sleeve </a:t>
            </a:r>
            <a:r>
              <a:rPr lang="tr-TR" dirty="0" err="1" smtClean="0"/>
              <a:t>gastroplasti</a:t>
            </a:r>
            <a:endParaRPr lang="tr-TR" dirty="0" smtClean="0"/>
          </a:p>
          <a:p>
            <a:r>
              <a:rPr lang="tr-TR" dirty="0" smtClean="0"/>
              <a:t>Duodenal </a:t>
            </a:r>
            <a:r>
              <a:rPr lang="tr-TR" dirty="0" err="1" smtClean="0"/>
              <a:t>mucosal</a:t>
            </a:r>
            <a:r>
              <a:rPr lang="tr-TR" dirty="0" smtClean="0"/>
              <a:t> </a:t>
            </a:r>
            <a:r>
              <a:rPr lang="tr-TR" dirty="0" err="1" smtClean="0"/>
              <a:t>resurfacing</a:t>
            </a:r>
            <a:endParaRPr lang="tr-TR" dirty="0" smtClean="0"/>
          </a:p>
          <a:p>
            <a:r>
              <a:rPr lang="tr-TR" dirty="0" smtClean="0"/>
              <a:t>Endoskopik </a:t>
            </a:r>
            <a:r>
              <a:rPr lang="tr-TR" dirty="0" err="1" smtClean="0"/>
              <a:t>gastroenterostomi</a:t>
            </a:r>
            <a:endParaRPr lang="tr-TR" dirty="0" smtClean="0"/>
          </a:p>
          <a:p>
            <a:r>
              <a:rPr lang="tr-TR" dirty="0" smtClean="0"/>
              <a:t>Duodenal – </a:t>
            </a:r>
            <a:r>
              <a:rPr lang="tr-TR" dirty="0" err="1" smtClean="0"/>
              <a:t>jejunal</a:t>
            </a:r>
            <a:r>
              <a:rPr lang="tr-TR" dirty="0" smtClean="0"/>
              <a:t> bypass </a:t>
            </a:r>
            <a:r>
              <a:rPr lang="tr-TR" dirty="0" err="1" smtClean="0"/>
              <a:t>liner</a:t>
            </a:r>
            <a:r>
              <a:rPr lang="tr-TR" dirty="0" smtClean="0"/>
              <a:t> </a:t>
            </a:r>
            <a:r>
              <a:rPr lang="tr-TR" sz="2400" dirty="0" smtClean="0"/>
              <a:t>(</a:t>
            </a:r>
            <a:r>
              <a:rPr lang="tr-TR" sz="2400" dirty="0" err="1" smtClean="0"/>
              <a:t>Endobarier</a:t>
            </a:r>
            <a:r>
              <a:rPr lang="tr-TR" sz="2400" dirty="0" smtClean="0"/>
              <a:t>)</a:t>
            </a:r>
          </a:p>
          <a:p>
            <a:r>
              <a:rPr lang="tr-TR" dirty="0" err="1" smtClean="0"/>
              <a:t>Gastrik</a:t>
            </a:r>
            <a:r>
              <a:rPr lang="tr-TR" dirty="0" smtClean="0"/>
              <a:t> </a:t>
            </a:r>
            <a:r>
              <a:rPr lang="tr-TR" dirty="0" err="1" smtClean="0"/>
              <a:t>aspirasyon</a:t>
            </a:r>
            <a:r>
              <a:rPr lang="tr-TR" dirty="0" smtClean="0"/>
              <a:t> </a:t>
            </a:r>
            <a:r>
              <a:rPr lang="tr-TR" sz="2400" dirty="0" smtClean="0"/>
              <a:t>(</a:t>
            </a:r>
            <a:r>
              <a:rPr lang="tr-TR" sz="2400" dirty="0" err="1" smtClean="0"/>
              <a:t>Stomach</a:t>
            </a:r>
            <a:r>
              <a:rPr lang="tr-TR" sz="2400" dirty="0" smtClean="0"/>
              <a:t> </a:t>
            </a:r>
            <a:r>
              <a:rPr lang="tr-TR" sz="2400" dirty="0" err="1" smtClean="0"/>
              <a:t>pump</a:t>
            </a:r>
            <a:r>
              <a:rPr lang="tr-TR" sz="2400" dirty="0" smtClean="0"/>
              <a:t>)</a:t>
            </a:r>
            <a:endParaRPr lang="tr-TR" sz="2400" dirty="0"/>
          </a:p>
        </p:txBody>
      </p:sp>
      <p:pic>
        <p:nvPicPr>
          <p:cNvPr id="4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kelepceliyiz.net/forum/resimler/facebokresim/2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05" y="1915886"/>
            <a:ext cx="4394644" cy="3224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20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2393981" y="341904"/>
            <a:ext cx="688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Mide  balonu  </a:t>
            </a:r>
            <a:endParaRPr lang="tr-TR" sz="28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9" b="97783" l="0" r="991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457" y="1477532"/>
            <a:ext cx="3332214" cy="4338708"/>
          </a:xfrm>
          <a:prstGeom prst="rect">
            <a:avLst/>
          </a:prstGeom>
        </p:spPr>
      </p:pic>
      <p:pic>
        <p:nvPicPr>
          <p:cNvPr id="12" name="Picture 6" descr="This system is TransPyloric Shuttle (TPS). This system restricts food ingestion with repeatedly blocking of the pylorus.  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2" b="95365" l="3483" r="9492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92" y="1735455"/>
            <a:ext cx="4564652" cy="421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2" b="99174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821" y="2044665"/>
            <a:ext cx="4741829" cy="3771575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283641" y="5760802"/>
            <a:ext cx="105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/>
              <a:t>Orbera</a:t>
            </a:r>
            <a:endParaRPr lang="tr-TR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5347538" y="5760802"/>
            <a:ext cx="105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/>
              <a:t>Obalon</a:t>
            </a:r>
            <a:endParaRPr lang="tr-TR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9032459" y="5760802"/>
            <a:ext cx="105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/>
              <a:t>Spatz</a:t>
            </a:r>
            <a:endParaRPr lang="tr-TR" dirty="0"/>
          </a:p>
        </p:txBody>
      </p:sp>
      <p:pic>
        <p:nvPicPr>
          <p:cNvPr id="4100" name="Picture 4" descr="Gastric Balloon 2024 | International Clinic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67" b="91500" l="28333" r="7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754" y="142097"/>
            <a:ext cx="2046592" cy="177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 2"/>
          <p:cNvGrpSpPr/>
          <p:nvPr/>
        </p:nvGrpSpPr>
        <p:grpSpPr>
          <a:xfrm>
            <a:off x="985939" y="603514"/>
            <a:ext cx="10240111" cy="5865223"/>
            <a:chOff x="985939" y="603514"/>
            <a:chExt cx="10240111" cy="5865223"/>
          </a:xfrm>
        </p:grpSpPr>
        <p:grpSp>
          <p:nvGrpSpPr>
            <p:cNvPr id="19" name="Grup 18"/>
            <p:cNvGrpSpPr/>
            <p:nvPr/>
          </p:nvGrpSpPr>
          <p:grpSpPr>
            <a:xfrm>
              <a:off x="985939" y="603514"/>
              <a:ext cx="10240111" cy="5865223"/>
              <a:chOff x="1670811" y="619123"/>
              <a:chExt cx="8469687" cy="5489039"/>
            </a:xfrm>
          </p:grpSpPr>
          <p:pic>
            <p:nvPicPr>
              <p:cNvPr id="20" name="Resim 1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70811" y="619123"/>
                <a:ext cx="8469687" cy="548903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1" name="Metin kutusu 20"/>
              <p:cNvSpPr txBox="1"/>
              <p:nvPr/>
            </p:nvSpPr>
            <p:spPr>
              <a:xfrm>
                <a:off x="4332792" y="5295889"/>
                <a:ext cx="1053737" cy="3456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 smtClean="0"/>
                  <a:t> Elipse</a:t>
                </a:r>
                <a:endParaRPr lang="tr-TR" b="1" dirty="0"/>
              </a:p>
            </p:txBody>
          </p:sp>
        </p:grp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98982" y="5923961"/>
              <a:ext cx="1432024" cy="372971"/>
            </a:xfrm>
            <a:prstGeom prst="rect">
              <a:avLst/>
            </a:prstGeom>
          </p:spPr>
        </p:pic>
      </p:grp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790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461" y="1208558"/>
            <a:ext cx="2644493" cy="2301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663" y="4099359"/>
            <a:ext cx="2687873" cy="2460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474" y="1321469"/>
            <a:ext cx="5658847" cy="4985769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2627" y="2406440"/>
            <a:ext cx="5456539" cy="2898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Dikdörtgen 16"/>
          <p:cNvSpPr/>
          <p:nvPr/>
        </p:nvSpPr>
        <p:spPr>
          <a:xfrm>
            <a:off x="3903896" y="193375"/>
            <a:ext cx="4030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/>
              <a:t>Duodenal </a:t>
            </a:r>
            <a:r>
              <a:rPr lang="tr-TR" sz="2400" dirty="0" err="1" smtClean="0"/>
              <a:t>Mucosal</a:t>
            </a:r>
            <a:r>
              <a:rPr lang="tr-TR" sz="2400" dirty="0" smtClean="0"/>
              <a:t> </a:t>
            </a:r>
            <a:r>
              <a:rPr lang="tr-TR" sz="2400" dirty="0" err="1" smtClean="0"/>
              <a:t>Resurfacing</a:t>
            </a:r>
            <a:endParaRPr lang="tr-TR" sz="2400" dirty="0"/>
          </a:p>
        </p:txBody>
      </p:sp>
      <p:pic>
        <p:nvPicPr>
          <p:cNvPr id="11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4361" y="1248622"/>
            <a:ext cx="2495550" cy="23622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8858" y="4290298"/>
            <a:ext cx="2457450" cy="2128431"/>
          </a:xfrm>
          <a:prstGeom prst="rect">
            <a:avLst/>
          </a:prstGeom>
        </p:spPr>
      </p:pic>
      <p:pic>
        <p:nvPicPr>
          <p:cNvPr id="15" name="Picture 2" descr="Endo Bariatric Surgery On-board to Treat Obese Diabetic - CME INDI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98" y="339829"/>
            <a:ext cx="8279713" cy="607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462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leeve Gastrectomy Weight loss surger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6" y="2328067"/>
            <a:ext cx="6837409" cy="40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343" y="2542903"/>
            <a:ext cx="4252232" cy="4058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ikdörtgen 2"/>
          <p:cNvSpPr/>
          <p:nvPr/>
        </p:nvSpPr>
        <p:spPr>
          <a:xfrm>
            <a:off x="1811383" y="300837"/>
            <a:ext cx="6375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/>
              <a:t>Endoskopik  </a:t>
            </a:r>
            <a:r>
              <a:rPr lang="tr-TR" sz="2800" dirty="0" err="1" smtClean="0"/>
              <a:t>sleeve</a:t>
            </a:r>
            <a:r>
              <a:rPr lang="tr-TR" sz="2800" dirty="0" smtClean="0"/>
              <a:t> </a:t>
            </a:r>
            <a:r>
              <a:rPr lang="tr-TR" sz="2800" dirty="0" err="1" smtClean="0"/>
              <a:t>gastroplasty</a:t>
            </a:r>
            <a:endParaRPr lang="tr-TR" sz="28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1781" y="0"/>
            <a:ext cx="3274967" cy="2050183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9622971" y="1930783"/>
            <a:ext cx="1907177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Apollo</a:t>
            </a:r>
            <a:r>
              <a:rPr lang="tr-TR" dirty="0" smtClean="0"/>
              <a:t> </a:t>
            </a:r>
            <a:r>
              <a:rPr lang="tr-TR" dirty="0" err="1" smtClean="0"/>
              <a:t>OverStitch</a:t>
            </a:r>
            <a:endParaRPr lang="tr-TR" dirty="0"/>
          </a:p>
        </p:txBody>
      </p:sp>
      <p:pic>
        <p:nvPicPr>
          <p:cNvPr id="10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47</a:t>
            </a:fld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9314289" y="6572831"/>
            <a:ext cx="28777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/>
              <a:t>https://www.youtube.com/watch?v=juqqo7PQWEs</a:t>
            </a:r>
          </a:p>
        </p:txBody>
      </p:sp>
    </p:spTree>
    <p:extLst>
      <p:ext uri="{BB962C8B-B14F-4D97-AF65-F5344CB8AC3E}">
        <p14:creationId xmlns:p14="http://schemas.microsoft.com/office/powerpoint/2010/main" val="191778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2603864" y="261257"/>
            <a:ext cx="636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Endoskopik  </a:t>
            </a:r>
            <a:r>
              <a:rPr lang="tr-TR" sz="2800" dirty="0" err="1" smtClean="0"/>
              <a:t>gastroenterostomi</a:t>
            </a:r>
            <a:endParaRPr lang="tr-TR" sz="2800" dirty="0"/>
          </a:p>
        </p:txBody>
      </p:sp>
      <p:pic>
        <p:nvPicPr>
          <p:cNvPr id="9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48</a:t>
            </a:fld>
            <a:endParaRPr lang="tr-TR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363407"/>
            <a:ext cx="10056941" cy="535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3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4624251" y="243840"/>
            <a:ext cx="2638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 smtClean="0"/>
              <a:t>EndoBarrier</a:t>
            </a:r>
            <a:endParaRPr lang="tr-TR" sz="280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9" b="100000" l="0" r="96454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2949" y="1159570"/>
            <a:ext cx="4029075" cy="5781675"/>
          </a:xfrm>
          <a:prstGeom prst="rect">
            <a:avLst/>
          </a:prstGeom>
        </p:spPr>
      </p:pic>
      <p:pic>
        <p:nvPicPr>
          <p:cNvPr id="1036" name="Picture 12" descr="ABCD EndoBarrier Worldwide Registry | The Association of British Clinical  Diabetologist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" y="2017923"/>
            <a:ext cx="5902941" cy="3599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0" y="5181543"/>
            <a:ext cx="371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 smtClean="0">
                <a:solidFill>
                  <a:srgbClr val="0070C0"/>
                </a:solidFill>
              </a:rPr>
              <a:t>The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EndoBarrier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System</a:t>
            </a:r>
            <a:endParaRPr lang="tr-TR" b="1" dirty="0">
              <a:solidFill>
                <a:srgbClr val="0070C0"/>
              </a:solidFill>
            </a:endParaRPr>
          </a:p>
        </p:txBody>
      </p:sp>
      <p:pic>
        <p:nvPicPr>
          <p:cNvPr id="13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49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9385118" y="6585139"/>
            <a:ext cx="27879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/>
              <a:t>https://www.youtube.com/watch?v=R-St2hQlq5E</a:t>
            </a:r>
          </a:p>
        </p:txBody>
      </p:sp>
    </p:spTree>
    <p:extLst>
      <p:ext uri="{BB962C8B-B14F-4D97-AF65-F5344CB8AC3E}">
        <p14:creationId xmlns:p14="http://schemas.microsoft.com/office/powerpoint/2010/main" val="407038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Best price High Definition Video Endoscopy System colonoscope and  Gastrosco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77606"/>
            <a:ext cx="4638326" cy="6799992"/>
          </a:xfrm>
          <a:prstGeom prst="rect">
            <a:avLst/>
          </a:prstGeom>
        </p:spPr>
      </p:pic>
      <p:pic>
        <p:nvPicPr>
          <p:cNvPr id="9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5</a:t>
            </a:fld>
            <a:endParaRPr lang="tr-TR"/>
          </a:p>
        </p:txBody>
      </p:sp>
      <p:pic>
        <p:nvPicPr>
          <p:cNvPr id="2052" name="Picture 4" descr="ColoAssist PRO | Duome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78" y="3892732"/>
            <a:ext cx="4802833" cy="2784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 12"/>
          <p:cNvGrpSpPr/>
          <p:nvPr/>
        </p:nvGrpSpPr>
        <p:grpSpPr>
          <a:xfrm>
            <a:off x="4606758" y="77606"/>
            <a:ext cx="6931372" cy="3815126"/>
            <a:chOff x="4790036" y="1447799"/>
            <a:chExt cx="7067550" cy="3962400"/>
          </a:xfrm>
        </p:grpSpPr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0036" y="1447799"/>
              <a:ext cx="7067550" cy="3962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Resim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0036" y="1545379"/>
              <a:ext cx="3447877" cy="7078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0" name="Resim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3416" y="3986685"/>
            <a:ext cx="3213463" cy="25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9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344" y="233921"/>
            <a:ext cx="4267170" cy="5758534"/>
          </a:xfrm>
          <a:prstGeom prst="rect">
            <a:avLst/>
          </a:prstGeom>
        </p:spPr>
      </p:pic>
      <p:grpSp>
        <p:nvGrpSpPr>
          <p:cNvPr id="9" name="Grup 8"/>
          <p:cNvGrpSpPr/>
          <p:nvPr/>
        </p:nvGrpSpPr>
        <p:grpSpPr>
          <a:xfrm>
            <a:off x="-10870" y="1262752"/>
            <a:ext cx="4567598" cy="5795555"/>
            <a:chOff x="-150214" y="1062445"/>
            <a:chExt cx="4567598" cy="5795555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784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9434" y="2219325"/>
              <a:ext cx="2647950" cy="4638675"/>
            </a:xfrm>
            <a:prstGeom prst="rect">
              <a:avLst/>
            </a:prstGeom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569" l="0" r="9907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50214" y="1062445"/>
              <a:ext cx="2592436" cy="3229335"/>
            </a:xfrm>
            <a:prstGeom prst="rect">
              <a:avLst/>
            </a:prstGeom>
          </p:spPr>
        </p:pic>
      </p:grpSp>
      <p:sp>
        <p:nvSpPr>
          <p:cNvPr id="10" name="Dikdörtgen 9"/>
          <p:cNvSpPr/>
          <p:nvPr/>
        </p:nvSpPr>
        <p:spPr>
          <a:xfrm>
            <a:off x="5350942" y="386104"/>
            <a:ext cx="5505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 err="1" smtClean="0"/>
              <a:t>Gastrik</a:t>
            </a:r>
            <a:r>
              <a:rPr lang="tr-TR" sz="2800" dirty="0" smtClean="0"/>
              <a:t> </a:t>
            </a:r>
            <a:r>
              <a:rPr lang="tr-TR" sz="2800" dirty="0" err="1" smtClean="0"/>
              <a:t>aspirasyon</a:t>
            </a:r>
            <a:r>
              <a:rPr lang="tr-TR" sz="2800" dirty="0" smtClean="0"/>
              <a:t> (</a:t>
            </a:r>
            <a:r>
              <a:rPr lang="tr-TR" sz="2800" dirty="0" err="1"/>
              <a:t>Stomach</a:t>
            </a:r>
            <a:r>
              <a:rPr lang="tr-TR" sz="2800" dirty="0"/>
              <a:t> </a:t>
            </a:r>
            <a:r>
              <a:rPr lang="tr-TR" sz="2800" dirty="0" err="1"/>
              <a:t>pump</a:t>
            </a:r>
            <a:r>
              <a:rPr lang="tr-TR" sz="2800" dirty="0"/>
              <a:t>)</a:t>
            </a:r>
          </a:p>
        </p:txBody>
      </p:sp>
      <p:pic>
        <p:nvPicPr>
          <p:cNvPr id="11" name="Picture 4" descr="Weight loss stomach pump Market Report Analysis, Research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595" y="2054829"/>
            <a:ext cx="6479178" cy="3666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619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6944" y="1838157"/>
            <a:ext cx="4305171" cy="2812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 smtClean="0"/>
              <a:t>           </a:t>
            </a:r>
            <a:endParaRPr lang="tr-TR" sz="2000" dirty="0"/>
          </a:p>
          <a:p>
            <a:r>
              <a:rPr lang="tr-TR" sz="2000" dirty="0" smtClean="0"/>
              <a:t>NBI </a:t>
            </a:r>
            <a:r>
              <a:rPr lang="tr-TR" sz="1800" dirty="0" smtClean="0"/>
              <a:t>(</a:t>
            </a:r>
            <a:r>
              <a:rPr lang="tr-TR" sz="1800" dirty="0" err="1" smtClean="0"/>
              <a:t>Narrow</a:t>
            </a:r>
            <a:r>
              <a:rPr lang="tr-TR" sz="1800" dirty="0" smtClean="0"/>
              <a:t> </a:t>
            </a:r>
            <a:r>
              <a:rPr lang="tr-TR" sz="1800" dirty="0" err="1" smtClean="0"/>
              <a:t>Band</a:t>
            </a:r>
            <a:r>
              <a:rPr lang="tr-TR" sz="1800" dirty="0" smtClean="0"/>
              <a:t> </a:t>
            </a:r>
            <a:r>
              <a:rPr lang="tr-TR" sz="1800" dirty="0" err="1" smtClean="0"/>
              <a:t>Imaging,Olympus</a:t>
            </a:r>
            <a:r>
              <a:rPr lang="tr-TR" sz="1800" dirty="0" smtClean="0"/>
              <a:t>)</a:t>
            </a:r>
          </a:p>
          <a:p>
            <a:r>
              <a:rPr lang="tr-TR" sz="2000" dirty="0" smtClean="0"/>
              <a:t>FICE </a:t>
            </a:r>
            <a:r>
              <a:rPr lang="tr-TR" sz="1800" dirty="0" smtClean="0"/>
              <a:t>(</a:t>
            </a:r>
            <a:r>
              <a:rPr lang="tr-TR" sz="1800" dirty="0" err="1" smtClean="0"/>
              <a:t>Fuji</a:t>
            </a:r>
            <a:r>
              <a:rPr lang="tr-TR" sz="1800" dirty="0" smtClean="0"/>
              <a:t> </a:t>
            </a:r>
            <a:r>
              <a:rPr lang="tr-TR" sz="1800" dirty="0" err="1" smtClean="0"/>
              <a:t>Intelligent</a:t>
            </a:r>
            <a:r>
              <a:rPr lang="tr-TR" sz="1800" dirty="0" smtClean="0"/>
              <a:t> </a:t>
            </a:r>
            <a:r>
              <a:rPr lang="tr-TR" sz="1800" dirty="0" err="1" smtClean="0"/>
              <a:t>Chromo</a:t>
            </a:r>
            <a:r>
              <a:rPr lang="tr-TR" sz="1800" dirty="0" smtClean="0"/>
              <a:t> </a:t>
            </a:r>
            <a:r>
              <a:rPr lang="tr-TR" sz="1800" dirty="0" err="1" smtClean="0"/>
              <a:t>Endoscopy</a:t>
            </a:r>
            <a:r>
              <a:rPr lang="tr-TR" sz="1800" dirty="0" smtClean="0"/>
              <a:t>)</a:t>
            </a:r>
          </a:p>
          <a:p>
            <a:r>
              <a:rPr lang="tr-TR" sz="2000" dirty="0" smtClean="0"/>
              <a:t>BLI </a:t>
            </a:r>
            <a:r>
              <a:rPr lang="tr-TR" sz="1800" dirty="0" smtClean="0"/>
              <a:t>(Blue </a:t>
            </a:r>
            <a:r>
              <a:rPr lang="tr-TR" sz="1800" dirty="0" err="1" smtClean="0"/>
              <a:t>Ligt</a:t>
            </a:r>
            <a:r>
              <a:rPr lang="tr-TR" sz="1800" dirty="0" smtClean="0"/>
              <a:t> </a:t>
            </a:r>
            <a:r>
              <a:rPr lang="tr-TR" sz="1800" dirty="0" err="1" smtClean="0"/>
              <a:t>Imaging</a:t>
            </a:r>
            <a:r>
              <a:rPr lang="tr-TR" sz="1800" dirty="0" smtClean="0"/>
              <a:t>, </a:t>
            </a:r>
            <a:r>
              <a:rPr lang="tr-TR" sz="1800" dirty="0" err="1" smtClean="0"/>
              <a:t>Fujinon</a:t>
            </a:r>
            <a:r>
              <a:rPr lang="tr-TR" sz="1800" dirty="0" smtClean="0"/>
              <a:t>)</a:t>
            </a:r>
          </a:p>
          <a:p>
            <a:r>
              <a:rPr lang="tr-TR" sz="2000" dirty="0" smtClean="0"/>
              <a:t>CLI </a:t>
            </a:r>
            <a:r>
              <a:rPr lang="tr-TR" sz="1800" dirty="0" smtClean="0"/>
              <a:t>(</a:t>
            </a:r>
            <a:r>
              <a:rPr lang="tr-TR" sz="1800" dirty="0" err="1" smtClean="0"/>
              <a:t>Linked</a:t>
            </a:r>
            <a:r>
              <a:rPr lang="tr-TR" sz="1800" dirty="0" smtClean="0"/>
              <a:t> </a:t>
            </a:r>
            <a:r>
              <a:rPr lang="tr-TR" sz="1800" dirty="0" err="1" smtClean="0"/>
              <a:t>Color</a:t>
            </a:r>
            <a:r>
              <a:rPr lang="tr-TR" sz="1800" dirty="0" smtClean="0"/>
              <a:t> </a:t>
            </a:r>
            <a:r>
              <a:rPr lang="tr-TR" sz="1800" dirty="0" err="1" smtClean="0"/>
              <a:t>Imaging</a:t>
            </a:r>
            <a:r>
              <a:rPr lang="tr-TR" sz="1800" dirty="0" smtClean="0"/>
              <a:t>, </a:t>
            </a:r>
            <a:r>
              <a:rPr lang="tr-TR" sz="1800" dirty="0" err="1" smtClean="0"/>
              <a:t>Fujinon</a:t>
            </a:r>
            <a:r>
              <a:rPr lang="tr-TR" sz="1800" dirty="0" smtClean="0"/>
              <a:t>)</a:t>
            </a:r>
          </a:p>
          <a:p>
            <a:r>
              <a:rPr lang="tr-TR" sz="2000" dirty="0" smtClean="0"/>
              <a:t>Optical </a:t>
            </a:r>
            <a:r>
              <a:rPr lang="tr-TR" sz="2000" dirty="0" err="1" smtClean="0"/>
              <a:t>magnification</a:t>
            </a:r>
            <a:endParaRPr lang="tr-TR" sz="2000" dirty="0" smtClean="0"/>
          </a:p>
          <a:p>
            <a:endParaRPr lang="tr-TR" sz="2000" dirty="0"/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" b="99479" l="3958" r="98456"/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1027137" y="71951"/>
            <a:ext cx="1128676" cy="1045878"/>
          </a:xfrm>
          <a:prstGeom prst="rect">
            <a:avLst/>
          </a:prstGeom>
        </p:spPr>
      </p:pic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>
          <a:xfrm>
            <a:off x="9412614" y="6492875"/>
            <a:ext cx="2743200" cy="365125"/>
          </a:xfrm>
        </p:spPr>
        <p:txBody>
          <a:bodyPr/>
          <a:lstStyle/>
          <a:p>
            <a:fld id="{0720A9D0-FD6E-4892-BE86-4C941CEE1172}" type="slidenum">
              <a:rPr lang="tr-TR" smtClean="0"/>
              <a:t>51</a:t>
            </a:fld>
            <a:endParaRPr lang="tr-TR" dirty="0"/>
          </a:p>
        </p:txBody>
      </p:sp>
      <p:sp>
        <p:nvSpPr>
          <p:cNvPr id="23" name="Dikdörtgen 22"/>
          <p:cNvSpPr/>
          <p:nvPr/>
        </p:nvSpPr>
        <p:spPr>
          <a:xfrm>
            <a:off x="2715235" y="193515"/>
            <a:ext cx="6404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/>
              <a:t>Sanal </a:t>
            </a:r>
            <a:r>
              <a:rPr lang="tr-TR" sz="2800" dirty="0" err="1"/>
              <a:t>kromoskopi</a:t>
            </a:r>
            <a:r>
              <a:rPr lang="tr-TR" sz="2800" dirty="0"/>
              <a:t> ve </a:t>
            </a:r>
            <a:r>
              <a:rPr lang="tr-TR" sz="2800" dirty="0" smtClean="0"/>
              <a:t>optikal </a:t>
            </a:r>
            <a:r>
              <a:rPr lang="tr-TR" sz="2800" dirty="0" err="1" smtClean="0"/>
              <a:t>magnifikasyon</a:t>
            </a:r>
            <a:endParaRPr lang="tr-TR" sz="2800" dirty="0"/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18" y="5000780"/>
            <a:ext cx="6656460" cy="1857220"/>
          </a:xfrm>
          <a:prstGeom prst="rect">
            <a:avLst/>
          </a:prstGeom>
        </p:spPr>
      </p:pic>
      <p:pic>
        <p:nvPicPr>
          <p:cNvPr id="29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Resim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0573" y="987974"/>
            <a:ext cx="2389393" cy="2178648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Resim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0573" y="3351891"/>
            <a:ext cx="2389393" cy="212579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Resim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0828" y="1603479"/>
            <a:ext cx="2370818" cy="221268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3" name="Resim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0828" y="4164516"/>
            <a:ext cx="2370818" cy="22332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Oval 33"/>
          <p:cNvSpPr/>
          <p:nvPr/>
        </p:nvSpPr>
        <p:spPr>
          <a:xfrm>
            <a:off x="8827391" y="4319451"/>
            <a:ext cx="585223" cy="7924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42" name="Dirsek Bağlayıcısı 41"/>
          <p:cNvCxnSpPr/>
          <p:nvPr/>
        </p:nvCxnSpPr>
        <p:spPr>
          <a:xfrm flipV="1">
            <a:off x="1445623" y="2013742"/>
            <a:ext cx="3912515" cy="2834217"/>
          </a:xfrm>
          <a:prstGeom prst="bentConnector3">
            <a:avLst>
              <a:gd name="adj1" fmla="val 7804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Dirsek Bağlayıcısı 45"/>
          <p:cNvCxnSpPr/>
          <p:nvPr/>
        </p:nvCxnSpPr>
        <p:spPr>
          <a:xfrm flipV="1">
            <a:off x="3309257" y="4414790"/>
            <a:ext cx="2090057" cy="866338"/>
          </a:xfrm>
          <a:prstGeom prst="bentConnector3">
            <a:avLst>
              <a:gd name="adj1" fmla="val 8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Dirsek Bağlayıcısı 54"/>
          <p:cNvCxnSpPr/>
          <p:nvPr/>
        </p:nvCxnSpPr>
        <p:spPr>
          <a:xfrm flipV="1">
            <a:off x="7428411" y="5281128"/>
            <a:ext cx="1132115" cy="930972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Metin kutusu 56"/>
          <p:cNvSpPr txBox="1"/>
          <p:nvPr/>
        </p:nvSpPr>
        <p:spPr>
          <a:xfrm>
            <a:off x="10982242" y="2494281"/>
            <a:ext cx="87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/>
              <a:t>WLI</a:t>
            </a:r>
            <a:endParaRPr lang="tr-TR" sz="1600" dirty="0"/>
          </a:p>
        </p:txBody>
      </p:sp>
      <p:sp>
        <p:nvSpPr>
          <p:cNvPr id="58" name="Metin kutusu 57"/>
          <p:cNvSpPr txBox="1"/>
          <p:nvPr/>
        </p:nvSpPr>
        <p:spPr>
          <a:xfrm>
            <a:off x="7557489" y="1264925"/>
            <a:ext cx="87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/>
              <a:t>WLI</a:t>
            </a:r>
            <a:endParaRPr lang="tr-TR" sz="1600" dirty="0"/>
          </a:p>
        </p:txBody>
      </p:sp>
      <p:sp>
        <p:nvSpPr>
          <p:cNvPr id="59" name="Metin kutusu 58"/>
          <p:cNvSpPr txBox="1"/>
          <p:nvPr/>
        </p:nvSpPr>
        <p:spPr>
          <a:xfrm>
            <a:off x="7557489" y="3646882"/>
            <a:ext cx="87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/>
              <a:t>BLI</a:t>
            </a:r>
            <a:endParaRPr lang="tr-TR" sz="1600" dirty="0"/>
          </a:p>
        </p:txBody>
      </p:sp>
      <p:sp>
        <p:nvSpPr>
          <p:cNvPr id="60" name="Metin kutusu 59"/>
          <p:cNvSpPr txBox="1"/>
          <p:nvPr/>
        </p:nvSpPr>
        <p:spPr>
          <a:xfrm>
            <a:off x="10894969" y="4777869"/>
            <a:ext cx="87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/>
              <a:t>LCI</a:t>
            </a:r>
            <a:endParaRPr lang="tr-TR" sz="1600" dirty="0"/>
          </a:p>
        </p:txBody>
      </p:sp>
      <p:sp>
        <p:nvSpPr>
          <p:cNvPr id="61" name="Dikdörtgen 60"/>
          <p:cNvSpPr/>
          <p:nvPr/>
        </p:nvSpPr>
        <p:spPr>
          <a:xfrm>
            <a:off x="8421394" y="6555948"/>
            <a:ext cx="3844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 err="1" smtClean="0"/>
              <a:t>Tanaka</a:t>
            </a:r>
            <a:r>
              <a:rPr lang="tr-TR" sz="1200" dirty="0" smtClean="0"/>
              <a:t> </a:t>
            </a:r>
            <a:r>
              <a:rPr lang="tr-TR" sz="1200" dirty="0" err="1" smtClean="0"/>
              <a:t>S.Digestive</a:t>
            </a:r>
            <a:r>
              <a:rPr lang="tr-TR" sz="1200" dirty="0" smtClean="0"/>
              <a:t> </a:t>
            </a:r>
            <a:r>
              <a:rPr lang="tr-TR" sz="1200" dirty="0" err="1"/>
              <a:t>Endoscopy</a:t>
            </a:r>
            <a:r>
              <a:rPr lang="tr-TR" sz="1200" dirty="0"/>
              <a:t> (2011) 23 (</a:t>
            </a:r>
            <a:r>
              <a:rPr lang="tr-TR" sz="1200" dirty="0" err="1"/>
              <a:t>Suppl</a:t>
            </a:r>
            <a:r>
              <a:rPr lang="tr-TR" sz="1200" dirty="0"/>
              <a:t>. 1), 131–13</a:t>
            </a:r>
          </a:p>
        </p:txBody>
      </p:sp>
      <p:sp>
        <p:nvSpPr>
          <p:cNvPr id="62" name="Dikdörtgen 61"/>
          <p:cNvSpPr/>
          <p:nvPr/>
        </p:nvSpPr>
        <p:spPr>
          <a:xfrm>
            <a:off x="324568" y="1397582"/>
            <a:ext cx="3988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err="1">
                <a:solidFill>
                  <a:schemeClr val="accent6">
                    <a:lumMod val="50000"/>
                  </a:schemeClr>
                </a:solidFill>
              </a:rPr>
              <a:t>K</a:t>
            </a:r>
            <a:r>
              <a:rPr lang="tr-TR" b="1" dirty="0" err="1">
                <a:solidFill>
                  <a:srgbClr val="FF0000"/>
                </a:solidFill>
              </a:rPr>
              <a:t>r</a:t>
            </a:r>
            <a:r>
              <a:rPr lang="tr-TR" b="1" dirty="0" err="1">
                <a:solidFill>
                  <a:srgbClr val="00B050"/>
                </a:solidFill>
              </a:rPr>
              <a:t>o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tr-TR" b="1" dirty="0" err="1">
                <a:solidFill>
                  <a:srgbClr val="0070C0"/>
                </a:solidFill>
              </a:rPr>
              <a:t>o</a:t>
            </a:r>
            <a:r>
              <a:rPr lang="tr-TR" b="1" dirty="0" err="1">
                <a:solidFill>
                  <a:srgbClr val="FF66CC"/>
                </a:solidFill>
              </a:rPr>
              <a:t>e</a:t>
            </a:r>
            <a:r>
              <a:rPr lang="tr-TR" b="1" dirty="0" err="1">
                <a:solidFill>
                  <a:srgbClr val="C00000"/>
                </a:solidFill>
              </a:rPr>
              <a:t>n</a:t>
            </a:r>
            <a:r>
              <a:rPr lang="tr-TR" b="1" dirty="0" err="1"/>
              <a:t>d</a:t>
            </a:r>
            <a:r>
              <a:rPr lang="tr-TR" b="1" dirty="0" err="1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tr-TR" b="1" dirty="0" err="1">
                <a:solidFill>
                  <a:srgbClr val="00B050"/>
                </a:solidFill>
              </a:rPr>
              <a:t>k</a:t>
            </a:r>
            <a:r>
              <a:rPr lang="tr-TR" b="1" dirty="0" err="1"/>
              <a:t>o</a:t>
            </a:r>
            <a:r>
              <a:rPr lang="tr-TR" b="1" dirty="0" err="1">
                <a:solidFill>
                  <a:srgbClr val="0070C0"/>
                </a:solidFill>
              </a:rPr>
              <a:t>p</a:t>
            </a:r>
            <a:r>
              <a:rPr lang="tr-TR" b="1" dirty="0" err="1">
                <a:solidFill>
                  <a:srgbClr val="FF0000"/>
                </a:solidFill>
              </a:rPr>
              <a:t>i</a:t>
            </a:r>
            <a:r>
              <a:rPr lang="tr-TR" b="1" dirty="0"/>
              <a:t>  veya  EBIE </a:t>
            </a:r>
            <a:r>
              <a:rPr lang="tr-TR" b="1" dirty="0" smtClean="0"/>
              <a:t> </a:t>
            </a:r>
            <a:r>
              <a:rPr lang="tr-TR" dirty="0" smtClean="0"/>
              <a:t>(</a:t>
            </a:r>
            <a:r>
              <a:rPr lang="tr-TR" dirty="0"/>
              <a:t>Electronic-</a:t>
            </a:r>
            <a:r>
              <a:rPr lang="tr-TR" dirty="0" err="1"/>
              <a:t>Based</a:t>
            </a:r>
            <a:r>
              <a:rPr lang="tr-TR" dirty="0"/>
              <a:t> Image Enhancement)</a:t>
            </a:r>
          </a:p>
        </p:txBody>
      </p:sp>
    </p:spTree>
    <p:extLst>
      <p:ext uri="{BB962C8B-B14F-4D97-AF65-F5344CB8AC3E}">
        <p14:creationId xmlns:p14="http://schemas.microsoft.com/office/powerpoint/2010/main" val="390072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52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808" y="375945"/>
            <a:ext cx="8419511" cy="5495512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794850" y="5911103"/>
            <a:ext cx="248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White </a:t>
            </a:r>
            <a:r>
              <a:rPr lang="tr-TR" dirty="0" err="1" smtClean="0"/>
              <a:t>Light</a:t>
            </a:r>
            <a:r>
              <a:rPr lang="tr-TR" dirty="0" smtClean="0"/>
              <a:t> </a:t>
            </a:r>
            <a:r>
              <a:rPr lang="tr-TR" dirty="0" err="1" smtClean="0"/>
              <a:t>Illumination</a:t>
            </a:r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7744690" y="5911103"/>
            <a:ext cx="195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BLI </a:t>
            </a:r>
            <a:r>
              <a:rPr lang="tr-TR" dirty="0" err="1" smtClean="0"/>
              <a:t>Illumination</a:t>
            </a:r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4970464" y="5911103"/>
            <a:ext cx="195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LCI </a:t>
            </a:r>
            <a:r>
              <a:rPr lang="tr-TR" dirty="0" err="1" smtClean="0"/>
              <a:t>Illumination</a:t>
            </a:r>
            <a:endParaRPr lang="tr-TR" dirty="0"/>
          </a:p>
        </p:txBody>
      </p:sp>
      <p:pic>
        <p:nvPicPr>
          <p:cNvPr id="13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566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9006" y="336299"/>
            <a:ext cx="2340354" cy="1597004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15748" y="641262"/>
            <a:ext cx="949235" cy="320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Phot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5783">
            <a:off x="-69710" y="3160943"/>
            <a:ext cx="1920416" cy="353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Düz Ok Bağlayıcısı 15"/>
          <p:cNvCxnSpPr/>
          <p:nvPr/>
        </p:nvCxnSpPr>
        <p:spPr>
          <a:xfrm flipH="1">
            <a:off x="3035070" y="1134801"/>
            <a:ext cx="206855" cy="1201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Ok Bağlayıcısı 17"/>
          <p:cNvCxnSpPr/>
          <p:nvPr/>
        </p:nvCxnSpPr>
        <p:spPr>
          <a:xfrm flipH="1">
            <a:off x="2812869" y="961514"/>
            <a:ext cx="8708" cy="17328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Ok Bağlayıcısı 19"/>
          <p:cNvCxnSpPr/>
          <p:nvPr/>
        </p:nvCxnSpPr>
        <p:spPr>
          <a:xfrm>
            <a:off x="2430693" y="1048157"/>
            <a:ext cx="141347" cy="21592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Düz Ok Bağlayıcısı 21"/>
          <p:cNvCxnSpPr/>
          <p:nvPr/>
        </p:nvCxnSpPr>
        <p:spPr>
          <a:xfrm>
            <a:off x="2096115" y="1367246"/>
            <a:ext cx="198796" cy="7837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Düz Ok Bağlayıcısı 23"/>
          <p:cNvCxnSpPr/>
          <p:nvPr/>
        </p:nvCxnSpPr>
        <p:spPr>
          <a:xfrm flipH="1" flipV="1">
            <a:off x="3035070" y="1637211"/>
            <a:ext cx="256770" cy="7342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Düz Ok Bağlayıcısı 25"/>
          <p:cNvCxnSpPr/>
          <p:nvPr/>
        </p:nvCxnSpPr>
        <p:spPr>
          <a:xfrm flipH="1" flipV="1">
            <a:off x="2812869" y="1893656"/>
            <a:ext cx="222201" cy="1267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39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53</a:t>
            </a:fld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3959655" y="232373"/>
            <a:ext cx="3861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 smtClean="0"/>
              <a:t>Optikal </a:t>
            </a:r>
            <a:r>
              <a:rPr lang="tr-TR" sz="3200" dirty="0" err="1"/>
              <a:t>magnifikasyon</a:t>
            </a:r>
            <a:endParaRPr lang="tr-TR" sz="320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8" y="1787568"/>
            <a:ext cx="11431361" cy="3774829"/>
          </a:xfrm>
          <a:prstGeom prst="rect">
            <a:avLst/>
          </a:prstGeom>
        </p:spPr>
      </p:pic>
      <p:pic>
        <p:nvPicPr>
          <p:cNvPr id="11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2740" y="1676197"/>
            <a:ext cx="9515475" cy="3886200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65" y="232373"/>
            <a:ext cx="10241623" cy="64122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7892" y="1"/>
            <a:ext cx="1331673" cy="1306286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003" y="1466851"/>
            <a:ext cx="11630945" cy="40972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971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4658" y="577270"/>
            <a:ext cx="9580171" cy="563483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4270945" y="6263446"/>
            <a:ext cx="36275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err="1" smtClean="0"/>
              <a:t>Japanese</a:t>
            </a:r>
            <a:r>
              <a:rPr lang="tr-TR" sz="2000" dirty="0" smtClean="0"/>
              <a:t> </a:t>
            </a:r>
            <a:r>
              <a:rPr lang="tr-TR" sz="2000" dirty="0"/>
              <a:t>NBI </a:t>
            </a:r>
            <a:r>
              <a:rPr lang="tr-TR" sz="2000" dirty="0" err="1"/>
              <a:t>Expert</a:t>
            </a:r>
            <a:r>
              <a:rPr lang="tr-TR" sz="2000" dirty="0"/>
              <a:t> Team (JNET</a:t>
            </a:r>
            <a:r>
              <a:rPr lang="tr-TR" sz="2000" dirty="0" smtClean="0"/>
              <a:t>)</a:t>
            </a:r>
            <a:endParaRPr lang="tr-TR" sz="2000" dirty="0"/>
          </a:p>
        </p:txBody>
      </p:sp>
      <p:sp>
        <p:nvSpPr>
          <p:cNvPr id="5" name="Dikdörtgen 4"/>
          <p:cNvSpPr/>
          <p:nvPr/>
        </p:nvSpPr>
        <p:spPr>
          <a:xfrm>
            <a:off x="9050114" y="6581001"/>
            <a:ext cx="31418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 err="1" smtClean="0"/>
              <a:t>Sano</a:t>
            </a:r>
            <a:r>
              <a:rPr lang="tr-TR" sz="1200" dirty="0" smtClean="0"/>
              <a:t> Y. </a:t>
            </a:r>
            <a:r>
              <a:rPr lang="tr-TR" sz="1200" dirty="0" err="1" smtClean="0"/>
              <a:t>Digestive</a:t>
            </a:r>
            <a:r>
              <a:rPr lang="tr-TR" sz="1200" dirty="0" smtClean="0"/>
              <a:t> </a:t>
            </a:r>
            <a:r>
              <a:rPr lang="tr-TR" sz="1200" dirty="0" err="1"/>
              <a:t>Endoscopy</a:t>
            </a:r>
            <a:r>
              <a:rPr lang="tr-TR" sz="1200" dirty="0"/>
              <a:t> 2016; 28: 526–533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54</a:t>
            </a:fld>
            <a:endParaRPr lang="tr-TR"/>
          </a:p>
        </p:txBody>
      </p:sp>
      <p:grpSp>
        <p:nvGrpSpPr>
          <p:cNvPr id="7" name="Grup 6"/>
          <p:cNvGrpSpPr/>
          <p:nvPr/>
        </p:nvGrpSpPr>
        <p:grpSpPr>
          <a:xfrm>
            <a:off x="10241281" y="168450"/>
            <a:ext cx="1852748" cy="2008691"/>
            <a:chOff x="7273323" y="3912492"/>
            <a:chExt cx="2078436" cy="1943286"/>
          </a:xfrm>
        </p:grpSpPr>
        <p:grpSp>
          <p:nvGrpSpPr>
            <p:cNvPr id="8" name="Grup 7"/>
            <p:cNvGrpSpPr/>
            <p:nvPr/>
          </p:nvGrpSpPr>
          <p:grpSpPr>
            <a:xfrm rot="1797758">
              <a:off x="8507265" y="4809738"/>
              <a:ext cx="844494" cy="510401"/>
              <a:chOff x="8682446" y="4807050"/>
              <a:chExt cx="2407227" cy="1542842"/>
            </a:xfrm>
          </p:grpSpPr>
          <p:pic>
            <p:nvPicPr>
              <p:cNvPr id="10" name="Picture 4" descr="Sake and diabetes were irrelevant! What is the function of sake that  suppresses a rapid rise in blood sugar levels? ｜ Sake Media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78" b="99622" l="1067" r="98000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43406" y="4807050"/>
                <a:ext cx="2187393" cy="15428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Resim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682446" y="5159004"/>
                <a:ext cx="2407227" cy="821597"/>
              </a:xfrm>
              <a:prstGeom prst="rect">
                <a:avLst/>
              </a:prstGeom>
            </p:spPr>
          </p:pic>
        </p:grpSp>
        <p:pic>
          <p:nvPicPr>
            <p:cNvPr id="9" name="Picture 4" descr="Asian doctor cartoon character Royalty Free Vector Imag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481" l="10000" r="9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3323" y="3912492"/>
              <a:ext cx="1799339" cy="1943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0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55</a:t>
            </a:fld>
            <a:endParaRPr lang="tr-TR"/>
          </a:p>
        </p:txBody>
      </p:sp>
      <p:pic>
        <p:nvPicPr>
          <p:cNvPr id="5126" name="Picture 6" descr="https://www.maunakeatech.com/wp-content/uploads/2024/07/Next-Gen-Cellvizio-Probe-Footswit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2753638"/>
            <a:ext cx="256826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maunakeatech.com/wp-content/uploads/2024/07/Next-Gen-Cellvizio-Probe-Footswit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68" y="395235"/>
            <a:ext cx="4220009" cy="581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etin kutusu 1"/>
          <p:cNvSpPr txBox="1">
            <a:spLocks noChangeArrowheads="1"/>
          </p:cNvSpPr>
          <p:nvPr/>
        </p:nvSpPr>
        <p:spPr bwMode="auto">
          <a:xfrm>
            <a:off x="4331868" y="598641"/>
            <a:ext cx="70219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800" dirty="0"/>
              <a:t>Confocal  </a:t>
            </a:r>
            <a:r>
              <a:rPr lang="tr-TR" altLang="tr-TR" sz="2800" dirty="0" err="1"/>
              <a:t>Laser</a:t>
            </a:r>
            <a:r>
              <a:rPr lang="tr-TR" altLang="tr-TR" sz="2800" dirty="0"/>
              <a:t>  </a:t>
            </a:r>
            <a:r>
              <a:rPr lang="tr-TR" altLang="tr-TR" sz="2800" dirty="0" err="1" smtClean="0"/>
              <a:t>Endomicroscopy</a:t>
            </a:r>
            <a:r>
              <a:rPr lang="tr-TR" altLang="tr-TR" sz="2800" dirty="0" smtClean="0"/>
              <a:t> </a:t>
            </a:r>
            <a:r>
              <a:rPr lang="tr-TR" altLang="tr-TR" sz="2400" dirty="0" smtClean="0"/>
              <a:t>(</a:t>
            </a:r>
            <a:r>
              <a:rPr lang="tr-TR" altLang="tr-TR" sz="2400" dirty="0" err="1" smtClean="0"/>
              <a:t>Cellvizio</a:t>
            </a:r>
            <a:r>
              <a:rPr lang="tr-TR" altLang="tr-TR" sz="2400" dirty="0" smtClean="0"/>
              <a:t>)</a:t>
            </a:r>
            <a:endParaRPr lang="tr-TR" altLang="tr-TR" sz="2400" dirty="0"/>
          </a:p>
        </p:txBody>
      </p:sp>
      <p:pic>
        <p:nvPicPr>
          <p:cNvPr id="5132" name="Picture 12" descr="Confocal laser endomicroscopy – IMEDEX Technology Scou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3" b="96448" l="2930" r="9785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663" flipH="1" flipV="1">
            <a:off x="3451423" y="1467192"/>
            <a:ext cx="1356260" cy="159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5971" y="2083887"/>
            <a:ext cx="5802911" cy="4380629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9199858" y="6596618"/>
            <a:ext cx="29722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/>
              <a:t>Translational Gastroenterology and Hepatology, 2022</a:t>
            </a:r>
            <a:endParaRPr lang="tr-TR" sz="1000"/>
          </a:p>
        </p:txBody>
      </p:sp>
      <p:pic>
        <p:nvPicPr>
          <p:cNvPr id="19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1625" y="3312176"/>
            <a:ext cx="2324100" cy="962025"/>
          </a:xfrm>
          <a:prstGeom prst="rect">
            <a:avLst/>
          </a:prstGeom>
        </p:spPr>
      </p:pic>
      <p:sp>
        <p:nvSpPr>
          <p:cNvPr id="16" name="Metin kutusu 15"/>
          <p:cNvSpPr txBox="1"/>
          <p:nvPr/>
        </p:nvSpPr>
        <p:spPr>
          <a:xfrm>
            <a:off x="6641051" y="4134110"/>
            <a:ext cx="1201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/>
              <a:t>Miniprobe</a:t>
            </a:r>
            <a:endParaRPr lang="tr-TR" sz="1400" dirty="0"/>
          </a:p>
        </p:txBody>
      </p:sp>
      <p:sp>
        <p:nvSpPr>
          <p:cNvPr id="4" name="Dikdörtgen 3"/>
          <p:cNvSpPr/>
          <p:nvPr/>
        </p:nvSpPr>
        <p:spPr>
          <a:xfrm>
            <a:off x="9199858" y="6383764"/>
            <a:ext cx="28536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/>
              <a:t>https://www.youtube.com/watch?v=Ndb3b3Bn0rc</a:t>
            </a:r>
          </a:p>
        </p:txBody>
      </p:sp>
    </p:spTree>
    <p:extLst>
      <p:ext uri="{BB962C8B-B14F-4D97-AF65-F5344CB8AC3E}">
        <p14:creationId xmlns:p14="http://schemas.microsoft.com/office/powerpoint/2010/main" val="238920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97" y="420510"/>
            <a:ext cx="2711416" cy="260064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08" y="3731195"/>
            <a:ext cx="2713069" cy="260395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Resi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087" y="3731195"/>
            <a:ext cx="2711416" cy="260395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779" name="Düz Bağlayıcı 13"/>
          <p:cNvCxnSpPr>
            <a:cxnSpLocks noChangeShapeType="1"/>
          </p:cNvCxnSpPr>
          <p:nvPr/>
        </p:nvCxnSpPr>
        <p:spPr bwMode="auto">
          <a:xfrm>
            <a:off x="8843571" y="4293375"/>
            <a:ext cx="182880" cy="440134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Metin kutusu 6"/>
          <p:cNvSpPr txBox="1"/>
          <p:nvPr/>
        </p:nvSpPr>
        <p:spPr>
          <a:xfrm>
            <a:off x="2120412" y="3048346"/>
            <a:ext cx="8261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/>
              <a:t>Normal </a:t>
            </a:r>
            <a:r>
              <a:rPr lang="tr-TR" sz="1600" b="1" dirty="0" err="1" smtClean="0"/>
              <a:t>özofagus</a:t>
            </a:r>
            <a:r>
              <a:rPr lang="tr-TR" sz="1600" b="1" dirty="0" smtClean="0"/>
              <a:t>                                            </a:t>
            </a:r>
            <a:r>
              <a:rPr lang="tr-TR" sz="1600" b="1" dirty="0" err="1" smtClean="0"/>
              <a:t>Barrett</a:t>
            </a:r>
            <a:r>
              <a:rPr lang="tr-TR" sz="1600" b="1" dirty="0" smtClean="0"/>
              <a:t>                                                        Kanser</a:t>
            </a:r>
            <a:endParaRPr lang="tr-TR" sz="1600" b="1" dirty="0"/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3337" y="350838"/>
            <a:ext cx="2589266" cy="267132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9654" y="289814"/>
            <a:ext cx="2837289" cy="279336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3791" y="3667429"/>
            <a:ext cx="2713754" cy="254767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Metin kutusu 21"/>
          <p:cNvSpPr txBox="1"/>
          <p:nvPr/>
        </p:nvSpPr>
        <p:spPr>
          <a:xfrm>
            <a:off x="2046389" y="6306051"/>
            <a:ext cx="8261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/>
              <a:t>     Normal mide                          HG </a:t>
            </a:r>
            <a:r>
              <a:rPr lang="tr-TR" sz="1600" b="1" dirty="0" err="1" smtClean="0"/>
              <a:t>gastric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intraepithelial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neoplasia</a:t>
            </a:r>
            <a:r>
              <a:rPr lang="tr-TR" sz="1600" b="1" dirty="0" smtClean="0"/>
              <a:t>                          </a:t>
            </a:r>
            <a:r>
              <a:rPr lang="tr-TR" sz="1600" b="1" dirty="0" err="1" smtClean="0"/>
              <a:t>H.pylori</a:t>
            </a:r>
            <a:endParaRPr lang="tr-TR" sz="1600" b="1" dirty="0"/>
          </a:p>
        </p:txBody>
      </p:sp>
      <p:pic>
        <p:nvPicPr>
          <p:cNvPr id="23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06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57</a:t>
            </a:fld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-351304" y="427947"/>
            <a:ext cx="99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Pankreasın </a:t>
            </a:r>
            <a:r>
              <a:rPr lang="tr-TR" sz="2400" dirty="0" err="1" smtClean="0"/>
              <a:t>kistik</a:t>
            </a:r>
            <a:r>
              <a:rPr lang="tr-TR" sz="2400" dirty="0" smtClean="0"/>
              <a:t> </a:t>
            </a:r>
            <a:r>
              <a:rPr lang="tr-TR" sz="2400" dirty="0" err="1" smtClean="0"/>
              <a:t>neoplazilerinde</a:t>
            </a:r>
            <a:r>
              <a:rPr lang="tr-TR" sz="2400" dirty="0" smtClean="0"/>
              <a:t> </a:t>
            </a:r>
            <a:r>
              <a:rPr lang="tr-TR" sz="2400" dirty="0" err="1" smtClean="0"/>
              <a:t>confocal</a:t>
            </a:r>
            <a:r>
              <a:rPr lang="tr-TR" sz="2400" dirty="0" smtClean="0"/>
              <a:t> </a:t>
            </a:r>
            <a:r>
              <a:rPr lang="tr-TR" sz="2400" dirty="0" err="1" smtClean="0"/>
              <a:t>laser</a:t>
            </a:r>
            <a:r>
              <a:rPr lang="tr-TR" sz="2400" dirty="0" smtClean="0"/>
              <a:t> </a:t>
            </a:r>
            <a:r>
              <a:rPr lang="tr-TR" sz="2400" dirty="0" err="1" smtClean="0"/>
              <a:t>endomicroscopy</a:t>
            </a:r>
            <a:r>
              <a:rPr lang="tr-TR" sz="2400" dirty="0" smtClean="0"/>
              <a:t> </a:t>
            </a:r>
            <a:endParaRPr lang="tr-TR" sz="2400" dirty="0"/>
          </a:p>
        </p:txBody>
      </p:sp>
      <p:pic>
        <p:nvPicPr>
          <p:cNvPr id="6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9" b="100000" l="3734" r="980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99101">
            <a:off x="9061277" y="27583"/>
            <a:ext cx="3008276" cy="1762966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088087" y="6598364"/>
            <a:ext cx="29546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/>
              <a:t>https://www.youtube.com/watch?v=YHWTgHNIzOM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7369" y="1795620"/>
            <a:ext cx="5479295" cy="46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0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58</a:t>
            </a:fld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4049486" y="95794"/>
            <a:ext cx="3709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 smtClean="0"/>
              <a:t>Antireflü</a:t>
            </a:r>
            <a:r>
              <a:rPr lang="tr-TR" sz="2800" dirty="0" smtClean="0"/>
              <a:t>  girişimler</a:t>
            </a:r>
            <a:endParaRPr lang="tr-TR" sz="28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776" y="2155481"/>
            <a:ext cx="4488795" cy="3586706"/>
          </a:xfrm>
          <a:prstGeom prst="rect">
            <a:avLst/>
          </a:prstGeom>
        </p:spPr>
      </p:pic>
      <p:pic>
        <p:nvPicPr>
          <p:cNvPr id="1026" name="Picture 2" descr="Ablation (RFA) and Anti-Reflux MucoSectomy (ARMS) for Gastroesophageal  Reflux Disease | Abdominal Ke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004" y="2155481"/>
            <a:ext cx="4488795" cy="35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1968137" y="864027"/>
            <a:ext cx="7872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ARMA (</a:t>
            </a:r>
            <a:r>
              <a:rPr lang="tr-TR" sz="2800" dirty="0" err="1" smtClean="0"/>
              <a:t>Antireflü</a:t>
            </a:r>
            <a:r>
              <a:rPr lang="tr-TR" sz="2800" dirty="0" smtClean="0"/>
              <a:t>  </a:t>
            </a:r>
            <a:r>
              <a:rPr lang="tr-TR" sz="2800" dirty="0" err="1" smtClean="0"/>
              <a:t>mukozal</a:t>
            </a:r>
            <a:r>
              <a:rPr lang="tr-TR" sz="2800" dirty="0" smtClean="0"/>
              <a:t> </a:t>
            </a:r>
            <a:r>
              <a:rPr lang="tr-TR" sz="2800" dirty="0" err="1" smtClean="0"/>
              <a:t>ablasyon</a:t>
            </a:r>
            <a:r>
              <a:rPr lang="tr-TR" sz="2800" dirty="0" smtClean="0"/>
              <a:t>)</a:t>
            </a:r>
            <a:endParaRPr lang="tr-TR" sz="2800" dirty="0"/>
          </a:p>
        </p:txBody>
      </p:sp>
      <p:sp>
        <p:nvSpPr>
          <p:cNvPr id="7" name="Dikdörtgen 6"/>
          <p:cNvSpPr/>
          <p:nvPr/>
        </p:nvSpPr>
        <p:spPr>
          <a:xfrm>
            <a:off x="9231877" y="6580042"/>
            <a:ext cx="28825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/>
              <a:t>https://www.youtube.com/watch?v=cmYC8j0tMG0</a:t>
            </a:r>
          </a:p>
        </p:txBody>
      </p:sp>
    </p:spTree>
    <p:extLst>
      <p:ext uri="{BB962C8B-B14F-4D97-AF65-F5344CB8AC3E}">
        <p14:creationId xmlns:p14="http://schemas.microsoft.com/office/powerpoint/2010/main" val="92655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59</a:t>
            </a:fld>
            <a:endParaRPr lang="tr-TR"/>
          </a:p>
        </p:txBody>
      </p:sp>
      <p:pic>
        <p:nvPicPr>
          <p:cNvPr id="2050" name="Picture 2" descr="GerdX | Duom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9" y="1681309"/>
            <a:ext cx="6808163" cy="441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647518" y="470274"/>
            <a:ext cx="7106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GERDX </a:t>
            </a:r>
            <a:r>
              <a:rPr lang="tr-TR" sz="2400" dirty="0" smtClean="0"/>
              <a:t>(</a:t>
            </a:r>
            <a:r>
              <a:rPr lang="en-US" sz="2400" dirty="0" smtClean="0"/>
              <a:t>Endoscopic </a:t>
            </a:r>
            <a:r>
              <a:rPr lang="en-US" sz="2400" dirty="0"/>
              <a:t>Full Thickness </a:t>
            </a:r>
            <a:r>
              <a:rPr lang="en-US" sz="2400" dirty="0" smtClean="0"/>
              <a:t>Plication)</a:t>
            </a:r>
            <a:endParaRPr lang="tr-TR" sz="2400" dirty="0"/>
          </a:p>
        </p:txBody>
      </p:sp>
      <p:pic>
        <p:nvPicPr>
          <p:cNvPr id="7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rdX | Duo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97685">
            <a:off x="7340473" y="4087501"/>
            <a:ext cx="3972810" cy="257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Düz Bağlayıcı 7"/>
          <p:cNvCxnSpPr/>
          <p:nvPr/>
        </p:nvCxnSpPr>
        <p:spPr>
          <a:xfrm>
            <a:off x="4955177" y="3056940"/>
            <a:ext cx="2629989" cy="16021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509944" y="3440856"/>
            <a:ext cx="3753395" cy="33963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9326878" y="6611779"/>
            <a:ext cx="28087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/>
              <a:t>https://www.youtube.com/watch?v=fXvXEqXI0yw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1559" y="264802"/>
            <a:ext cx="3274551" cy="29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7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399" y="1979095"/>
            <a:ext cx="6565106" cy="3546813"/>
          </a:xfrm>
          <a:prstGeom prst="rect">
            <a:avLst/>
          </a:prstGeom>
        </p:spPr>
      </p:pic>
      <p:sp>
        <p:nvSpPr>
          <p:cNvPr id="6" name="İçerik Yer Tutucusu 2"/>
          <p:cNvSpPr txBox="1">
            <a:spLocks/>
          </p:cNvSpPr>
          <p:nvPr/>
        </p:nvSpPr>
        <p:spPr>
          <a:xfrm>
            <a:off x="261802" y="2383030"/>
            <a:ext cx="4810125" cy="25653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smtClean="0"/>
              <a:t>Basil </a:t>
            </a:r>
            <a:r>
              <a:rPr lang="tr-TR" sz="1800" dirty="0" err="1" smtClean="0"/>
              <a:t>Hirschowitz</a:t>
            </a:r>
            <a:r>
              <a:rPr lang="tr-TR" sz="1800" dirty="0" smtClean="0"/>
              <a:t> </a:t>
            </a:r>
            <a:r>
              <a:rPr lang="tr-TR" sz="1800" dirty="0" err="1" smtClean="0"/>
              <a:t>Flexible</a:t>
            </a:r>
            <a:r>
              <a:rPr lang="tr-TR" sz="1800" dirty="0" smtClean="0"/>
              <a:t> </a:t>
            </a:r>
            <a:r>
              <a:rPr lang="tr-TR" sz="1800" dirty="0" err="1" smtClean="0"/>
              <a:t>fiberoptic</a:t>
            </a:r>
            <a:r>
              <a:rPr lang="tr-TR" sz="1800" dirty="0" smtClean="0"/>
              <a:t> </a:t>
            </a:r>
            <a:r>
              <a:rPr lang="tr-TR" sz="1800" dirty="0" err="1" smtClean="0"/>
              <a:t>endoscope</a:t>
            </a:r>
            <a:r>
              <a:rPr lang="tr-TR" sz="1800" dirty="0" smtClean="0"/>
              <a:t> 1956</a:t>
            </a:r>
          </a:p>
          <a:p>
            <a:r>
              <a:rPr lang="tr-TR" sz="1800" dirty="0" smtClean="0"/>
              <a:t>ERCP 1968 </a:t>
            </a:r>
          </a:p>
          <a:p>
            <a:r>
              <a:rPr lang="tr-TR" sz="1800" dirty="0" err="1" smtClean="0"/>
              <a:t>Snare</a:t>
            </a:r>
            <a:r>
              <a:rPr lang="tr-TR" sz="1800" dirty="0" smtClean="0"/>
              <a:t> </a:t>
            </a:r>
            <a:r>
              <a:rPr lang="tr-TR" sz="1800" dirty="0" err="1" smtClean="0"/>
              <a:t>polypectomy</a:t>
            </a:r>
            <a:r>
              <a:rPr lang="tr-TR" sz="1800" dirty="0" smtClean="0"/>
              <a:t> 1969</a:t>
            </a:r>
          </a:p>
          <a:p>
            <a:r>
              <a:rPr lang="tr-TR" sz="1800" dirty="0" err="1" smtClean="0"/>
              <a:t>Endoscopc</a:t>
            </a:r>
            <a:r>
              <a:rPr lang="tr-TR" sz="1800" dirty="0" smtClean="0"/>
              <a:t> </a:t>
            </a:r>
            <a:r>
              <a:rPr lang="tr-TR" sz="1800" dirty="0" err="1" smtClean="0"/>
              <a:t>sphincterotomy</a:t>
            </a:r>
            <a:r>
              <a:rPr lang="tr-TR" sz="1800" dirty="0" smtClean="0"/>
              <a:t> (ERCP) 1973</a:t>
            </a:r>
          </a:p>
          <a:p>
            <a:r>
              <a:rPr lang="tr-TR" sz="1800" dirty="0" smtClean="0"/>
              <a:t>EMR (</a:t>
            </a:r>
            <a:r>
              <a:rPr lang="tr-TR" sz="1800" dirty="0" err="1" smtClean="0"/>
              <a:t>Endoscopic</a:t>
            </a:r>
            <a:r>
              <a:rPr lang="tr-TR" sz="1800" dirty="0" smtClean="0"/>
              <a:t> </a:t>
            </a:r>
            <a:r>
              <a:rPr lang="tr-TR" sz="1800" dirty="0" err="1" smtClean="0"/>
              <a:t>mucosal</a:t>
            </a:r>
            <a:r>
              <a:rPr lang="tr-TR" sz="1800" dirty="0" smtClean="0"/>
              <a:t> </a:t>
            </a:r>
            <a:r>
              <a:rPr lang="tr-TR" sz="1800" dirty="0" err="1" smtClean="0"/>
              <a:t>resection</a:t>
            </a:r>
            <a:r>
              <a:rPr lang="tr-TR" sz="1800" dirty="0" smtClean="0"/>
              <a:t>)  1977</a:t>
            </a:r>
          </a:p>
          <a:p>
            <a:r>
              <a:rPr lang="tr-TR" sz="1800" dirty="0" err="1" smtClean="0"/>
              <a:t>Bang</a:t>
            </a:r>
            <a:r>
              <a:rPr lang="tr-TR" sz="1800" dirty="0" smtClean="0"/>
              <a:t> </a:t>
            </a:r>
            <a:r>
              <a:rPr lang="tr-TR" sz="1800" dirty="0" err="1" smtClean="0"/>
              <a:t>ligation</a:t>
            </a:r>
            <a:r>
              <a:rPr lang="tr-TR" sz="1800" dirty="0" smtClean="0"/>
              <a:t> 1985</a:t>
            </a:r>
          </a:p>
          <a:p>
            <a:r>
              <a:rPr lang="tr-TR" sz="1800" dirty="0" err="1" smtClean="0"/>
              <a:t>Endoscopic</a:t>
            </a:r>
            <a:r>
              <a:rPr lang="tr-TR" sz="1800" dirty="0" smtClean="0"/>
              <a:t> </a:t>
            </a:r>
            <a:r>
              <a:rPr lang="tr-TR" sz="1800" dirty="0" err="1" smtClean="0"/>
              <a:t>submucosal</a:t>
            </a:r>
            <a:r>
              <a:rPr lang="tr-TR" sz="1800" dirty="0" smtClean="0"/>
              <a:t> </a:t>
            </a:r>
            <a:r>
              <a:rPr lang="tr-TR" sz="1800" dirty="0" err="1" smtClean="0"/>
              <a:t>dissection</a:t>
            </a:r>
            <a:r>
              <a:rPr lang="tr-TR" sz="1800" dirty="0" smtClean="0"/>
              <a:t> (ESD) 1998</a:t>
            </a:r>
            <a:endParaRPr lang="tr-TR" sz="1800" dirty="0"/>
          </a:p>
        </p:txBody>
      </p:sp>
      <p:sp>
        <p:nvSpPr>
          <p:cNvPr id="7" name="Metin kutusu 6"/>
          <p:cNvSpPr txBox="1"/>
          <p:nvPr/>
        </p:nvSpPr>
        <p:spPr>
          <a:xfrm>
            <a:off x="5417788" y="4916608"/>
            <a:ext cx="983249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 smtClean="0"/>
              <a:t>Diagnostik</a:t>
            </a:r>
            <a:endParaRPr lang="tr-TR" sz="1200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5407628" y="2212109"/>
            <a:ext cx="983249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 </a:t>
            </a:r>
            <a:r>
              <a:rPr lang="tr-TR" sz="1200" b="1" dirty="0" err="1" smtClean="0"/>
              <a:t>Terapötik</a:t>
            </a:r>
            <a:endParaRPr lang="tr-TR" sz="1200" b="1" dirty="0"/>
          </a:p>
        </p:txBody>
      </p:sp>
      <p:sp>
        <p:nvSpPr>
          <p:cNvPr id="2" name="Beşgen 1"/>
          <p:cNvSpPr/>
          <p:nvPr/>
        </p:nvSpPr>
        <p:spPr>
          <a:xfrm>
            <a:off x="7569200" y="477520"/>
            <a:ext cx="3007360" cy="1631190"/>
          </a:xfrm>
          <a:prstGeom prst="homePlat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err="1">
                <a:solidFill>
                  <a:schemeClr val="tx1"/>
                </a:solidFill>
              </a:rPr>
              <a:t>Diatermide</a:t>
            </a:r>
            <a:r>
              <a:rPr lang="tr-TR" sz="1400" dirty="0">
                <a:solidFill>
                  <a:schemeClr val="tx1"/>
                </a:solidFill>
              </a:rPr>
              <a:t> gelişmeler</a:t>
            </a:r>
          </a:p>
          <a:p>
            <a:pPr algn="ctr"/>
            <a:r>
              <a:rPr lang="tr-TR" sz="1400" dirty="0" err="1">
                <a:solidFill>
                  <a:schemeClr val="tx1"/>
                </a:solidFill>
              </a:rPr>
              <a:t>Sedasyon</a:t>
            </a:r>
            <a:r>
              <a:rPr lang="tr-TR" sz="1400" dirty="0">
                <a:solidFill>
                  <a:schemeClr val="tx1"/>
                </a:solidFill>
              </a:rPr>
              <a:t> farmakolojisi</a:t>
            </a:r>
          </a:p>
          <a:p>
            <a:pPr algn="ctr"/>
            <a:r>
              <a:rPr lang="tr-TR" sz="1400" dirty="0" err="1">
                <a:solidFill>
                  <a:schemeClr val="tx1"/>
                </a:solidFill>
              </a:rPr>
              <a:t>Stent</a:t>
            </a:r>
            <a:r>
              <a:rPr lang="tr-TR" sz="1400" dirty="0">
                <a:solidFill>
                  <a:schemeClr val="tx1"/>
                </a:solidFill>
              </a:rPr>
              <a:t> teknolojisi 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Virtual </a:t>
            </a:r>
            <a:r>
              <a:rPr lang="tr-TR" sz="1400" dirty="0" err="1">
                <a:solidFill>
                  <a:schemeClr val="tx1"/>
                </a:solidFill>
              </a:rPr>
              <a:t>chromoendoscopy</a:t>
            </a:r>
            <a:endParaRPr lang="tr-TR" sz="1400" dirty="0">
              <a:solidFill>
                <a:schemeClr val="tx1"/>
              </a:solidFill>
            </a:endParaRPr>
          </a:p>
          <a:p>
            <a:pPr algn="ctr"/>
            <a:r>
              <a:rPr lang="tr-TR" sz="1400" dirty="0" err="1" smtClean="0">
                <a:solidFill>
                  <a:schemeClr val="tx1"/>
                </a:solidFill>
              </a:rPr>
              <a:t>Endomikroskopi</a:t>
            </a:r>
            <a:endParaRPr lang="tr-TR" sz="1400" dirty="0">
              <a:solidFill>
                <a:schemeClr val="tx1"/>
              </a:solidFill>
            </a:endParaRPr>
          </a:p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Endoskopik </a:t>
            </a:r>
            <a:r>
              <a:rPr lang="tr-TR" sz="1400" dirty="0" err="1" smtClean="0">
                <a:solidFill>
                  <a:schemeClr val="tx1"/>
                </a:solidFill>
              </a:rPr>
              <a:t>sütur</a:t>
            </a:r>
            <a:r>
              <a:rPr lang="tr-TR" sz="1400" dirty="0" smtClean="0">
                <a:solidFill>
                  <a:schemeClr val="tx1"/>
                </a:solidFill>
              </a:rPr>
              <a:t> teknikleri</a:t>
            </a:r>
          </a:p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AI   </a:t>
            </a:r>
            <a:r>
              <a:rPr lang="tr-TR" sz="1400" dirty="0" err="1">
                <a:solidFill>
                  <a:schemeClr val="tx1"/>
                </a:solidFill>
              </a:rPr>
              <a:t>Endoscopy</a:t>
            </a:r>
            <a:r>
              <a:rPr lang="tr-TR" sz="1400" dirty="0">
                <a:solidFill>
                  <a:schemeClr val="tx1"/>
                </a:solidFill>
              </a:rPr>
              <a:t> </a:t>
            </a:r>
            <a:endParaRPr lang="tr-TR" sz="1400" dirty="0"/>
          </a:p>
        </p:txBody>
      </p:sp>
      <p:pic>
        <p:nvPicPr>
          <p:cNvPr id="9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951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55765" y="264553"/>
            <a:ext cx="10515600" cy="1325563"/>
          </a:xfrm>
        </p:spPr>
        <p:txBody>
          <a:bodyPr/>
          <a:lstStyle/>
          <a:p>
            <a:pPr algn="ctr"/>
            <a:r>
              <a:rPr lang="tr-TR" sz="3600" dirty="0" smtClean="0"/>
              <a:t>Endoskopide Yapay Zeka kullanımı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sz="2800" dirty="0" smtClean="0"/>
              <a:t>AI in </a:t>
            </a:r>
            <a:r>
              <a:rPr lang="tr-TR" sz="2800" dirty="0" err="1" smtClean="0"/>
              <a:t>endoscopy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1445" y="242098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Computer-aided diagnosis (</a:t>
            </a:r>
            <a:r>
              <a:rPr lang="en-US" dirty="0" err="1"/>
              <a:t>CADx</a:t>
            </a:r>
            <a:r>
              <a:rPr lang="en-US" dirty="0"/>
              <a:t>) </a:t>
            </a:r>
            <a:r>
              <a:rPr lang="tr-TR" dirty="0" smtClean="0"/>
              <a:t>ve </a:t>
            </a:r>
            <a:r>
              <a:rPr lang="en-US" dirty="0" smtClean="0"/>
              <a:t> </a:t>
            </a:r>
            <a:r>
              <a:rPr lang="en-US" dirty="0"/>
              <a:t>computer-aided detection (</a:t>
            </a:r>
            <a:r>
              <a:rPr lang="en-US" dirty="0" err="1" smtClean="0"/>
              <a:t>CADe</a:t>
            </a:r>
            <a:r>
              <a:rPr lang="en-US" dirty="0" smtClean="0"/>
              <a:t>)</a:t>
            </a:r>
            <a:endParaRPr lang="tr-TR" dirty="0" smtClean="0"/>
          </a:p>
          <a:p>
            <a:endParaRPr lang="tr-TR" dirty="0"/>
          </a:p>
          <a:p>
            <a:r>
              <a:rPr lang="tr-TR" dirty="0" smtClean="0"/>
              <a:t>CAD-EYE  (</a:t>
            </a:r>
            <a:r>
              <a:rPr lang="tr-TR" dirty="0" err="1" smtClean="0"/>
              <a:t>Fujifilm</a:t>
            </a:r>
            <a:r>
              <a:rPr lang="tr-TR" dirty="0" smtClean="0"/>
              <a:t>)</a:t>
            </a:r>
            <a:endParaRPr lang="tr-TR" u="sng" dirty="0" smtClean="0">
              <a:hlinkClick r:id="rId2"/>
            </a:endParaRPr>
          </a:p>
          <a:p>
            <a:r>
              <a:rPr lang="tr-TR" dirty="0" err="1" smtClean="0"/>
              <a:t>EndoBrain</a:t>
            </a:r>
            <a:r>
              <a:rPr lang="tr-TR" dirty="0" smtClean="0"/>
              <a:t> (</a:t>
            </a:r>
            <a:r>
              <a:rPr lang="tr-TR" dirty="0" err="1" smtClean="0"/>
              <a:t>Olympus</a:t>
            </a:r>
            <a:r>
              <a:rPr lang="tr-TR" dirty="0" smtClean="0"/>
              <a:t>)</a:t>
            </a:r>
          </a:p>
          <a:p>
            <a:r>
              <a:rPr lang="en-US" dirty="0" smtClean="0"/>
              <a:t>ENDOANGEL</a:t>
            </a:r>
            <a:r>
              <a:rPr lang="tr-TR" dirty="0" smtClean="0"/>
              <a:t> (</a:t>
            </a:r>
            <a:r>
              <a:rPr lang="tr-TR" dirty="0" err="1" smtClean="0"/>
              <a:t>China</a:t>
            </a:r>
            <a:r>
              <a:rPr lang="tr-TR" dirty="0" smtClean="0"/>
              <a:t>)</a:t>
            </a:r>
          </a:p>
          <a:p>
            <a:r>
              <a:rPr lang="en-US" dirty="0" smtClean="0"/>
              <a:t>GI</a:t>
            </a:r>
            <a:r>
              <a:rPr lang="tr-TR" dirty="0" smtClean="0"/>
              <a:t>-G</a:t>
            </a:r>
            <a:r>
              <a:rPr lang="en-US" dirty="0" err="1" smtClean="0"/>
              <a:t>enius</a:t>
            </a:r>
            <a:r>
              <a:rPr lang="tr-TR" dirty="0" smtClean="0"/>
              <a:t> (</a:t>
            </a:r>
            <a:r>
              <a:rPr lang="tr-TR" dirty="0" err="1" smtClean="0"/>
              <a:t>Medtronic</a:t>
            </a:r>
            <a:r>
              <a:rPr lang="tr-TR" dirty="0" smtClean="0"/>
              <a:t>)</a:t>
            </a:r>
          </a:p>
          <a:p>
            <a:r>
              <a:rPr lang="tr-TR" dirty="0" smtClean="0"/>
              <a:t>AI-</a:t>
            </a:r>
            <a:r>
              <a:rPr lang="tr-TR" dirty="0" err="1" smtClean="0"/>
              <a:t>Wision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60</a:t>
            </a:fld>
            <a:endParaRPr lang="tr-TR"/>
          </a:p>
        </p:txBody>
      </p:sp>
      <p:pic>
        <p:nvPicPr>
          <p:cNvPr id="1026" name="Picture 2" descr="CAD EYE - Artificial Intelligence for Fujifilm Eluxeo | Duo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0" y="3351790"/>
            <a:ext cx="3033850" cy="78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5777048" y="4618769"/>
            <a:ext cx="4310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Neoplazi</a:t>
            </a:r>
            <a:r>
              <a:rPr lang="tr-TR" dirty="0" smtClean="0"/>
              <a:t>  yok</a:t>
            </a:r>
          </a:p>
          <a:p>
            <a:r>
              <a:rPr lang="tr-TR" dirty="0" smtClean="0"/>
              <a:t>LGD adenom / </a:t>
            </a:r>
            <a:r>
              <a:rPr lang="tr-TR" dirty="0" err="1" smtClean="0"/>
              <a:t>Displazi</a:t>
            </a:r>
            <a:endParaRPr lang="tr-TR" dirty="0" smtClean="0"/>
          </a:p>
          <a:p>
            <a:r>
              <a:rPr lang="tr-TR" dirty="0" err="1" smtClean="0"/>
              <a:t>Karsinoma</a:t>
            </a:r>
            <a:r>
              <a:rPr lang="tr-TR" dirty="0" smtClean="0"/>
              <a:t> </a:t>
            </a:r>
            <a:r>
              <a:rPr lang="tr-TR" dirty="0" err="1" smtClean="0"/>
              <a:t>insutu</a:t>
            </a:r>
            <a:r>
              <a:rPr lang="tr-TR" dirty="0" smtClean="0"/>
              <a:t> (</a:t>
            </a:r>
            <a:r>
              <a:rPr lang="tr-TR" dirty="0" err="1" smtClean="0"/>
              <a:t>Noninvaziv</a:t>
            </a:r>
            <a:r>
              <a:rPr lang="tr-TR" dirty="0" smtClean="0"/>
              <a:t> </a:t>
            </a:r>
            <a:r>
              <a:rPr lang="tr-TR" dirty="0" err="1" smtClean="0"/>
              <a:t>karsinom</a:t>
            </a:r>
            <a:r>
              <a:rPr lang="tr-TR" dirty="0" smtClean="0"/>
              <a:t>)</a:t>
            </a:r>
          </a:p>
          <a:p>
            <a:r>
              <a:rPr lang="tr-TR" dirty="0" err="1" smtClean="0"/>
              <a:t>İnvaziv</a:t>
            </a:r>
            <a:r>
              <a:rPr lang="tr-TR" dirty="0" smtClean="0"/>
              <a:t> </a:t>
            </a:r>
            <a:r>
              <a:rPr lang="tr-TR" dirty="0" err="1" smtClean="0"/>
              <a:t>karsinom</a:t>
            </a:r>
            <a:endParaRPr lang="tr-TR" dirty="0" smtClean="0"/>
          </a:p>
          <a:p>
            <a:r>
              <a:rPr lang="tr-TR" dirty="0" err="1" smtClean="0"/>
              <a:t>İntramukozal</a:t>
            </a:r>
            <a:r>
              <a:rPr lang="tr-TR" dirty="0" smtClean="0"/>
              <a:t> </a:t>
            </a:r>
            <a:r>
              <a:rPr lang="tr-TR" dirty="0" err="1" smtClean="0"/>
              <a:t>karsinom</a:t>
            </a:r>
            <a:endParaRPr lang="tr-TR" dirty="0" smtClean="0"/>
          </a:p>
          <a:p>
            <a:r>
              <a:rPr lang="tr-TR" dirty="0" err="1" smtClean="0"/>
              <a:t>Submukozal</a:t>
            </a:r>
            <a:r>
              <a:rPr lang="tr-TR" dirty="0" smtClean="0"/>
              <a:t> </a:t>
            </a:r>
            <a:r>
              <a:rPr lang="tr-TR" dirty="0" err="1" smtClean="0"/>
              <a:t>karsinom</a:t>
            </a:r>
            <a:r>
              <a:rPr lang="tr-TR" dirty="0" smtClean="0"/>
              <a:t> ve ötesi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0" b="8987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90" y="85952"/>
            <a:ext cx="2413851" cy="2335031"/>
          </a:xfrm>
          <a:prstGeom prst="rect">
            <a:avLst/>
          </a:prstGeom>
        </p:spPr>
      </p:pic>
      <p:pic>
        <p:nvPicPr>
          <p:cNvPr id="9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7725" y="4783316"/>
            <a:ext cx="1863947" cy="14684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097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61</a:t>
            </a:fld>
            <a:endParaRPr lang="tr-TR"/>
          </a:p>
        </p:txBody>
      </p:sp>
      <p:pic>
        <p:nvPicPr>
          <p:cNvPr id="4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524" y="690713"/>
            <a:ext cx="10069785" cy="566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62</a:t>
            </a:fld>
            <a:endParaRPr lang="tr-TR"/>
          </a:p>
        </p:txBody>
      </p:sp>
      <p:pic>
        <p:nvPicPr>
          <p:cNvPr id="4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499" y="2441363"/>
            <a:ext cx="2476465" cy="206019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499" y="169197"/>
            <a:ext cx="2463740" cy="206019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499" y="4713529"/>
            <a:ext cx="2476465" cy="206019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263" y="2116828"/>
            <a:ext cx="6741969" cy="3788808"/>
          </a:xfrm>
          <a:prstGeom prst="rect">
            <a:avLst/>
          </a:prstGeom>
        </p:spPr>
      </p:pic>
      <p:sp>
        <p:nvSpPr>
          <p:cNvPr id="9" name="Unvan 1"/>
          <p:cNvSpPr txBox="1">
            <a:spLocks/>
          </p:cNvSpPr>
          <p:nvPr/>
        </p:nvSpPr>
        <p:spPr>
          <a:xfrm>
            <a:off x="613632" y="536513"/>
            <a:ext cx="645523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/>
              <a:t>Endoskopide Yapay Zeka kullanımı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sz="2000" b="1" dirty="0" smtClean="0"/>
              <a:t>AI in </a:t>
            </a:r>
            <a:r>
              <a:rPr lang="tr-TR" sz="2000" b="1" dirty="0" err="1" smtClean="0"/>
              <a:t>endoscopy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14981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63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6976" y="158750"/>
            <a:ext cx="4811504" cy="309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ikdörtgen 3"/>
          <p:cNvSpPr/>
          <p:nvPr/>
        </p:nvSpPr>
        <p:spPr>
          <a:xfrm>
            <a:off x="5953760" y="6568043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tr-TR" sz="1000" dirty="0" smtClean="0"/>
              <a:t>Arif A. </a:t>
            </a:r>
            <a:r>
              <a:rPr lang="en-US" sz="1000" dirty="0" smtClean="0"/>
              <a:t>Saudi </a:t>
            </a:r>
            <a:r>
              <a:rPr lang="en-US" sz="1000" dirty="0"/>
              <a:t>Journal of </a:t>
            </a:r>
            <a:r>
              <a:rPr lang="en-US" sz="1000" dirty="0" smtClean="0"/>
              <a:t>Gastroenterology</a:t>
            </a:r>
            <a:r>
              <a:rPr lang="tr-TR" sz="1000" dirty="0" smtClean="0"/>
              <a:t> 2023</a:t>
            </a:r>
            <a:endParaRPr lang="tr-TR" sz="10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6976" y="3436250"/>
            <a:ext cx="4811504" cy="309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Metin kutusu 9"/>
          <p:cNvSpPr txBox="1"/>
          <p:nvPr/>
        </p:nvSpPr>
        <p:spPr>
          <a:xfrm>
            <a:off x="1615440" y="254000"/>
            <a:ext cx="490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 smtClean="0"/>
              <a:t>Gastrointestinal</a:t>
            </a:r>
            <a:r>
              <a:rPr lang="tr-TR" sz="2000" dirty="0" smtClean="0"/>
              <a:t> sistemde AI kullanımı</a:t>
            </a:r>
            <a:endParaRPr lang="tr-TR" sz="2000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13" y="1046481"/>
            <a:ext cx="6827994" cy="5309870"/>
          </a:xfrm>
          <a:prstGeom prst="rect">
            <a:avLst/>
          </a:prstGeom>
        </p:spPr>
      </p:pic>
      <p:pic>
        <p:nvPicPr>
          <p:cNvPr id="12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60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128760" y="6357390"/>
            <a:ext cx="2743200" cy="365125"/>
          </a:xfrm>
        </p:spPr>
        <p:txBody>
          <a:bodyPr/>
          <a:lstStyle/>
          <a:p>
            <a:fld id="{0CD462D4-547B-4957-8E30-48C27389992F}" type="slidenum">
              <a:rPr lang="tr-TR" smtClean="0"/>
              <a:t>64</a:t>
            </a:fld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2350168" y="303880"/>
            <a:ext cx="8907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/>
              <a:t>Future </a:t>
            </a:r>
            <a:r>
              <a:rPr lang="tr-TR" sz="3200" dirty="0" err="1" smtClean="0"/>
              <a:t>Multimodal</a:t>
            </a:r>
            <a:r>
              <a:rPr lang="tr-TR" sz="3200" dirty="0" smtClean="0"/>
              <a:t>  AI Project</a:t>
            </a:r>
            <a:endParaRPr lang="tr-TR" sz="3200" dirty="0"/>
          </a:p>
        </p:txBody>
      </p:sp>
      <p:pic>
        <p:nvPicPr>
          <p:cNvPr id="15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9852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up 29"/>
          <p:cNvGrpSpPr/>
          <p:nvPr/>
        </p:nvGrpSpPr>
        <p:grpSpPr>
          <a:xfrm>
            <a:off x="324568" y="906177"/>
            <a:ext cx="5263432" cy="5263104"/>
            <a:chOff x="324568" y="909851"/>
            <a:chExt cx="5263432" cy="5263104"/>
          </a:xfrm>
        </p:grpSpPr>
        <p:sp>
          <p:nvSpPr>
            <p:cNvPr id="16" name="Yuvarlatılmış Dikdörtgen 15"/>
            <p:cNvSpPr/>
            <p:nvPr/>
          </p:nvSpPr>
          <p:spPr>
            <a:xfrm>
              <a:off x="324568" y="1783835"/>
              <a:ext cx="5263432" cy="4389120"/>
            </a:xfrm>
            <a:prstGeom prst="roundRect">
              <a:avLst/>
            </a:prstGeom>
            <a:solidFill>
              <a:srgbClr val="FFE5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r-TR" dirty="0" smtClean="0">
                <a:solidFill>
                  <a:schemeClr val="tx1"/>
                </a:solidFill>
              </a:endParaRPr>
            </a:p>
            <a:p>
              <a:endParaRPr lang="tr-TR" dirty="0">
                <a:solidFill>
                  <a:schemeClr val="tx1"/>
                </a:solidFill>
              </a:endParaRPr>
            </a:p>
            <a:p>
              <a:r>
                <a:rPr lang="tr-TR" dirty="0" smtClean="0">
                  <a:solidFill>
                    <a:schemeClr val="tx1"/>
                  </a:solidFill>
                </a:rPr>
                <a:t>Tümör </a:t>
              </a:r>
              <a:r>
                <a:rPr lang="tr-TR" dirty="0">
                  <a:solidFill>
                    <a:schemeClr val="tx1"/>
                  </a:solidFill>
                </a:rPr>
                <a:t>özellikleri</a:t>
              </a:r>
            </a:p>
            <a:p>
              <a:endParaRPr lang="tr-TR" dirty="0">
                <a:solidFill>
                  <a:schemeClr val="tx1"/>
                </a:solidFill>
              </a:endParaRPr>
            </a:p>
            <a:p>
              <a:r>
                <a:rPr lang="tr-TR" dirty="0" smtClean="0">
                  <a:solidFill>
                    <a:schemeClr val="tx1"/>
                  </a:solidFill>
                </a:rPr>
                <a:t>CT </a:t>
              </a:r>
              <a:r>
                <a:rPr lang="tr-TR" dirty="0">
                  <a:solidFill>
                    <a:schemeClr val="tx1"/>
                  </a:solidFill>
                </a:rPr>
                <a:t>/ MRI  görüntüleri</a:t>
              </a:r>
            </a:p>
            <a:p>
              <a:endParaRPr lang="tr-TR" dirty="0">
                <a:solidFill>
                  <a:schemeClr val="tx1"/>
                </a:solidFill>
              </a:endParaRPr>
            </a:p>
            <a:p>
              <a:r>
                <a:rPr lang="tr-TR" dirty="0">
                  <a:solidFill>
                    <a:schemeClr val="tx1"/>
                  </a:solidFill>
                </a:rPr>
                <a:t>Makro /  mikro görüntüler</a:t>
              </a:r>
            </a:p>
            <a:p>
              <a:r>
                <a:rPr lang="tr-TR" dirty="0">
                  <a:solidFill>
                    <a:schemeClr val="tx1"/>
                  </a:solidFill>
                </a:rPr>
                <a:t>Sanal görüntüler</a:t>
              </a:r>
            </a:p>
            <a:p>
              <a:endParaRPr lang="tr-TR" dirty="0">
                <a:solidFill>
                  <a:schemeClr val="tx1"/>
                </a:solidFill>
              </a:endParaRPr>
            </a:p>
            <a:p>
              <a:r>
                <a:rPr lang="tr-TR" dirty="0">
                  <a:solidFill>
                    <a:schemeClr val="tx1"/>
                  </a:solidFill>
                </a:rPr>
                <a:t>Hasta bilgileri, öz geçmiş, </a:t>
              </a:r>
              <a:endParaRPr lang="tr-TR" dirty="0" smtClean="0">
                <a:solidFill>
                  <a:schemeClr val="tx1"/>
                </a:solidFill>
              </a:endParaRPr>
            </a:p>
            <a:p>
              <a:r>
                <a:rPr lang="tr-TR" dirty="0" smtClean="0">
                  <a:solidFill>
                    <a:schemeClr val="tx1"/>
                  </a:solidFill>
                </a:rPr>
                <a:t>soy </a:t>
              </a:r>
              <a:r>
                <a:rPr lang="tr-TR" dirty="0">
                  <a:solidFill>
                    <a:schemeClr val="tx1"/>
                  </a:solidFill>
                </a:rPr>
                <a:t>geçmiş </a:t>
              </a:r>
              <a:r>
                <a:rPr lang="tr-TR" dirty="0" err="1">
                  <a:solidFill>
                    <a:schemeClr val="tx1"/>
                  </a:solidFill>
                </a:rPr>
                <a:t>vb</a:t>
              </a:r>
              <a:endParaRPr lang="tr-TR" dirty="0">
                <a:solidFill>
                  <a:schemeClr val="tx1"/>
                </a:solidFill>
              </a:endParaRPr>
            </a:p>
            <a:p>
              <a:r>
                <a:rPr lang="tr-TR" dirty="0">
                  <a:solidFill>
                    <a:schemeClr val="tx1"/>
                  </a:solidFill>
                </a:rPr>
                <a:t>Genom, </a:t>
              </a:r>
              <a:r>
                <a:rPr lang="tr-TR" dirty="0" err="1">
                  <a:solidFill>
                    <a:schemeClr val="tx1"/>
                  </a:solidFill>
                </a:rPr>
                <a:t>metagenom</a:t>
              </a:r>
              <a:endParaRPr lang="tr-TR" dirty="0">
                <a:solidFill>
                  <a:schemeClr val="tx1"/>
                </a:solidFill>
              </a:endParaRPr>
            </a:p>
            <a:p>
              <a:endParaRPr lang="tr-TR" dirty="0">
                <a:solidFill>
                  <a:schemeClr val="tx1"/>
                </a:solidFill>
              </a:endParaRPr>
            </a:p>
            <a:p>
              <a:r>
                <a:rPr lang="tr-TR" dirty="0">
                  <a:solidFill>
                    <a:schemeClr val="tx1"/>
                  </a:solidFill>
                </a:rPr>
                <a:t>Metastaz, uzun vadedeki sonuçlar 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546" y="1464974"/>
              <a:ext cx="655533" cy="711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45" b="89848" l="11957" r="8949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77656" y="909851"/>
              <a:ext cx="1383915" cy="1975589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Akış Çizelgesi: Manyetik Disk 22"/>
            <p:cNvSpPr/>
            <p:nvPr/>
          </p:nvSpPr>
          <p:spPr>
            <a:xfrm>
              <a:off x="4156524" y="2251485"/>
              <a:ext cx="949235" cy="557349"/>
            </a:xfrm>
            <a:prstGeom prst="flowChartMagneticDisk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tr-TR" sz="1100" b="1" dirty="0" smtClean="0">
                  <a:solidFill>
                    <a:schemeClr val="tx1"/>
                  </a:solidFill>
                </a:rPr>
                <a:t>Endoskopik imajlar</a:t>
              </a:r>
              <a:endParaRPr lang="tr-TR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Akış Çizelgesi: Manyetik Disk 23"/>
            <p:cNvSpPr/>
            <p:nvPr/>
          </p:nvSpPr>
          <p:spPr>
            <a:xfrm>
              <a:off x="4173656" y="2834960"/>
              <a:ext cx="949235" cy="557349"/>
            </a:xfrm>
            <a:prstGeom prst="flowChartMagneticDisk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tr-TR" sz="1100" b="1" dirty="0" smtClean="0">
                  <a:solidFill>
                    <a:schemeClr val="tx1"/>
                  </a:solidFill>
                </a:rPr>
                <a:t>Radyolojik imajlar</a:t>
              </a:r>
              <a:endParaRPr lang="tr-TR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Akış Çizelgesi: Manyetik Disk 24"/>
            <p:cNvSpPr/>
            <p:nvPr/>
          </p:nvSpPr>
          <p:spPr>
            <a:xfrm>
              <a:off x="4173655" y="3430409"/>
              <a:ext cx="949235" cy="557349"/>
            </a:xfrm>
            <a:prstGeom prst="flowChartMagneticDisk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tr-TR" sz="1100" b="1" dirty="0" smtClean="0">
                  <a:solidFill>
                    <a:schemeClr val="tx1"/>
                  </a:solidFill>
                </a:rPr>
                <a:t>Patolojik imajlar</a:t>
              </a:r>
              <a:endParaRPr lang="tr-TR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Akış Çizelgesi: Manyetik Disk 25"/>
            <p:cNvSpPr/>
            <p:nvPr/>
          </p:nvSpPr>
          <p:spPr>
            <a:xfrm>
              <a:off x="4156524" y="4051984"/>
              <a:ext cx="949235" cy="557349"/>
            </a:xfrm>
            <a:prstGeom prst="flowChartMagneticDisk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tr-TR" sz="1100" b="1" dirty="0" smtClean="0">
                  <a:solidFill>
                    <a:schemeClr val="tx1"/>
                  </a:solidFill>
                </a:rPr>
                <a:t>Klinik veriler</a:t>
              </a:r>
              <a:endParaRPr lang="tr-TR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Akış Çizelgesi: Manyetik Disk 26"/>
            <p:cNvSpPr/>
            <p:nvPr/>
          </p:nvSpPr>
          <p:spPr>
            <a:xfrm>
              <a:off x="4156523" y="4673559"/>
              <a:ext cx="949235" cy="557349"/>
            </a:xfrm>
            <a:prstGeom prst="flowChartMagneticDisk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tr-TR" sz="1100" b="1" dirty="0" smtClean="0">
                  <a:solidFill>
                    <a:schemeClr val="tx1"/>
                  </a:solidFill>
                </a:rPr>
                <a:t>Genom</a:t>
              </a:r>
              <a:endParaRPr lang="tr-TR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Akış Çizelgesi: Manyetik Disk 27"/>
            <p:cNvSpPr/>
            <p:nvPr/>
          </p:nvSpPr>
          <p:spPr>
            <a:xfrm>
              <a:off x="4156522" y="5238208"/>
              <a:ext cx="949235" cy="557349"/>
            </a:xfrm>
            <a:prstGeom prst="flowChartMagneticDisk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tr-TR" sz="1100" b="1" dirty="0" smtClean="0">
                  <a:solidFill>
                    <a:schemeClr val="tx1"/>
                  </a:solidFill>
                </a:rPr>
                <a:t>Sonuç</a:t>
              </a:r>
              <a:endParaRPr lang="tr-TR" sz="1100" b="1" dirty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 descr="Computed Tomography (CT) | FD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1378" y="1523087"/>
              <a:ext cx="856278" cy="697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Metin kutusu 30"/>
          <p:cNvSpPr txBox="1"/>
          <p:nvPr/>
        </p:nvSpPr>
        <p:spPr>
          <a:xfrm>
            <a:off x="6537235" y="2165220"/>
            <a:ext cx="482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Cancer </a:t>
            </a:r>
            <a:r>
              <a:rPr lang="tr-TR" b="1" dirty="0" err="1" smtClean="0"/>
              <a:t>diagnosis</a:t>
            </a:r>
            <a:r>
              <a:rPr lang="tr-TR" b="1" dirty="0" smtClean="0"/>
              <a:t> </a:t>
            </a:r>
            <a:r>
              <a:rPr lang="tr-TR" b="1" dirty="0" err="1" smtClean="0"/>
              <a:t>support</a:t>
            </a:r>
            <a:r>
              <a:rPr lang="tr-TR" b="1" dirty="0" smtClean="0"/>
              <a:t> </a:t>
            </a:r>
            <a:r>
              <a:rPr lang="tr-TR" b="1" dirty="0" err="1" smtClean="0"/>
              <a:t>system</a:t>
            </a:r>
            <a:r>
              <a:rPr lang="tr-TR" b="1" dirty="0" smtClean="0"/>
              <a:t>                                     </a:t>
            </a:r>
            <a:r>
              <a:rPr lang="tr-TR" b="1" dirty="0" err="1" smtClean="0"/>
              <a:t>by</a:t>
            </a:r>
            <a:r>
              <a:rPr lang="tr-TR" b="1" dirty="0" smtClean="0"/>
              <a:t> </a:t>
            </a:r>
            <a:r>
              <a:rPr lang="tr-TR" b="1" dirty="0" err="1" smtClean="0"/>
              <a:t>multi-modality</a:t>
            </a:r>
            <a:r>
              <a:rPr lang="tr-TR" b="1" dirty="0" smtClean="0"/>
              <a:t> </a:t>
            </a:r>
            <a:r>
              <a:rPr lang="tr-TR" b="1" dirty="0" err="1" smtClean="0"/>
              <a:t>information</a:t>
            </a:r>
            <a:endParaRPr lang="tr-TR" b="1" dirty="0"/>
          </a:p>
        </p:txBody>
      </p:sp>
      <p:sp>
        <p:nvSpPr>
          <p:cNvPr id="33" name="Oval 32"/>
          <p:cNvSpPr/>
          <p:nvPr/>
        </p:nvSpPr>
        <p:spPr>
          <a:xfrm>
            <a:off x="8498840" y="3233649"/>
            <a:ext cx="2854960" cy="70874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tr-TR" dirty="0" err="1">
                <a:solidFill>
                  <a:schemeClr val="tx1"/>
                </a:solidFill>
              </a:rPr>
              <a:t>Metastatik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nüks</a:t>
            </a:r>
            <a:r>
              <a:rPr lang="tr-TR" dirty="0" smtClean="0">
                <a:solidFill>
                  <a:schemeClr val="tx1"/>
                </a:solidFill>
              </a:rPr>
              <a:t> ?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498840" y="4379823"/>
            <a:ext cx="2854960" cy="70208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Prognoz</a:t>
            </a:r>
            <a:r>
              <a:rPr lang="tr-TR" dirty="0" smtClean="0">
                <a:solidFill>
                  <a:schemeClr val="tx1"/>
                </a:solidFill>
              </a:rPr>
              <a:t> ?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34" name="Dikdörtgen 33"/>
          <p:cNvSpPr/>
          <p:nvPr/>
        </p:nvSpPr>
        <p:spPr>
          <a:xfrm>
            <a:off x="6209751" y="2088936"/>
            <a:ext cx="5455920" cy="37715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ağ Ok 35"/>
          <p:cNvSpPr/>
          <p:nvPr/>
        </p:nvSpPr>
        <p:spPr>
          <a:xfrm>
            <a:off x="7568205" y="3650978"/>
            <a:ext cx="883920" cy="90024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Metin kutusu 36"/>
          <p:cNvSpPr txBox="1"/>
          <p:nvPr/>
        </p:nvSpPr>
        <p:spPr>
          <a:xfrm>
            <a:off x="1230522" y="6143470"/>
            <a:ext cx="273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Çok modelli veri analizi </a:t>
            </a:r>
            <a:endParaRPr lang="tr-TR" dirty="0"/>
          </a:p>
        </p:txBody>
      </p:sp>
      <p:cxnSp>
        <p:nvCxnSpPr>
          <p:cNvPr id="39" name="Düz Bağlayıcı 38"/>
          <p:cNvCxnSpPr>
            <a:stCxn id="23" idx="4"/>
            <a:endCxn id="36" idx="1"/>
          </p:cNvCxnSpPr>
          <p:nvPr/>
        </p:nvCxnSpPr>
        <p:spPr>
          <a:xfrm>
            <a:off x="5105759" y="2526486"/>
            <a:ext cx="2462446" cy="15746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Düz Bağlayıcı 40"/>
          <p:cNvCxnSpPr>
            <a:stCxn id="24" idx="4"/>
            <a:endCxn id="36" idx="1"/>
          </p:cNvCxnSpPr>
          <p:nvPr/>
        </p:nvCxnSpPr>
        <p:spPr>
          <a:xfrm>
            <a:off x="5122891" y="3109961"/>
            <a:ext cx="2445314" cy="9911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Düz Bağlayıcı 42"/>
          <p:cNvCxnSpPr>
            <a:stCxn id="25" idx="4"/>
            <a:endCxn id="36" idx="1"/>
          </p:cNvCxnSpPr>
          <p:nvPr/>
        </p:nvCxnSpPr>
        <p:spPr>
          <a:xfrm>
            <a:off x="5122890" y="3705410"/>
            <a:ext cx="2445315" cy="3956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Düz Bağlayıcı 44"/>
          <p:cNvCxnSpPr>
            <a:stCxn id="26" idx="4"/>
            <a:endCxn id="36" idx="1"/>
          </p:cNvCxnSpPr>
          <p:nvPr/>
        </p:nvCxnSpPr>
        <p:spPr>
          <a:xfrm flipV="1">
            <a:off x="5105759" y="4101103"/>
            <a:ext cx="2462446" cy="2258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Düz Bağlayıcı 46"/>
          <p:cNvCxnSpPr>
            <a:stCxn id="27" idx="4"/>
            <a:endCxn id="36" idx="1"/>
          </p:cNvCxnSpPr>
          <p:nvPr/>
        </p:nvCxnSpPr>
        <p:spPr>
          <a:xfrm flipV="1">
            <a:off x="5105758" y="4101103"/>
            <a:ext cx="2462447" cy="8474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Düz Bağlayıcı 48"/>
          <p:cNvCxnSpPr>
            <a:stCxn id="28" idx="4"/>
            <a:endCxn id="36" idx="1"/>
          </p:cNvCxnSpPr>
          <p:nvPr/>
        </p:nvCxnSpPr>
        <p:spPr>
          <a:xfrm flipV="1">
            <a:off x="5105757" y="4101103"/>
            <a:ext cx="2462448" cy="14121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Resim 5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70" b="80460" l="18515" r="789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9956" y="4654541"/>
            <a:ext cx="3841169" cy="297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3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658292" y="156120"/>
            <a:ext cx="6320246" cy="1325563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err="1" smtClean="0"/>
              <a:t>Gastrointesinal</a:t>
            </a:r>
            <a:r>
              <a:rPr lang="tr-TR" sz="3600" b="1" dirty="0" smtClean="0"/>
              <a:t> endoskopi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47518" y="2170792"/>
            <a:ext cx="5022669" cy="3556272"/>
          </a:xfrm>
        </p:spPr>
        <p:txBody>
          <a:bodyPr>
            <a:normAutofit fontScale="92500" lnSpcReduction="10000"/>
          </a:bodyPr>
          <a:lstStyle/>
          <a:p>
            <a:r>
              <a:rPr lang="tr-TR" dirty="0" err="1" smtClean="0"/>
              <a:t>Özofagogastroduodenoskopi</a:t>
            </a:r>
            <a:endParaRPr lang="tr-TR" dirty="0" smtClean="0"/>
          </a:p>
          <a:p>
            <a:r>
              <a:rPr lang="tr-TR" dirty="0" err="1" smtClean="0"/>
              <a:t>Kolonoskopi</a:t>
            </a:r>
            <a:endParaRPr lang="tr-TR" dirty="0" smtClean="0"/>
          </a:p>
          <a:p>
            <a:r>
              <a:rPr lang="tr-TR" dirty="0" smtClean="0"/>
              <a:t>ERCP</a:t>
            </a:r>
          </a:p>
          <a:p>
            <a:r>
              <a:rPr lang="tr-TR" dirty="0" smtClean="0"/>
              <a:t>PEG</a:t>
            </a:r>
          </a:p>
          <a:p>
            <a:r>
              <a:rPr lang="tr-TR" dirty="0" smtClean="0"/>
              <a:t>EUS </a:t>
            </a:r>
            <a:r>
              <a:rPr lang="tr-TR" sz="2600" dirty="0" smtClean="0"/>
              <a:t>(</a:t>
            </a:r>
            <a:r>
              <a:rPr lang="tr-TR" sz="2600" dirty="0" err="1" smtClean="0"/>
              <a:t>Endoscopic</a:t>
            </a:r>
            <a:r>
              <a:rPr lang="tr-TR" sz="2600" dirty="0" smtClean="0"/>
              <a:t> </a:t>
            </a:r>
            <a:r>
              <a:rPr lang="tr-TR" sz="2600" dirty="0" err="1" smtClean="0"/>
              <a:t>Ultrasonography</a:t>
            </a:r>
            <a:r>
              <a:rPr lang="tr-TR" sz="2600" dirty="0" smtClean="0"/>
              <a:t>)</a:t>
            </a:r>
          </a:p>
          <a:p>
            <a:r>
              <a:rPr lang="tr-TR" dirty="0" err="1" smtClean="0"/>
              <a:t>Enteroskopi</a:t>
            </a:r>
            <a:endParaRPr lang="tr-TR" dirty="0" smtClean="0"/>
          </a:p>
          <a:p>
            <a:r>
              <a:rPr lang="tr-TR" dirty="0" smtClean="0"/>
              <a:t>Kapsül endoskopi </a:t>
            </a:r>
          </a:p>
          <a:p>
            <a:r>
              <a:rPr lang="tr-TR" dirty="0" err="1" smtClean="0"/>
              <a:t>Kolanjioskopi</a:t>
            </a:r>
            <a:endParaRPr lang="tr-TR" dirty="0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818415" y="1868166"/>
            <a:ext cx="5982789" cy="4057015"/>
          </a:xfrm>
          <a:prstGeom prst="rect">
            <a:avLst/>
          </a:prstGeom>
          <a:solidFill>
            <a:srgbClr val="E8EEF8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2400" dirty="0" smtClean="0"/>
              <a:t>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sz="2400" dirty="0" smtClean="0"/>
              <a:t>      Son 10 yıldaki önemli gelişmeler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sz="2400" dirty="0" smtClean="0"/>
          </a:p>
          <a:p>
            <a:r>
              <a:rPr lang="tr-TR" sz="2400" dirty="0" smtClean="0"/>
              <a:t>Endoskopik  rezeksiyon ve </a:t>
            </a:r>
            <a:r>
              <a:rPr lang="tr-TR" sz="2400" dirty="0" err="1" smtClean="0"/>
              <a:t>myotomi</a:t>
            </a:r>
            <a:endParaRPr lang="tr-TR" sz="2400" dirty="0" smtClean="0"/>
          </a:p>
          <a:p>
            <a:r>
              <a:rPr lang="tr-TR" sz="2400" dirty="0" smtClean="0"/>
              <a:t>Sanal </a:t>
            </a:r>
            <a:r>
              <a:rPr lang="tr-TR" sz="2400" dirty="0" err="1" smtClean="0"/>
              <a:t>kromoskopi</a:t>
            </a:r>
            <a:r>
              <a:rPr lang="tr-TR" sz="2400" dirty="0" smtClean="0"/>
              <a:t> ve </a:t>
            </a:r>
            <a:r>
              <a:rPr lang="tr-TR" sz="2400" dirty="0" err="1" smtClean="0"/>
              <a:t>optikal</a:t>
            </a:r>
            <a:r>
              <a:rPr lang="tr-TR" sz="2400" dirty="0" smtClean="0"/>
              <a:t> </a:t>
            </a:r>
            <a:r>
              <a:rPr lang="tr-TR" sz="2400" dirty="0" err="1" smtClean="0"/>
              <a:t>magnifikasyon</a:t>
            </a:r>
            <a:endParaRPr lang="tr-TR" sz="2400" dirty="0" smtClean="0"/>
          </a:p>
          <a:p>
            <a:r>
              <a:rPr lang="tr-TR" sz="2400" dirty="0" err="1" smtClean="0"/>
              <a:t>Terapötik</a:t>
            </a:r>
            <a:r>
              <a:rPr lang="tr-TR" sz="2400" dirty="0" smtClean="0"/>
              <a:t> EUS</a:t>
            </a:r>
          </a:p>
          <a:p>
            <a:r>
              <a:rPr lang="tr-TR" sz="2400" dirty="0" err="1" smtClean="0"/>
              <a:t>Bariatrik</a:t>
            </a:r>
            <a:r>
              <a:rPr lang="tr-TR" sz="2400" dirty="0" smtClean="0"/>
              <a:t> endoskopi</a:t>
            </a:r>
          </a:p>
          <a:p>
            <a:r>
              <a:rPr lang="tr-TR" sz="2400" dirty="0" smtClean="0"/>
              <a:t>Anti-</a:t>
            </a:r>
            <a:r>
              <a:rPr lang="tr-TR" sz="2400" dirty="0" err="1" smtClean="0"/>
              <a:t>reflü</a:t>
            </a:r>
            <a:r>
              <a:rPr lang="tr-TR" sz="2400" dirty="0" smtClean="0"/>
              <a:t> girişimler</a:t>
            </a:r>
          </a:p>
          <a:p>
            <a:r>
              <a:rPr lang="tr-TR" sz="2400" dirty="0" smtClean="0"/>
              <a:t>AI endoskopi</a:t>
            </a:r>
            <a:endParaRPr lang="tr-TR" sz="2400" dirty="0"/>
          </a:p>
        </p:txBody>
      </p:sp>
      <p:pic>
        <p:nvPicPr>
          <p:cNvPr id="5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16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ERCP </a:t>
            </a:r>
            <a:r>
              <a:rPr lang="tr-TR" sz="2400" dirty="0" smtClean="0"/>
              <a:t>(</a:t>
            </a:r>
            <a:r>
              <a:rPr lang="tr-TR" sz="2400" dirty="0" err="1" smtClean="0"/>
              <a:t>Endoscopic</a:t>
            </a:r>
            <a:r>
              <a:rPr lang="tr-TR" sz="2400" dirty="0" smtClean="0"/>
              <a:t> </a:t>
            </a:r>
            <a:r>
              <a:rPr lang="tr-TR" sz="2400" dirty="0" err="1" smtClean="0"/>
              <a:t>Retrograd</a:t>
            </a:r>
            <a:r>
              <a:rPr lang="tr-TR" sz="2400" dirty="0" smtClean="0"/>
              <a:t> </a:t>
            </a:r>
            <a:r>
              <a:rPr lang="tr-TR" sz="2400" dirty="0" err="1" smtClean="0"/>
              <a:t>Cholangio</a:t>
            </a:r>
            <a:r>
              <a:rPr lang="tr-TR" sz="2400" dirty="0" smtClean="0"/>
              <a:t> </a:t>
            </a:r>
            <a:r>
              <a:rPr lang="tr-TR" sz="2400" dirty="0" err="1" smtClean="0"/>
              <a:t>Pancreotography</a:t>
            </a:r>
            <a:r>
              <a:rPr lang="tr-TR" sz="2400" dirty="0" smtClean="0"/>
              <a:t>)</a:t>
            </a:r>
            <a:endParaRPr lang="tr-TR" sz="2400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881745" y="1947545"/>
            <a:ext cx="10515600" cy="4351338"/>
          </a:xfrm>
        </p:spPr>
        <p:txBody>
          <a:bodyPr/>
          <a:lstStyle/>
          <a:p>
            <a:r>
              <a:rPr lang="tr-TR" dirty="0" err="1" smtClean="0">
                <a:solidFill>
                  <a:schemeClr val="bg2">
                    <a:lumMod val="50000"/>
                  </a:schemeClr>
                </a:solidFill>
              </a:rPr>
              <a:t>İntrahepatik</a:t>
            </a:r>
            <a:r>
              <a:rPr lang="tr-TR" dirty="0" smtClean="0">
                <a:solidFill>
                  <a:schemeClr val="bg2">
                    <a:lumMod val="50000"/>
                  </a:schemeClr>
                </a:solidFill>
              </a:rPr>
              <a:t> ve </a:t>
            </a:r>
            <a:r>
              <a:rPr lang="tr-TR" dirty="0" err="1" smtClean="0">
                <a:solidFill>
                  <a:schemeClr val="bg2">
                    <a:lumMod val="50000"/>
                  </a:schemeClr>
                </a:solidFill>
              </a:rPr>
              <a:t>ekstrahepatik</a:t>
            </a:r>
            <a:r>
              <a:rPr lang="tr-TR" dirty="0" smtClean="0">
                <a:solidFill>
                  <a:schemeClr val="bg2">
                    <a:lumMod val="50000"/>
                  </a:schemeClr>
                </a:solidFill>
              </a:rPr>
              <a:t> safra yollarının ve </a:t>
            </a:r>
            <a:r>
              <a:rPr lang="tr-TR" dirty="0" err="1" smtClean="0">
                <a:solidFill>
                  <a:schemeClr val="bg2">
                    <a:lumMod val="50000"/>
                  </a:schemeClr>
                </a:solidFill>
              </a:rPr>
              <a:t>pankreatik</a:t>
            </a:r>
            <a:r>
              <a:rPr lang="tr-TR" dirty="0" smtClean="0">
                <a:solidFill>
                  <a:schemeClr val="bg2">
                    <a:lumMod val="50000"/>
                  </a:schemeClr>
                </a:solidFill>
              </a:rPr>
              <a:t> kanalın görüntülenmesi</a:t>
            </a:r>
          </a:p>
          <a:p>
            <a:r>
              <a:rPr lang="tr-TR" dirty="0" err="1" smtClean="0"/>
              <a:t>Biliyer</a:t>
            </a:r>
            <a:r>
              <a:rPr lang="tr-TR" dirty="0" smtClean="0"/>
              <a:t> / </a:t>
            </a:r>
            <a:r>
              <a:rPr lang="tr-TR" dirty="0" err="1" smtClean="0"/>
              <a:t>pankreatik</a:t>
            </a:r>
            <a:r>
              <a:rPr lang="tr-TR" dirty="0" smtClean="0"/>
              <a:t> taşların kırılması, çıkarılması</a:t>
            </a:r>
          </a:p>
          <a:p>
            <a:r>
              <a:rPr lang="tr-TR" dirty="0" err="1" smtClean="0"/>
              <a:t>Biliyer</a:t>
            </a:r>
            <a:r>
              <a:rPr lang="tr-TR" dirty="0" smtClean="0"/>
              <a:t> / </a:t>
            </a:r>
            <a:r>
              <a:rPr lang="tr-TR" dirty="0" err="1" smtClean="0"/>
              <a:t>pankreatik</a:t>
            </a:r>
            <a:r>
              <a:rPr lang="tr-TR" dirty="0" smtClean="0"/>
              <a:t> darlıkların </a:t>
            </a:r>
            <a:r>
              <a:rPr lang="tr-TR" dirty="0" err="1" smtClean="0"/>
              <a:t>dilatasyonu</a:t>
            </a:r>
            <a:r>
              <a:rPr lang="tr-TR" dirty="0" smtClean="0"/>
              <a:t> ve </a:t>
            </a:r>
            <a:r>
              <a:rPr lang="tr-TR" dirty="0" err="1" smtClean="0"/>
              <a:t>stent</a:t>
            </a:r>
            <a:r>
              <a:rPr lang="tr-TR" dirty="0" smtClean="0"/>
              <a:t> </a:t>
            </a:r>
            <a:r>
              <a:rPr lang="tr-TR" dirty="0" err="1" smtClean="0"/>
              <a:t>yerletirilmesi</a:t>
            </a:r>
            <a:endParaRPr lang="tr-TR" dirty="0" smtClean="0"/>
          </a:p>
          <a:p>
            <a:r>
              <a:rPr lang="tr-TR" dirty="0" err="1" smtClean="0"/>
              <a:t>Nazopankreatik</a:t>
            </a:r>
            <a:r>
              <a:rPr lang="tr-TR" dirty="0" smtClean="0"/>
              <a:t> drenaj, </a:t>
            </a:r>
            <a:r>
              <a:rPr lang="tr-TR" dirty="0" err="1" smtClean="0"/>
              <a:t>psödokist</a:t>
            </a:r>
            <a:r>
              <a:rPr lang="tr-TR" dirty="0" smtClean="0"/>
              <a:t> drenajı, </a:t>
            </a:r>
            <a:r>
              <a:rPr lang="tr-TR" dirty="0" err="1" smtClean="0"/>
              <a:t>kistogastrostomi</a:t>
            </a:r>
            <a:endParaRPr lang="tr-TR" dirty="0" smtClean="0"/>
          </a:p>
          <a:p>
            <a:r>
              <a:rPr lang="tr-TR" dirty="0" err="1"/>
              <a:t>Ampullektomi</a:t>
            </a:r>
            <a:endParaRPr lang="tr-TR" dirty="0"/>
          </a:p>
          <a:p>
            <a:r>
              <a:rPr lang="tr-TR" dirty="0" err="1" smtClean="0"/>
              <a:t>Kolanjioskopi</a:t>
            </a:r>
            <a:r>
              <a:rPr lang="tr-TR" dirty="0" smtClean="0"/>
              <a:t> ve </a:t>
            </a:r>
            <a:r>
              <a:rPr lang="tr-TR" dirty="0" err="1" smtClean="0"/>
              <a:t>pankreotoskopi</a:t>
            </a:r>
            <a:r>
              <a:rPr lang="tr-TR" dirty="0" smtClean="0"/>
              <a:t>, </a:t>
            </a:r>
            <a:r>
              <a:rPr lang="tr-TR" dirty="0" err="1" smtClean="0"/>
              <a:t>konfokal</a:t>
            </a:r>
            <a:r>
              <a:rPr lang="tr-TR" dirty="0" smtClean="0"/>
              <a:t> </a:t>
            </a:r>
            <a:r>
              <a:rPr lang="tr-TR" dirty="0" err="1" smtClean="0"/>
              <a:t>laser</a:t>
            </a:r>
            <a:r>
              <a:rPr lang="tr-TR" dirty="0" smtClean="0"/>
              <a:t> </a:t>
            </a:r>
            <a:r>
              <a:rPr lang="tr-TR" dirty="0" err="1" smtClean="0"/>
              <a:t>endomikroskopi</a:t>
            </a:r>
            <a:endParaRPr lang="tr-TR" dirty="0" smtClean="0"/>
          </a:p>
          <a:p>
            <a:r>
              <a:rPr lang="tr-TR" dirty="0" smtClean="0"/>
              <a:t>Lazer </a:t>
            </a:r>
            <a:r>
              <a:rPr lang="tr-TR" dirty="0" err="1" smtClean="0"/>
              <a:t>litotripsi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5" name="Resi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59" b="96369" l="1221" r="951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105" y="0"/>
            <a:ext cx="220189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693020" y="4824551"/>
            <a:ext cx="10236239" cy="11234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8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709852" y="2342606"/>
            <a:ext cx="167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MRCP</a:t>
            </a:r>
            <a:endParaRPr lang="tr-TR" sz="2400" dirty="0"/>
          </a:p>
        </p:txBody>
      </p:sp>
      <p:cxnSp>
        <p:nvCxnSpPr>
          <p:cNvPr id="12" name="Düz Ok Bağlayıcısı 11"/>
          <p:cNvCxnSpPr/>
          <p:nvPr/>
        </p:nvCxnSpPr>
        <p:spPr>
          <a:xfrm>
            <a:off x="3648891" y="2573438"/>
            <a:ext cx="4702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30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870" l="3056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8411" y="1383832"/>
            <a:ext cx="4034894" cy="428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ikdörtgen 11"/>
          <p:cNvSpPr/>
          <p:nvPr/>
        </p:nvSpPr>
        <p:spPr>
          <a:xfrm>
            <a:off x="943926" y="5486400"/>
            <a:ext cx="2164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err="1" smtClean="0"/>
              <a:t>Kalkül</a:t>
            </a:r>
            <a:r>
              <a:rPr lang="tr-TR" dirty="0" smtClean="0"/>
              <a:t> </a:t>
            </a:r>
            <a:r>
              <a:rPr lang="tr-TR" dirty="0" err="1" smtClean="0"/>
              <a:t>ekstraksiyonu</a:t>
            </a:r>
            <a:endParaRPr lang="tr-TR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32" y="1199166"/>
            <a:ext cx="3634528" cy="5280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717279" y="3927456"/>
            <a:ext cx="2919368" cy="2552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717279" y="1199166"/>
            <a:ext cx="2886432" cy="2572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Metin kutusu 1"/>
          <p:cNvSpPr txBox="1"/>
          <p:nvPr/>
        </p:nvSpPr>
        <p:spPr>
          <a:xfrm>
            <a:off x="2734492" y="196467"/>
            <a:ext cx="6763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Koledok ve pankreas taşlarının tedavisi </a:t>
            </a:r>
            <a:r>
              <a:rPr lang="tr-TR" sz="2000" dirty="0" smtClean="0"/>
              <a:t>(</a:t>
            </a:r>
            <a:r>
              <a:rPr lang="tr-TR" sz="2000" dirty="0" err="1" smtClean="0"/>
              <a:t>Ekstraksiyon</a:t>
            </a:r>
            <a:r>
              <a:rPr lang="tr-TR" sz="2000" dirty="0" smtClean="0"/>
              <a:t>)</a:t>
            </a:r>
            <a:endParaRPr lang="tr-TR" sz="2000" dirty="0"/>
          </a:p>
        </p:txBody>
      </p:sp>
      <p:pic>
        <p:nvPicPr>
          <p:cNvPr id="8" name="Picture 6" descr="Dosya:Cerrahpaşa Tıp Fakültesi Logo.png - Vikiped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" y="6212100"/>
            <a:ext cx="645900" cy="6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339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4192</TotalTime>
  <Words>955</Words>
  <Application>Microsoft Office PowerPoint</Application>
  <PresentationFormat>Geniş ekran</PresentationFormat>
  <Paragraphs>322</Paragraphs>
  <Slides>64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Times New Roman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Gastrointesinal endoskopi</vt:lpstr>
      <vt:lpstr>ERCP (Endoscopic Retrograd Cholangio Pancreotography)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Enteroskopi</vt:lpstr>
      <vt:lpstr>Enteroskopi</vt:lpstr>
      <vt:lpstr>PowerPoint Sunusu</vt:lpstr>
      <vt:lpstr>PowerPoint Sunusu</vt:lpstr>
      <vt:lpstr>PowerPoint Sunusu</vt:lpstr>
      <vt:lpstr>Müskülaris mukoza</vt:lpstr>
      <vt:lpstr>PowerPoint Sunusu</vt:lpstr>
      <vt:lpstr>PowerPoint Sunusu</vt:lpstr>
      <vt:lpstr>PowerPoint Sunusu</vt:lpstr>
      <vt:lpstr>PowerPoint Sunusu</vt:lpstr>
      <vt:lpstr>EUS Elastografi ve  Contrast enhanced EUS (CE-EUS)</vt:lpstr>
      <vt:lpstr>PowerPoint Sunusu</vt:lpstr>
      <vt:lpstr>PowerPoint Sunusu</vt:lpstr>
      <vt:lpstr>PowerPoint Sunusu</vt:lpstr>
      <vt:lpstr>PowerPoint Sunusu</vt:lpstr>
      <vt:lpstr>  POEM (Peroral Endoscopic Myotomy) (3’rd space endoscopy)</vt:lpstr>
      <vt:lpstr>PowerPoint Sunusu</vt:lpstr>
      <vt:lpstr>PowerPoint Sunusu</vt:lpstr>
      <vt:lpstr>PowerPoint Sunusu</vt:lpstr>
      <vt:lpstr>Bariatrik endoskopi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Endoskopide Yapay Zeka kullanımı AI in endoscopy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ASUS</dc:creator>
  <cp:lastModifiedBy>Ahmet DOBRUCALI</cp:lastModifiedBy>
  <cp:revision>310</cp:revision>
  <dcterms:created xsi:type="dcterms:W3CDTF">2024-08-21T11:45:22Z</dcterms:created>
  <dcterms:modified xsi:type="dcterms:W3CDTF">2024-11-24T13:04:52Z</dcterms:modified>
</cp:coreProperties>
</file>