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58" r:id="rId4"/>
    <p:sldId id="281" r:id="rId5"/>
    <p:sldId id="328" r:id="rId6"/>
    <p:sldId id="257" r:id="rId7"/>
    <p:sldId id="271" r:id="rId8"/>
    <p:sldId id="381" r:id="rId9"/>
    <p:sldId id="327" r:id="rId10"/>
    <p:sldId id="286" r:id="rId11"/>
    <p:sldId id="353" r:id="rId12"/>
    <p:sldId id="354" r:id="rId13"/>
    <p:sldId id="350" r:id="rId14"/>
    <p:sldId id="340" r:id="rId15"/>
    <p:sldId id="300" r:id="rId16"/>
    <p:sldId id="302" r:id="rId17"/>
    <p:sldId id="320" r:id="rId18"/>
    <p:sldId id="333" r:id="rId19"/>
    <p:sldId id="356" r:id="rId20"/>
    <p:sldId id="377" r:id="rId21"/>
    <p:sldId id="382" r:id="rId22"/>
    <p:sldId id="342" r:id="rId23"/>
    <p:sldId id="331" r:id="rId24"/>
    <p:sldId id="389" r:id="rId25"/>
    <p:sldId id="343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AFAF2"/>
    <a:srgbClr val="DAD1D2"/>
    <a:srgbClr val="F7F7F7"/>
    <a:srgbClr val="E4F0DC"/>
    <a:srgbClr val="C5DFB3"/>
    <a:srgbClr val="BDDDFB"/>
    <a:srgbClr val="F2DFC9"/>
    <a:srgbClr val="EBC99B"/>
    <a:srgbClr val="D0E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971F-F49A-45B4-9130-1C84B1CCA2D0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C543-6D93-4CF5-B5B8-ACA550DEBE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1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26C8-E25B-40F7-90D4-E1770AED3C0F}" type="datetime1">
              <a:rPr lang="tr-TR" smtClean="0"/>
              <a:t>18.10.2024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9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7827-5BA5-49E8-9A0E-68F709FB8C34}" type="datetime1">
              <a:rPr lang="tr-TR" smtClean="0"/>
              <a:t>18.10.2024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02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529B-223D-4B7F-9D66-C33E8F1F8D2F}" type="datetime1">
              <a:rPr lang="tr-TR" smtClean="0"/>
              <a:t>18.10.2024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97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38F0-3F25-4840-870E-B894CCE9C7E9}" type="datetime1">
              <a:rPr lang="tr-TR" smtClean="0"/>
              <a:t>18.10.2024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11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0B99-38DD-4F35-AF62-04BCF4D2FFBE}" type="datetime1">
              <a:rPr lang="tr-TR" smtClean="0"/>
              <a:t>18.10.2024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07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DA3B-A4E1-40E7-85E2-20A32AF84AE7}" type="datetime1">
              <a:rPr lang="tr-TR" smtClean="0"/>
              <a:t>18.10.2024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3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20FC-6A63-4A2F-AD95-BB5A6D303EAC}" type="datetime1">
              <a:rPr lang="tr-TR" smtClean="0"/>
              <a:t>18.10.2024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37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E06A-72DF-4C96-9EF5-819526C10A1B}" type="datetime1">
              <a:rPr lang="tr-TR" smtClean="0"/>
              <a:t>18.10.2024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63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E9A-558B-4414-B6FD-C4A2E6B281C3}" type="datetime1">
              <a:rPr lang="tr-TR" smtClean="0"/>
              <a:t>18.10.2024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97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F46B-563D-4A17-81DD-3C5F46AE1DA6}" type="datetime1">
              <a:rPr lang="tr-TR" smtClean="0"/>
              <a:t>18.10.2024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4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AD2F-54A0-4B8D-8087-254493795D20}" type="datetime1">
              <a:rPr lang="tr-TR" smtClean="0"/>
              <a:t>18.10.2024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74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BF96-72CF-425A-9BB4-42855B96F40B}" type="datetime1">
              <a:rPr lang="tr-TR" smtClean="0"/>
              <a:t>18.10.2024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D496-BA5F-43BB-B804-4870D24E5D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2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608492" y="3826961"/>
            <a:ext cx="4719388" cy="533734"/>
          </a:xfrm>
        </p:spPr>
        <p:txBody>
          <a:bodyPr>
            <a:normAutofit/>
          </a:bodyPr>
          <a:lstStyle/>
          <a:p>
            <a:r>
              <a:rPr lang="tr-TR" sz="1600" dirty="0" smtClean="0"/>
              <a:t>Kulunç olacağına gülünç olsun, koyuver gitsin…</a:t>
            </a:r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14" y="423780"/>
            <a:ext cx="4606429" cy="3397716"/>
          </a:xfrm>
          <a:prstGeom prst="rect">
            <a:avLst/>
          </a:prstGeom>
        </p:spPr>
      </p:pic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2367736" y="4557314"/>
            <a:ext cx="72009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tr-TR" sz="2400" dirty="0" err="1" smtClean="0"/>
              <a:t>Prof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Dr</a:t>
            </a:r>
            <a:r>
              <a:rPr lang="tr-TR" altLang="tr-TR" sz="2400" dirty="0" smtClean="0"/>
              <a:t> Ahmet Merih </a:t>
            </a:r>
            <a:r>
              <a:rPr lang="tr-TR" altLang="tr-TR" sz="2400" dirty="0" err="1" smtClean="0"/>
              <a:t>Dobrucalı</a:t>
            </a:r>
            <a:endParaRPr lang="tr-TR" altLang="tr-TR" sz="2400" dirty="0"/>
          </a:p>
        </p:txBody>
      </p:sp>
      <p:pic>
        <p:nvPicPr>
          <p:cNvPr id="155" name="Resim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73" y="5571663"/>
            <a:ext cx="3309312" cy="642913"/>
          </a:xfrm>
          <a:prstGeom prst="rect">
            <a:avLst/>
          </a:prstGeom>
        </p:spPr>
      </p:pic>
      <p:sp>
        <p:nvSpPr>
          <p:cNvPr id="156" name="İçerik Yer Tutucusu 2"/>
          <p:cNvSpPr txBox="1">
            <a:spLocks/>
          </p:cNvSpPr>
          <p:nvPr/>
        </p:nvSpPr>
        <p:spPr>
          <a:xfrm>
            <a:off x="710386" y="430082"/>
            <a:ext cx="10515600" cy="3838933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endParaRPr lang="tr-TR" dirty="0" smtClean="0"/>
          </a:p>
          <a:p>
            <a:endParaRPr lang="tr-TR" sz="4000" dirty="0" smtClean="0"/>
          </a:p>
          <a:p>
            <a:r>
              <a:rPr lang="tr-TR" sz="4400" dirty="0" err="1" smtClean="0"/>
              <a:t>Meteorizm</a:t>
            </a:r>
            <a:endParaRPr lang="tr-TR" sz="4400" dirty="0" smtClean="0"/>
          </a:p>
          <a:p>
            <a:r>
              <a:rPr lang="tr-TR" sz="4400" dirty="0" smtClean="0"/>
              <a:t>Gaz  ve  şişkinlik semptomlarının yönetimi</a:t>
            </a:r>
            <a:endParaRPr lang="tr-TR" sz="4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0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210" y="473883"/>
            <a:ext cx="6504818" cy="613166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274787" y="425547"/>
            <a:ext cx="17108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Anormal </a:t>
            </a:r>
            <a:r>
              <a:rPr lang="tr-TR" sz="1400" dirty="0" err="1"/>
              <a:t>abdomino-diafragmatik</a:t>
            </a:r>
            <a:r>
              <a:rPr lang="tr-TR" sz="1400" dirty="0"/>
              <a:t> </a:t>
            </a:r>
            <a:r>
              <a:rPr lang="tr-TR" sz="1400" dirty="0" smtClean="0"/>
              <a:t>           </a:t>
            </a:r>
            <a:r>
              <a:rPr lang="tr-TR" sz="1400" dirty="0" err="1" smtClean="0"/>
              <a:t>dissinerji</a:t>
            </a:r>
            <a:endParaRPr lang="tr-TR" sz="1400" dirty="0"/>
          </a:p>
        </p:txBody>
      </p:sp>
      <p:sp>
        <p:nvSpPr>
          <p:cNvPr id="9" name="Oval 8"/>
          <p:cNvSpPr/>
          <p:nvPr/>
        </p:nvSpPr>
        <p:spPr>
          <a:xfrm>
            <a:off x="5617304" y="3120515"/>
            <a:ext cx="1652631" cy="1031846"/>
          </a:xfrm>
          <a:prstGeom prst="ellipse">
            <a:avLst/>
          </a:prstGeom>
          <a:gradFill flip="none" rotWithShape="1">
            <a:gsLst>
              <a:gs pos="84000">
                <a:srgbClr val="FFF4DA">
                  <a:shade val="30000"/>
                  <a:satMod val="115000"/>
                </a:srgbClr>
              </a:gs>
              <a:gs pos="57000">
                <a:srgbClr val="FFF4DA">
                  <a:shade val="67500"/>
                  <a:satMod val="115000"/>
                </a:srgbClr>
              </a:gs>
              <a:gs pos="100000">
                <a:srgbClr val="FFF4D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Gaz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Şişkinlik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979128" y="1707941"/>
            <a:ext cx="1672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Değişen bağırsak </a:t>
            </a:r>
            <a:r>
              <a:rPr lang="tr-TR" sz="1400" dirty="0" err="1" smtClean="0"/>
              <a:t>mikrobiyotası</a:t>
            </a:r>
            <a:r>
              <a:rPr lang="tr-TR" sz="1400" dirty="0" smtClean="0"/>
              <a:t> /</a:t>
            </a:r>
          </a:p>
          <a:p>
            <a:r>
              <a:rPr lang="tr-TR" sz="1400" dirty="0" smtClean="0"/>
              <a:t>Artmış anormal </a:t>
            </a:r>
            <a:r>
              <a:rPr lang="tr-TR" sz="1400" dirty="0" err="1" smtClean="0"/>
              <a:t>kolonik</a:t>
            </a:r>
            <a:r>
              <a:rPr lang="tr-TR" sz="1400" dirty="0" smtClean="0"/>
              <a:t> fermantasyon /</a:t>
            </a:r>
          </a:p>
          <a:p>
            <a:r>
              <a:rPr lang="tr-TR" sz="1400" b="1" dirty="0" smtClean="0"/>
              <a:t>SIBO</a:t>
            </a:r>
            <a:endParaRPr lang="tr-TR" sz="1400" b="1" dirty="0"/>
          </a:p>
        </p:txBody>
      </p:sp>
      <p:sp>
        <p:nvSpPr>
          <p:cNvPr id="11" name="Dikdörtgen 10"/>
          <p:cNvSpPr/>
          <p:nvPr/>
        </p:nvSpPr>
        <p:spPr>
          <a:xfrm>
            <a:off x="2596662" y="3209760"/>
            <a:ext cx="1944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Aşırı </a:t>
            </a:r>
            <a:r>
              <a:rPr lang="tr-TR" sz="1400" dirty="0" err="1" smtClean="0"/>
              <a:t>intesinal</a:t>
            </a:r>
            <a:r>
              <a:rPr lang="tr-TR" sz="1400" dirty="0" smtClean="0"/>
              <a:t> </a:t>
            </a:r>
            <a:r>
              <a:rPr lang="tr-TR" sz="1400" dirty="0"/>
              <a:t>gaz </a:t>
            </a:r>
            <a:r>
              <a:rPr lang="tr-TR" sz="1400" dirty="0" err="1"/>
              <a:t>akümülasyonu</a:t>
            </a:r>
            <a:endParaRPr lang="tr-TR" sz="1400" dirty="0"/>
          </a:p>
        </p:txBody>
      </p:sp>
      <p:sp>
        <p:nvSpPr>
          <p:cNvPr id="12" name="Dikdörtgen 11"/>
          <p:cNvSpPr/>
          <p:nvPr/>
        </p:nvSpPr>
        <p:spPr>
          <a:xfrm>
            <a:off x="2849038" y="4646042"/>
            <a:ext cx="12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smtClean="0"/>
              <a:t>Artmış </a:t>
            </a:r>
            <a:r>
              <a:rPr lang="tr-TR" sz="1400" dirty="0" err="1" smtClean="0"/>
              <a:t>viseral</a:t>
            </a:r>
            <a:r>
              <a:rPr lang="tr-TR" sz="1400" dirty="0" smtClean="0"/>
              <a:t> </a:t>
            </a:r>
          </a:p>
          <a:p>
            <a:pPr algn="ctr"/>
            <a:r>
              <a:rPr lang="tr-TR" sz="1400" dirty="0" smtClean="0"/>
              <a:t>duyarlılık</a:t>
            </a:r>
            <a:endParaRPr lang="tr-TR" sz="1400" dirty="0"/>
          </a:p>
        </p:txBody>
      </p:sp>
      <p:sp>
        <p:nvSpPr>
          <p:cNvPr id="13" name="Dikdörtgen 12"/>
          <p:cNvSpPr/>
          <p:nvPr/>
        </p:nvSpPr>
        <p:spPr>
          <a:xfrm>
            <a:off x="3926907" y="6042522"/>
            <a:ext cx="1362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/>
              <a:t>Anormal </a:t>
            </a:r>
            <a:r>
              <a:rPr lang="tr-TR" sz="1400" dirty="0" err="1" smtClean="0"/>
              <a:t>viseral</a:t>
            </a:r>
            <a:r>
              <a:rPr lang="tr-TR" sz="1400" dirty="0" smtClean="0"/>
              <a:t> </a:t>
            </a:r>
          </a:p>
          <a:p>
            <a:r>
              <a:rPr lang="tr-TR" sz="1400" dirty="0" smtClean="0"/>
              <a:t>refleksler</a:t>
            </a:r>
            <a:endParaRPr lang="tr-TR" sz="1400" dirty="0"/>
          </a:p>
        </p:txBody>
      </p:sp>
      <p:sp>
        <p:nvSpPr>
          <p:cNvPr id="14" name="Dikdörtgen 13"/>
          <p:cNvSpPr/>
          <p:nvPr/>
        </p:nvSpPr>
        <p:spPr>
          <a:xfrm>
            <a:off x="6443619" y="5807496"/>
            <a:ext cx="1145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Kabızlık /</a:t>
            </a:r>
          </a:p>
          <a:p>
            <a:r>
              <a:rPr lang="tr-TR" sz="1200" dirty="0" smtClean="0"/>
              <a:t>Sert dışkı</a:t>
            </a:r>
          </a:p>
          <a:p>
            <a:r>
              <a:rPr lang="tr-TR" sz="1200" dirty="0" err="1" smtClean="0"/>
              <a:t>Rektal</a:t>
            </a:r>
            <a:r>
              <a:rPr lang="tr-TR" sz="1200" dirty="0" smtClean="0"/>
              <a:t> gaz atımında bozulma ?  </a:t>
            </a:r>
            <a:endParaRPr lang="tr-TR" sz="1200" dirty="0"/>
          </a:p>
        </p:txBody>
      </p:sp>
      <p:sp>
        <p:nvSpPr>
          <p:cNvPr id="15" name="Dikdörtgen 14"/>
          <p:cNvSpPr/>
          <p:nvPr/>
        </p:nvSpPr>
        <p:spPr>
          <a:xfrm>
            <a:off x="8541740" y="5849411"/>
            <a:ext cx="1454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Değişen bağırsak </a:t>
            </a:r>
            <a:r>
              <a:rPr lang="tr-TR" sz="1400" dirty="0" err="1" smtClean="0"/>
              <a:t>motilitesi</a:t>
            </a:r>
            <a:endParaRPr lang="tr-TR" sz="1400" dirty="0"/>
          </a:p>
        </p:txBody>
      </p:sp>
      <p:sp>
        <p:nvSpPr>
          <p:cNvPr id="16" name="Dikdörtgen 15"/>
          <p:cNvSpPr/>
          <p:nvPr/>
        </p:nvSpPr>
        <p:spPr>
          <a:xfrm>
            <a:off x="8148331" y="4828168"/>
            <a:ext cx="239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MSS – GIS </a:t>
            </a:r>
            <a:r>
              <a:rPr lang="tr-TR" sz="1200" dirty="0" err="1" smtClean="0"/>
              <a:t>disregülasyonu</a:t>
            </a:r>
            <a:r>
              <a:rPr lang="tr-TR" sz="1200" dirty="0" smtClean="0"/>
              <a:t> / Psikolojik faktörler</a:t>
            </a:r>
            <a:endParaRPr lang="tr-TR" sz="1200" dirty="0"/>
          </a:p>
        </p:txBody>
      </p:sp>
      <p:sp>
        <p:nvSpPr>
          <p:cNvPr id="17" name="Dikdörtgen 16"/>
          <p:cNvSpPr/>
          <p:nvPr/>
        </p:nvSpPr>
        <p:spPr>
          <a:xfrm>
            <a:off x="7887540" y="2275783"/>
            <a:ext cx="136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Cins ve </a:t>
            </a:r>
            <a:r>
              <a:rPr lang="tr-TR" sz="1400" dirty="0" err="1"/>
              <a:t>sex</a:t>
            </a:r>
            <a:r>
              <a:rPr lang="tr-TR" sz="1400" dirty="0"/>
              <a:t> hormonları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9462484" y="327782"/>
            <a:ext cx="16191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Gıda </a:t>
            </a:r>
            <a:r>
              <a:rPr lang="tr-TR" sz="1400" dirty="0" err="1"/>
              <a:t>intoleransı</a:t>
            </a:r>
            <a:r>
              <a:rPr lang="tr-TR" sz="1400" dirty="0"/>
              <a:t> </a:t>
            </a:r>
            <a:r>
              <a:rPr lang="tr-TR" sz="1400" dirty="0" smtClean="0"/>
              <a:t>ve duyarlılığı /</a:t>
            </a:r>
          </a:p>
          <a:p>
            <a:r>
              <a:rPr lang="tr-TR" sz="1400" dirty="0" smtClean="0"/>
              <a:t>karbonhidrat </a:t>
            </a:r>
            <a:r>
              <a:rPr lang="tr-TR" sz="1400" dirty="0" err="1" smtClean="0"/>
              <a:t>malabsorpsiyonu</a:t>
            </a:r>
            <a:r>
              <a:rPr lang="tr-TR" sz="1400" dirty="0" smtClean="0"/>
              <a:t> / FODMAP / İlaçlar</a:t>
            </a:r>
            <a:endParaRPr lang="tr-TR" sz="1400" dirty="0"/>
          </a:p>
        </p:txBody>
      </p:sp>
      <p:sp>
        <p:nvSpPr>
          <p:cNvPr id="19" name="Dikdörtgen 18"/>
          <p:cNvSpPr/>
          <p:nvPr/>
        </p:nvSpPr>
        <p:spPr>
          <a:xfrm>
            <a:off x="5829812" y="974113"/>
            <a:ext cx="1370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 smtClean="0"/>
              <a:t>Mukozal </a:t>
            </a:r>
            <a:r>
              <a:rPr lang="tr-TR" sz="1400" dirty="0" err="1" smtClean="0"/>
              <a:t>immun</a:t>
            </a:r>
            <a:r>
              <a:rPr lang="tr-TR" sz="1400" dirty="0" smtClean="0"/>
              <a:t> aktivasyon</a:t>
            </a:r>
            <a:endParaRPr lang="tr-TR" sz="1400" dirty="0"/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378945" y="354244"/>
            <a:ext cx="2446429" cy="6089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err="1" smtClean="0"/>
              <a:t>Patofizyoloji</a:t>
            </a:r>
            <a:endParaRPr lang="tr-TR" sz="2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9462483" y="6590293"/>
            <a:ext cx="2726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err="1" smtClean="0"/>
              <a:t>Simren</a:t>
            </a:r>
            <a:r>
              <a:rPr lang="tr-TR" sz="1000" dirty="0" smtClean="0"/>
              <a:t> M. </a:t>
            </a:r>
            <a:r>
              <a:rPr lang="tr-TR" sz="1000" dirty="0" err="1" smtClean="0"/>
              <a:t>Gastroenterology</a:t>
            </a:r>
            <a:r>
              <a:rPr lang="tr-TR" sz="1000" dirty="0" smtClean="0"/>
              <a:t> 2009</a:t>
            </a:r>
            <a:endParaRPr lang="tr-TR" sz="1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10</a:t>
            </a:fld>
            <a:endParaRPr lang="tr-TR"/>
          </a:p>
        </p:txBody>
      </p:sp>
      <p:grpSp>
        <p:nvGrpSpPr>
          <p:cNvPr id="26" name="Grup 25"/>
          <p:cNvGrpSpPr/>
          <p:nvPr/>
        </p:nvGrpSpPr>
        <p:grpSpPr>
          <a:xfrm>
            <a:off x="1545771" y="263488"/>
            <a:ext cx="8233834" cy="6098512"/>
            <a:chOff x="1545771" y="263488"/>
            <a:chExt cx="8233834" cy="6098512"/>
          </a:xfrm>
        </p:grpSpPr>
        <p:sp>
          <p:nvSpPr>
            <p:cNvPr id="6" name="Metin kutusu 5"/>
            <p:cNvSpPr txBox="1"/>
            <p:nvPr/>
          </p:nvSpPr>
          <p:spPr>
            <a:xfrm>
              <a:off x="2538909" y="4584486"/>
              <a:ext cx="674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3600" dirty="0">
                <a:solidFill>
                  <a:srgbClr val="FF0000"/>
                </a:solidFill>
              </a:endParaRPr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6074228" y="5715669"/>
              <a:ext cx="674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FF0000"/>
                  </a:solidFill>
                </a:rPr>
                <a:t>*</a:t>
              </a:r>
              <a:endParaRPr lang="tr-TR" sz="3600" dirty="0">
                <a:solidFill>
                  <a:srgbClr val="FF0000"/>
                </a:solidFill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1545771" y="1644412"/>
              <a:ext cx="674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FF0000"/>
                  </a:solidFill>
                </a:rPr>
                <a:t>*</a:t>
              </a:r>
              <a:endParaRPr lang="tr-TR" sz="3600" dirty="0">
                <a:solidFill>
                  <a:srgbClr val="FF0000"/>
                </a:solidFill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9104690" y="263488"/>
              <a:ext cx="674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FF0000"/>
                  </a:solidFill>
                </a:rPr>
                <a:t>*</a:t>
              </a:r>
              <a:endParaRPr lang="tr-TR" sz="3600" dirty="0">
                <a:solidFill>
                  <a:srgbClr val="FF0000"/>
                </a:solidFill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2854161" y="348101"/>
              <a:ext cx="674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smtClean="0">
                  <a:solidFill>
                    <a:srgbClr val="FF0000"/>
                  </a:solidFill>
                </a:rPr>
                <a:t>*</a:t>
              </a:r>
              <a:endParaRPr lang="tr-TR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3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998276" y="320424"/>
            <a:ext cx="4011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/>
              <a:t>Viseral</a:t>
            </a:r>
            <a:r>
              <a:rPr lang="tr-TR" sz="2800" dirty="0" smtClean="0"/>
              <a:t> aşırı duyarlılık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873623" y="1907275"/>
            <a:ext cx="25280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Otonom </a:t>
            </a:r>
            <a:r>
              <a:rPr lang="tr-TR" dirty="0" err="1" smtClean="0"/>
              <a:t>disfonksiyon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873623" y="4553974"/>
            <a:ext cx="252804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Viseral</a:t>
            </a:r>
            <a:r>
              <a:rPr lang="tr-TR" dirty="0" smtClean="0"/>
              <a:t> </a:t>
            </a:r>
            <a:r>
              <a:rPr lang="tr-TR" dirty="0" err="1" smtClean="0"/>
              <a:t>hipersensitivite</a:t>
            </a:r>
            <a:endParaRPr lang="tr-TR" dirty="0" smtClean="0"/>
          </a:p>
          <a:p>
            <a:pPr algn="ctr"/>
            <a:r>
              <a:rPr lang="tr-TR" sz="1600" dirty="0" smtClean="0"/>
              <a:t>(</a:t>
            </a:r>
            <a:r>
              <a:rPr lang="tr-TR" sz="1600" dirty="0" err="1" smtClean="0"/>
              <a:t>Viseral</a:t>
            </a:r>
            <a:r>
              <a:rPr lang="tr-TR" sz="1600" dirty="0" smtClean="0"/>
              <a:t> </a:t>
            </a:r>
            <a:r>
              <a:rPr lang="tr-TR" sz="1600" dirty="0" err="1" smtClean="0"/>
              <a:t>allodini</a:t>
            </a:r>
            <a:r>
              <a:rPr lang="tr-TR" sz="1600" dirty="0" smtClean="0"/>
              <a:t>)</a:t>
            </a:r>
            <a:endParaRPr lang="tr-TR" sz="1600" dirty="0"/>
          </a:p>
        </p:txBody>
      </p:sp>
      <p:sp>
        <p:nvSpPr>
          <p:cNvPr id="8" name="Metin kutusu 7"/>
          <p:cNvSpPr txBox="1"/>
          <p:nvPr/>
        </p:nvSpPr>
        <p:spPr>
          <a:xfrm rot="16200000">
            <a:off x="72988" y="3092126"/>
            <a:ext cx="17284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Kognitif mekanizmalar</a:t>
            </a:r>
            <a:endParaRPr lang="tr-TR" dirty="0"/>
          </a:p>
        </p:txBody>
      </p:sp>
      <p:sp>
        <p:nvSpPr>
          <p:cNvPr id="10" name="Aşağı Ok 9"/>
          <p:cNvSpPr/>
          <p:nvPr/>
        </p:nvSpPr>
        <p:spPr>
          <a:xfrm>
            <a:off x="2959885" y="2405870"/>
            <a:ext cx="88115" cy="201706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1416423" y="3415290"/>
            <a:ext cx="1415968" cy="457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061418" y="3119617"/>
            <a:ext cx="190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/>
              <a:t>Hyper-vigilance</a:t>
            </a:r>
            <a:endParaRPr lang="tr-TR" sz="1600" dirty="0"/>
          </a:p>
        </p:txBody>
      </p:sp>
      <p:sp>
        <p:nvSpPr>
          <p:cNvPr id="13" name="Metin kutusu 12"/>
          <p:cNvSpPr txBox="1"/>
          <p:nvPr/>
        </p:nvSpPr>
        <p:spPr>
          <a:xfrm rot="5400000">
            <a:off x="2069841" y="3261402"/>
            <a:ext cx="251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/>
              <a:t>Altered</a:t>
            </a:r>
            <a:r>
              <a:rPr lang="tr-TR" sz="1400" dirty="0" smtClean="0"/>
              <a:t> </a:t>
            </a:r>
            <a:r>
              <a:rPr lang="tr-TR" sz="1400" dirty="0" err="1" smtClean="0"/>
              <a:t>sensory</a:t>
            </a:r>
            <a:r>
              <a:rPr lang="tr-TR" sz="1400" dirty="0" smtClean="0"/>
              <a:t> </a:t>
            </a:r>
            <a:r>
              <a:rPr lang="tr-TR" sz="1400" dirty="0" err="1" smtClean="0"/>
              <a:t>threshold</a:t>
            </a:r>
            <a:endParaRPr lang="tr-TR" sz="1400" dirty="0"/>
          </a:p>
        </p:txBody>
      </p:sp>
      <p:sp>
        <p:nvSpPr>
          <p:cNvPr id="14" name="Sağ Ok 13"/>
          <p:cNvSpPr/>
          <p:nvPr/>
        </p:nvSpPr>
        <p:spPr>
          <a:xfrm>
            <a:off x="4788463" y="3245123"/>
            <a:ext cx="645458" cy="338554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7941285" y="6593747"/>
            <a:ext cx="4222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err="1" smtClean="0"/>
              <a:t>Azpiroz</a:t>
            </a:r>
            <a:r>
              <a:rPr lang="tr-TR" sz="1000" dirty="0" smtClean="0"/>
              <a:t> </a:t>
            </a:r>
            <a:r>
              <a:rPr lang="tr-TR" sz="1000" dirty="0" err="1" smtClean="0"/>
              <a:t>F.Neurogastroenterol</a:t>
            </a:r>
            <a:r>
              <a:rPr lang="tr-TR" sz="1000" dirty="0" smtClean="0"/>
              <a:t> </a:t>
            </a:r>
            <a:r>
              <a:rPr lang="tr-TR" sz="1000" dirty="0" err="1" smtClean="0"/>
              <a:t>Motil</a:t>
            </a:r>
            <a:r>
              <a:rPr lang="tr-TR" sz="1000" dirty="0" smtClean="0"/>
              <a:t> 2007</a:t>
            </a:r>
            <a:endParaRPr lang="tr-TR" sz="100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11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307194" y="785949"/>
            <a:ext cx="339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Disorders of G</a:t>
            </a:r>
            <a:r>
              <a:rPr lang="en-US"/>
              <a:t>ut-brain interaction </a:t>
            </a:r>
            <a:endParaRPr lang="tr-TR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79" y="5257228"/>
            <a:ext cx="1143068" cy="1012432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891207" y="6178248"/>
            <a:ext cx="478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/>
              <a:t>Mukozal </a:t>
            </a:r>
            <a:r>
              <a:rPr lang="tr-TR" sz="1600" dirty="0" err="1"/>
              <a:t>immun</a:t>
            </a:r>
            <a:r>
              <a:rPr lang="tr-TR" sz="1600" dirty="0"/>
              <a:t> </a:t>
            </a:r>
            <a:r>
              <a:rPr lang="tr-TR" sz="1600" dirty="0" smtClean="0"/>
              <a:t>sistemde ve bağırsağın                              sensoriomotor </a:t>
            </a:r>
            <a:r>
              <a:rPr lang="tr-TR" sz="1600" dirty="0"/>
              <a:t>fonksiyonunda değişiklik</a:t>
            </a:r>
          </a:p>
          <a:p>
            <a:pPr algn="ctr"/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3039292" y="5468985"/>
            <a:ext cx="226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?</a:t>
            </a:r>
            <a:endParaRPr lang="tr-TR" sz="2000" b="1" dirty="0"/>
          </a:p>
        </p:txBody>
      </p:sp>
      <p:cxnSp>
        <p:nvCxnSpPr>
          <p:cNvPr id="28" name="Düz Ok Bağlayıcısı 27"/>
          <p:cNvCxnSpPr/>
          <p:nvPr/>
        </p:nvCxnSpPr>
        <p:spPr>
          <a:xfrm flipV="1">
            <a:off x="3004458" y="5394199"/>
            <a:ext cx="7626" cy="475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 21"/>
          <p:cNvGrpSpPr/>
          <p:nvPr/>
        </p:nvGrpSpPr>
        <p:grpSpPr>
          <a:xfrm>
            <a:off x="5826943" y="722584"/>
            <a:ext cx="5968887" cy="5383631"/>
            <a:chOff x="2227807" y="497900"/>
            <a:chExt cx="6629395" cy="5695957"/>
          </a:xfrm>
        </p:grpSpPr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27807" y="497900"/>
              <a:ext cx="6629395" cy="5695957"/>
            </a:xfrm>
            <a:prstGeom prst="rect">
              <a:avLst/>
            </a:prstGeom>
          </p:spPr>
        </p:pic>
        <p:sp>
          <p:nvSpPr>
            <p:cNvPr id="24" name="Bulut Belirtme Çizgisi 23"/>
            <p:cNvSpPr/>
            <p:nvPr/>
          </p:nvSpPr>
          <p:spPr>
            <a:xfrm rot="19132101">
              <a:off x="5228520" y="2884379"/>
              <a:ext cx="502920" cy="337768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0482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461980" y="2332756"/>
            <a:ext cx="29522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Kolonik</a:t>
            </a:r>
            <a:r>
              <a:rPr lang="tr-TR" sz="2000" dirty="0" smtClean="0"/>
              <a:t> gaz </a:t>
            </a:r>
            <a:r>
              <a:rPr lang="tr-TR" sz="2000" dirty="0" err="1" smtClean="0"/>
              <a:t>infüzyonu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5484" y="3281990"/>
            <a:ext cx="2016127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Sağlıklı kişiler</a:t>
            </a:r>
          </a:p>
          <a:p>
            <a:endParaRPr lang="tr-TR" dirty="0"/>
          </a:p>
          <a:p>
            <a:endParaRPr lang="tr-TR" sz="16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- Karın ön duvarı kaslarında </a:t>
            </a:r>
            <a:r>
              <a:rPr lang="tr-TR" sz="1600" dirty="0" err="1" smtClean="0"/>
              <a:t>tonüs</a:t>
            </a:r>
            <a:r>
              <a:rPr lang="tr-TR" sz="1600" dirty="0" smtClean="0"/>
              <a:t> artışı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160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- </a:t>
            </a:r>
            <a:r>
              <a:rPr lang="tr-TR" sz="1600" dirty="0" err="1" smtClean="0"/>
              <a:t>Diaframda</a:t>
            </a:r>
            <a:r>
              <a:rPr lang="tr-TR" sz="1600" dirty="0" smtClean="0"/>
              <a:t> gevşeme</a:t>
            </a:r>
            <a:endParaRPr lang="tr-TR" sz="1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067573" y="3281990"/>
            <a:ext cx="2053067" cy="1908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Şişkinlik yakınması olan  kişiler</a:t>
            </a:r>
          </a:p>
          <a:p>
            <a:endParaRPr lang="tr-TR" dirty="0"/>
          </a:p>
          <a:p>
            <a:r>
              <a:rPr lang="tr-TR" sz="1600" dirty="0" smtClean="0"/>
              <a:t>- Karın ön duvarı kaslarında gevşeme</a:t>
            </a:r>
          </a:p>
          <a:p>
            <a:endParaRPr lang="tr-TR" sz="1600" dirty="0"/>
          </a:p>
          <a:p>
            <a:r>
              <a:rPr lang="tr-TR" sz="1600" dirty="0" smtClean="0"/>
              <a:t>- </a:t>
            </a:r>
            <a:r>
              <a:rPr lang="tr-TR" sz="1600" dirty="0" err="1" smtClean="0"/>
              <a:t>Diaframda</a:t>
            </a:r>
            <a:r>
              <a:rPr lang="tr-TR" sz="1600" dirty="0" smtClean="0"/>
              <a:t> kasılma</a:t>
            </a:r>
            <a:endParaRPr lang="tr-TR" sz="1600" dirty="0"/>
          </a:p>
        </p:txBody>
      </p:sp>
      <p:cxnSp>
        <p:nvCxnSpPr>
          <p:cNvPr id="10" name="Dirsek Bağlayıcısı 9"/>
          <p:cNvCxnSpPr>
            <a:stCxn id="6" idx="2"/>
            <a:endCxn id="7" idx="0"/>
          </p:cNvCxnSpPr>
          <p:nvPr/>
        </p:nvCxnSpPr>
        <p:spPr>
          <a:xfrm rot="5400000">
            <a:off x="1966254" y="2310161"/>
            <a:ext cx="549124" cy="139453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irsek Bağlayıcısı 11"/>
          <p:cNvCxnSpPr>
            <a:stCxn id="6" idx="2"/>
            <a:endCxn id="8" idx="0"/>
          </p:cNvCxnSpPr>
          <p:nvPr/>
        </p:nvCxnSpPr>
        <p:spPr>
          <a:xfrm rot="16200000" flipH="1">
            <a:off x="3241533" y="2429416"/>
            <a:ext cx="549124" cy="115602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 10"/>
          <p:cNvGrpSpPr/>
          <p:nvPr/>
        </p:nvGrpSpPr>
        <p:grpSpPr>
          <a:xfrm>
            <a:off x="5448824" y="233345"/>
            <a:ext cx="6743176" cy="6488130"/>
            <a:chOff x="5422250" y="230988"/>
            <a:chExt cx="6743176" cy="648813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250" y="230988"/>
              <a:ext cx="6743176" cy="6488130"/>
            </a:xfrm>
            <a:prstGeom prst="rect">
              <a:avLst/>
            </a:prstGeom>
          </p:spPr>
        </p:pic>
        <p:sp>
          <p:nvSpPr>
            <p:cNvPr id="9" name="Metin kutusu 8"/>
            <p:cNvSpPr txBox="1"/>
            <p:nvPr/>
          </p:nvSpPr>
          <p:spPr>
            <a:xfrm>
              <a:off x="9445751" y="3848592"/>
              <a:ext cx="970890" cy="384721"/>
            </a:xfrm>
            <a:prstGeom prst="rect">
              <a:avLst/>
            </a:prstGeom>
            <a:gradFill flip="none" rotWithShape="1">
              <a:gsLst>
                <a:gs pos="0">
                  <a:srgbClr val="F2DFC9">
                    <a:shade val="30000"/>
                    <a:satMod val="115000"/>
                  </a:srgbClr>
                </a:gs>
                <a:gs pos="2000">
                  <a:srgbClr val="F2DFC9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err="1" smtClean="0"/>
                <a:t>Diafram</a:t>
              </a:r>
              <a:r>
                <a:rPr lang="tr-TR" sz="900" dirty="0" smtClean="0"/>
                <a:t> </a:t>
              </a:r>
              <a:r>
                <a:rPr lang="tr-TR" sz="1000" dirty="0" smtClean="0"/>
                <a:t>alçalır</a:t>
              </a:r>
            </a:p>
            <a:p>
              <a:pPr algn="ctr"/>
              <a:r>
                <a:rPr lang="tr-TR" sz="900" dirty="0" smtClean="0"/>
                <a:t>(</a:t>
              </a:r>
              <a:r>
                <a:rPr lang="tr-TR" sz="900" dirty="0" err="1" smtClean="0"/>
                <a:t>Kontraksiyon</a:t>
              </a:r>
              <a:r>
                <a:rPr lang="tr-TR" sz="900" dirty="0" smtClean="0"/>
                <a:t>)</a:t>
              </a:r>
              <a:endParaRPr lang="tr-TR" sz="900" dirty="0"/>
            </a:p>
          </p:txBody>
        </p:sp>
      </p:grpSp>
      <p:sp>
        <p:nvSpPr>
          <p:cNvPr id="13" name="Metin kutusu 12"/>
          <p:cNvSpPr txBox="1"/>
          <p:nvPr/>
        </p:nvSpPr>
        <p:spPr>
          <a:xfrm>
            <a:off x="9181672" y="6562962"/>
            <a:ext cx="3010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err="1" smtClean="0"/>
              <a:t>Villoria</a:t>
            </a:r>
            <a:r>
              <a:rPr lang="tr-TR" sz="1000" dirty="0" smtClean="0"/>
              <a:t> A. </a:t>
            </a:r>
            <a:r>
              <a:rPr lang="tr-TR" sz="1000" dirty="0" err="1" smtClean="0"/>
              <a:t>Am</a:t>
            </a:r>
            <a:r>
              <a:rPr lang="tr-TR" sz="1000" dirty="0" smtClean="0"/>
              <a:t> J </a:t>
            </a:r>
            <a:r>
              <a:rPr lang="tr-TR" sz="1000" dirty="0" err="1" smtClean="0"/>
              <a:t>Gastroenterol</a:t>
            </a:r>
            <a:r>
              <a:rPr lang="tr-TR" sz="1000" dirty="0" smtClean="0"/>
              <a:t> 2011</a:t>
            </a:r>
            <a:endParaRPr lang="tr-TR" sz="10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819" y="1759643"/>
            <a:ext cx="7677150" cy="435913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12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012904" y="418278"/>
            <a:ext cx="5882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 smtClean="0"/>
              <a:t>Paradoksik</a:t>
            </a:r>
            <a:r>
              <a:rPr lang="tr-TR" sz="2400" dirty="0" smtClean="0"/>
              <a:t>  ‘</a:t>
            </a:r>
            <a:r>
              <a:rPr lang="tr-TR" sz="2400" dirty="0" err="1" smtClean="0"/>
              <a:t>abdomino-phrenic</a:t>
            </a:r>
            <a:r>
              <a:rPr lang="tr-TR" sz="2400" dirty="0" smtClean="0"/>
              <a:t> </a:t>
            </a:r>
            <a:r>
              <a:rPr lang="tr-TR" sz="2400" dirty="0" err="1" smtClean="0"/>
              <a:t>reflex</a:t>
            </a:r>
            <a:r>
              <a:rPr lang="tr-TR" sz="2400" dirty="0" smtClean="0"/>
              <a:t>’</a:t>
            </a:r>
          </a:p>
          <a:p>
            <a:pPr algn="ctr"/>
            <a:r>
              <a:rPr lang="tr-TR" dirty="0" smtClean="0"/>
              <a:t>(</a:t>
            </a:r>
            <a:r>
              <a:rPr lang="tr-TR" dirty="0" err="1" smtClean="0"/>
              <a:t>Abdomino-phrenic</a:t>
            </a:r>
            <a:r>
              <a:rPr lang="tr-TR" dirty="0" smtClean="0"/>
              <a:t> </a:t>
            </a:r>
            <a:r>
              <a:rPr lang="tr-TR" dirty="0" err="1" smtClean="0"/>
              <a:t>dyssinergia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36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09577" y="1299914"/>
            <a:ext cx="5599883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 smtClean="0"/>
              <a:t>&gt;</a:t>
            </a:r>
            <a:r>
              <a:rPr lang="tr-TR" sz="2000" dirty="0"/>
              <a:t>500 farklı </a:t>
            </a:r>
            <a:r>
              <a:rPr lang="tr-TR" sz="2000" dirty="0" smtClean="0"/>
              <a:t>tür içeren GI </a:t>
            </a:r>
            <a:r>
              <a:rPr lang="tr-TR" sz="2000" dirty="0" err="1" smtClean="0"/>
              <a:t>mikrobiata</a:t>
            </a:r>
            <a:r>
              <a:rPr lang="tr-TR" sz="2000" dirty="0" smtClean="0"/>
              <a:t> 2 ekosisteme  ayrılabilir;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2000" dirty="0" err="1" smtClean="0"/>
              <a:t>Luminal</a:t>
            </a:r>
            <a:r>
              <a:rPr lang="tr-TR" sz="2000" dirty="0" smtClean="0"/>
              <a:t> bakteriler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2000" dirty="0" smtClean="0"/>
              <a:t>Mukozaya entegre bakteriler </a:t>
            </a:r>
            <a:r>
              <a:rPr lang="tr-TR" sz="1800" dirty="0" smtClean="0"/>
              <a:t>(Host </a:t>
            </a:r>
            <a:r>
              <a:rPr lang="tr-TR" sz="1800" dirty="0" err="1" smtClean="0"/>
              <a:t>microbiata</a:t>
            </a:r>
            <a:r>
              <a:rPr lang="tr-TR" sz="1800" dirty="0" smtClean="0"/>
              <a:t>)</a:t>
            </a:r>
            <a:endParaRPr lang="tr-TR" sz="18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204988" y="257442"/>
            <a:ext cx="537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Değişen bağırsak </a:t>
            </a:r>
            <a:r>
              <a:rPr lang="tr-TR" sz="2400" dirty="0" err="1" smtClean="0"/>
              <a:t>mikrobiyatası</a:t>
            </a:r>
            <a:endParaRPr lang="tr-TR" sz="2400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6" y="3258500"/>
            <a:ext cx="4355120" cy="1823304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4137098" y="5321448"/>
            <a:ext cx="253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Host / </a:t>
            </a:r>
            <a:r>
              <a:rPr lang="tr-TR" sz="1400" dirty="0" err="1" smtClean="0"/>
              <a:t>intestinal</a:t>
            </a:r>
            <a:r>
              <a:rPr lang="tr-TR" sz="1400" dirty="0" smtClean="0"/>
              <a:t> </a:t>
            </a:r>
            <a:r>
              <a:rPr lang="tr-TR" sz="1400" dirty="0" err="1" smtClean="0"/>
              <a:t>mikrobiota</a:t>
            </a:r>
            <a:r>
              <a:rPr lang="tr-TR" sz="1400" dirty="0" smtClean="0"/>
              <a:t> dengesinin bozulması</a:t>
            </a:r>
            <a:endParaRPr lang="tr-TR" sz="1400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6855734" y="5321447"/>
            <a:ext cx="253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Mukozal </a:t>
            </a:r>
            <a:r>
              <a:rPr lang="tr-TR" sz="1400" dirty="0" err="1" smtClean="0"/>
              <a:t>immun</a:t>
            </a:r>
            <a:r>
              <a:rPr lang="tr-TR" sz="1400" dirty="0" smtClean="0"/>
              <a:t> sistemde değişiklik, </a:t>
            </a:r>
            <a:r>
              <a:rPr lang="tr-TR" sz="1400" dirty="0" err="1" smtClean="0"/>
              <a:t>inflamasyon</a:t>
            </a:r>
            <a:endParaRPr lang="tr-TR" sz="1400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9470010" y="5320044"/>
            <a:ext cx="2537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 Bağırsak </a:t>
            </a:r>
            <a:r>
              <a:rPr lang="tr-TR" sz="1400" dirty="0" err="1"/>
              <a:t>immun</a:t>
            </a:r>
            <a:r>
              <a:rPr lang="tr-TR" sz="1400" dirty="0"/>
              <a:t> aktivitesinde </a:t>
            </a:r>
            <a:r>
              <a:rPr lang="tr-TR" sz="1400" dirty="0" smtClean="0"/>
              <a:t>ve sensoriomotor fonksiyonunda değişiklik</a:t>
            </a:r>
            <a:endParaRPr lang="tr-TR" sz="1400" dirty="0"/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811" y="1201645"/>
            <a:ext cx="4567734" cy="3512791"/>
          </a:xfrm>
          <a:prstGeom prst="rect">
            <a:avLst/>
          </a:prstGeom>
        </p:spPr>
      </p:pic>
      <p:cxnSp>
        <p:nvCxnSpPr>
          <p:cNvPr id="33" name="Düz Ok Bağlayıcısı 32"/>
          <p:cNvCxnSpPr/>
          <p:nvPr/>
        </p:nvCxnSpPr>
        <p:spPr>
          <a:xfrm>
            <a:off x="6568579" y="5532944"/>
            <a:ext cx="39682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9180777" y="5523751"/>
            <a:ext cx="39682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" y="6335659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13</a:t>
            </a:fld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932297" y="6129360"/>
            <a:ext cx="253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/>
              <a:t>Viseral</a:t>
            </a:r>
            <a:r>
              <a:rPr lang="tr-TR" sz="1400" dirty="0" smtClean="0"/>
              <a:t>  duyarlılık artışı ve motor </a:t>
            </a:r>
            <a:r>
              <a:rPr lang="tr-TR" sz="1400" dirty="0" err="1" smtClean="0"/>
              <a:t>disfonksiyon</a:t>
            </a:r>
            <a:endParaRPr lang="tr-TR" sz="1400" dirty="0"/>
          </a:p>
        </p:txBody>
      </p:sp>
      <p:cxnSp>
        <p:nvCxnSpPr>
          <p:cNvPr id="6" name="Dirsek Bağlayıcısı 5"/>
          <p:cNvCxnSpPr>
            <a:stCxn id="29" idx="2"/>
            <a:endCxn id="17" idx="3"/>
          </p:cNvCxnSpPr>
          <p:nvPr/>
        </p:nvCxnSpPr>
        <p:spPr>
          <a:xfrm rot="5400000">
            <a:off x="9938308" y="5590411"/>
            <a:ext cx="332262" cy="1268857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9032399" y="1976846"/>
            <a:ext cx="501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H</a:t>
            </a:r>
            <a:r>
              <a:rPr lang="tr-TR" sz="800" b="1" dirty="0" smtClean="0"/>
              <a:t>2</a:t>
            </a:r>
            <a:endParaRPr lang="tr-TR" sz="8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8626197" y="1975550"/>
            <a:ext cx="404592" cy="246221"/>
          </a:xfrm>
          <a:prstGeom prst="rect">
            <a:avLst/>
          </a:prstGeom>
          <a:solidFill>
            <a:srgbClr val="FAFAF2"/>
          </a:solidFill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CH</a:t>
            </a:r>
            <a:r>
              <a:rPr lang="tr-TR" sz="800" b="1" dirty="0" smtClean="0"/>
              <a:t>4</a:t>
            </a:r>
            <a:endParaRPr lang="tr-TR" sz="800" b="1" dirty="0"/>
          </a:p>
        </p:txBody>
      </p:sp>
    </p:spTree>
    <p:extLst>
      <p:ext uri="{BB962C8B-B14F-4D97-AF65-F5344CB8AC3E}">
        <p14:creationId xmlns:p14="http://schemas.microsoft.com/office/powerpoint/2010/main" val="18742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24A4C-D81D-45AA-A1E7-F657DCEC3D2B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94" y="182843"/>
            <a:ext cx="4572000" cy="653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/>
          <p:cNvSpPr txBox="1"/>
          <p:nvPr/>
        </p:nvSpPr>
        <p:spPr bwMode="auto">
          <a:xfrm>
            <a:off x="5615386" y="467213"/>
            <a:ext cx="5570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Dışkı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mikrobiata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analizi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5674" y="2107741"/>
            <a:ext cx="6437935" cy="32736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" y="6335659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3900" y="268971"/>
            <a:ext cx="7612311" cy="49055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/>
              <a:t>SIBO </a:t>
            </a:r>
            <a:r>
              <a:rPr lang="tr-TR" sz="2000" b="1" dirty="0" smtClean="0"/>
              <a:t>(Small </a:t>
            </a:r>
            <a:r>
              <a:rPr lang="tr-TR" sz="2000" b="1" dirty="0" err="1" smtClean="0"/>
              <a:t>Intestial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Bacterial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Overgrowth</a:t>
            </a:r>
            <a:r>
              <a:rPr lang="tr-TR" sz="2000" b="1" dirty="0" smtClean="0"/>
              <a:t>)</a:t>
            </a:r>
            <a:endParaRPr lang="tr-TR" sz="2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0420" y="1074097"/>
            <a:ext cx="10515600" cy="578390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800" b="1" dirty="0" smtClean="0"/>
              <a:t>Anatomik anormallikler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Gastrointestinal</a:t>
            </a:r>
            <a:r>
              <a:rPr lang="tr-TR" sz="1400" dirty="0" smtClean="0"/>
              <a:t> cerrahi (</a:t>
            </a:r>
            <a:r>
              <a:rPr lang="tr-TR" sz="1400" dirty="0" err="1" smtClean="0"/>
              <a:t>Roux</a:t>
            </a:r>
            <a:r>
              <a:rPr lang="tr-TR" sz="1400" dirty="0" smtClean="0"/>
              <a:t> Y </a:t>
            </a:r>
            <a:r>
              <a:rPr lang="tr-TR" sz="1400" dirty="0" err="1" smtClean="0"/>
              <a:t>gastrik</a:t>
            </a:r>
            <a:r>
              <a:rPr lang="tr-TR" sz="1400" dirty="0" smtClean="0"/>
              <a:t> bypass, </a:t>
            </a:r>
            <a:r>
              <a:rPr lang="tr-TR" sz="1400" dirty="0" err="1" smtClean="0"/>
              <a:t>ileoçekal</a:t>
            </a:r>
            <a:r>
              <a:rPr lang="tr-TR" sz="1400" dirty="0" smtClean="0"/>
              <a:t> valf rezeksiyonu)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smtClean="0"/>
              <a:t>İnce bağırsak darlıkları veya fistülleri 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smtClean="0"/>
              <a:t>Kısa bağırsak sendromu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smtClean="0"/>
              <a:t>İnce bağırsak </a:t>
            </a:r>
            <a:r>
              <a:rPr lang="tr-TR" sz="1400" dirty="0" err="1" smtClean="0"/>
              <a:t>divertikülozu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smtClean="0"/>
              <a:t>İnce bağırsak </a:t>
            </a:r>
            <a:r>
              <a:rPr lang="tr-TR" sz="1400" dirty="0" err="1" smtClean="0"/>
              <a:t>invajinasyonu</a:t>
            </a:r>
            <a:endParaRPr lang="tr-TR" sz="14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800" b="1" dirty="0" err="1" smtClean="0"/>
              <a:t>Gastrointestinal</a:t>
            </a:r>
            <a:r>
              <a:rPr lang="tr-TR" sz="1800" b="1" dirty="0" smtClean="0"/>
              <a:t> </a:t>
            </a:r>
            <a:r>
              <a:rPr lang="tr-TR" sz="1800" b="1" dirty="0"/>
              <a:t> </a:t>
            </a:r>
            <a:r>
              <a:rPr lang="tr-TR" sz="1800" b="1" dirty="0" smtClean="0"/>
              <a:t>hastalıklar</a:t>
            </a:r>
            <a:endParaRPr lang="tr-TR" sz="1700" b="1" dirty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Gastroparezi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smtClean="0"/>
              <a:t>İnce bağırsak pasajında gecikme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smtClean="0"/>
              <a:t>Kronik </a:t>
            </a:r>
            <a:r>
              <a:rPr lang="tr-TR" sz="1400" dirty="0" err="1" smtClean="0"/>
              <a:t>intestinal</a:t>
            </a:r>
            <a:r>
              <a:rPr lang="tr-TR" sz="1400" dirty="0" smtClean="0"/>
              <a:t> </a:t>
            </a:r>
            <a:r>
              <a:rPr lang="tr-TR" sz="1400" dirty="0" err="1" smtClean="0"/>
              <a:t>psödoobstrüksiyon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Çölyak</a:t>
            </a:r>
            <a:r>
              <a:rPr lang="tr-TR" sz="1400" dirty="0" smtClean="0"/>
              <a:t> hastalığı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Atrofik</a:t>
            </a:r>
            <a:r>
              <a:rPr lang="tr-TR" sz="1400" dirty="0" smtClean="0"/>
              <a:t> gastrit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700" b="1" dirty="0" smtClean="0"/>
              <a:t>Sistemik hastalıklar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Konnektif</a:t>
            </a:r>
            <a:r>
              <a:rPr lang="tr-TR" sz="1400" dirty="0" smtClean="0"/>
              <a:t> doku hastalıkları (</a:t>
            </a:r>
            <a:r>
              <a:rPr lang="tr-TR" sz="1400" dirty="0" err="1" smtClean="0"/>
              <a:t>Skleroderma</a:t>
            </a:r>
            <a:r>
              <a:rPr lang="tr-TR" sz="1400" dirty="0" smtClean="0"/>
              <a:t>, </a:t>
            </a:r>
            <a:r>
              <a:rPr lang="tr-TR" sz="1400" dirty="0" err="1" smtClean="0"/>
              <a:t>Ehlers-Danlos</a:t>
            </a:r>
            <a:r>
              <a:rPr lang="tr-TR" sz="1400" dirty="0" smtClean="0"/>
              <a:t> </a:t>
            </a:r>
            <a:r>
              <a:rPr lang="tr-TR" sz="1400" dirty="0" err="1" smtClean="0"/>
              <a:t>sendr</a:t>
            </a:r>
            <a:r>
              <a:rPr lang="tr-TR" sz="1400" dirty="0" smtClean="0"/>
              <a:t>.)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Amiloidoz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İmmun</a:t>
            </a:r>
            <a:r>
              <a:rPr lang="tr-TR" sz="1400" dirty="0" smtClean="0"/>
              <a:t> yetersizlik sendromları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Diabetes</a:t>
            </a:r>
            <a:r>
              <a:rPr lang="tr-TR" sz="1400" dirty="0" smtClean="0"/>
              <a:t> </a:t>
            </a:r>
            <a:r>
              <a:rPr lang="tr-TR" sz="1400" dirty="0" err="1" smtClean="0"/>
              <a:t>mellitus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Hipotiroidi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smtClean="0"/>
              <a:t>Siroz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700" b="1" dirty="0" smtClean="0"/>
              <a:t>İlaçlar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b="1" dirty="0" smtClean="0">
                <a:solidFill>
                  <a:srgbClr val="FF0000"/>
                </a:solidFill>
              </a:rPr>
              <a:t>PPI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Opioidler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Antikolinerjikler</a:t>
            </a:r>
            <a:endParaRPr lang="tr-TR" sz="1400" dirty="0" smtClean="0"/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tr-TR" sz="1400" dirty="0" err="1" smtClean="0"/>
              <a:t>Somatostatin</a:t>
            </a:r>
            <a:r>
              <a:rPr lang="tr-TR" sz="1400" dirty="0" smtClean="0"/>
              <a:t> analogları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tr-TR" sz="1800" dirty="0"/>
          </a:p>
        </p:txBody>
      </p:sp>
      <p:pic>
        <p:nvPicPr>
          <p:cNvPr id="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" y="6335659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338658" y="6579692"/>
            <a:ext cx="3791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smtClean="0"/>
              <a:t>Cangemi DJ. </a:t>
            </a:r>
            <a:r>
              <a:rPr lang="tr-TR" sz="1000" dirty="0" err="1" smtClean="0"/>
              <a:t>Gastroenterology&amp;Hepatology</a:t>
            </a:r>
            <a:r>
              <a:rPr lang="tr-TR" sz="1000" dirty="0" smtClean="0"/>
              <a:t> , 2022</a:t>
            </a:r>
            <a:endParaRPr lang="tr-TR" sz="1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14014" y="2715307"/>
            <a:ext cx="1254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SIBO</a:t>
            </a:r>
          </a:p>
          <a:p>
            <a:r>
              <a:rPr lang="tr-TR" dirty="0" smtClean="0"/>
              <a:t>risk faktörleri</a:t>
            </a:r>
            <a:endParaRPr lang="tr-TR" dirty="0"/>
          </a:p>
        </p:txBody>
      </p:sp>
      <p:sp>
        <p:nvSpPr>
          <p:cNvPr id="5" name="Sağ Ayraç 4"/>
          <p:cNvSpPr/>
          <p:nvPr/>
        </p:nvSpPr>
        <p:spPr>
          <a:xfrm>
            <a:off x="6224282" y="1238304"/>
            <a:ext cx="260059" cy="5252553"/>
          </a:xfrm>
          <a:prstGeom prst="rightBrace">
            <a:avLst>
              <a:gd name="adj1" fmla="val 8333"/>
              <a:gd name="adj2" fmla="val 314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15</a:t>
            </a:fld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645" y="105737"/>
            <a:ext cx="2163978" cy="1479223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6683095" y="4711629"/>
            <a:ext cx="1835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H2</a:t>
            </a:r>
          </a:p>
          <a:p>
            <a:r>
              <a:rPr lang="tr-TR" sz="1600" dirty="0" smtClean="0"/>
              <a:t>CO</a:t>
            </a:r>
            <a:r>
              <a:rPr lang="tr-TR" sz="1200" dirty="0" smtClean="0"/>
              <a:t>2</a:t>
            </a:r>
          </a:p>
          <a:p>
            <a:r>
              <a:rPr lang="tr-TR" sz="1600" dirty="0" smtClean="0"/>
              <a:t>CH</a:t>
            </a:r>
            <a:r>
              <a:rPr lang="tr-TR" sz="1200" dirty="0" smtClean="0"/>
              <a:t>4</a:t>
            </a:r>
          </a:p>
          <a:p>
            <a:r>
              <a:rPr lang="tr-TR" sz="1600" dirty="0" smtClean="0"/>
              <a:t>Asetik asit</a:t>
            </a:r>
          </a:p>
          <a:p>
            <a:r>
              <a:rPr lang="tr-TR" sz="1600" dirty="0" err="1" smtClean="0"/>
              <a:t>Propionik</a:t>
            </a:r>
            <a:r>
              <a:rPr lang="tr-TR" sz="1600" dirty="0" smtClean="0"/>
              <a:t> asit</a:t>
            </a:r>
          </a:p>
          <a:p>
            <a:r>
              <a:rPr lang="tr-TR" sz="1600" dirty="0" err="1" smtClean="0"/>
              <a:t>Bütirik</a:t>
            </a:r>
            <a:r>
              <a:rPr lang="tr-TR" sz="1600" dirty="0" smtClean="0"/>
              <a:t> asit</a:t>
            </a:r>
          </a:p>
        </p:txBody>
      </p:sp>
      <p:sp>
        <p:nvSpPr>
          <p:cNvPr id="15" name="Aşağı Ok 14"/>
          <p:cNvSpPr/>
          <p:nvPr/>
        </p:nvSpPr>
        <p:spPr>
          <a:xfrm rot="10800000">
            <a:off x="8191779" y="4711629"/>
            <a:ext cx="96736" cy="151529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İkizkenar Üçgen 15"/>
          <p:cNvSpPr/>
          <p:nvPr/>
        </p:nvSpPr>
        <p:spPr>
          <a:xfrm rot="5400000">
            <a:off x="8397201" y="5355834"/>
            <a:ext cx="243143" cy="2442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Patlama 1 25"/>
          <p:cNvSpPr/>
          <p:nvPr/>
        </p:nvSpPr>
        <p:spPr>
          <a:xfrm>
            <a:off x="8733296" y="5125936"/>
            <a:ext cx="660909" cy="719876"/>
          </a:xfrm>
          <a:prstGeom prst="irregularSeal1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803" y="4653028"/>
            <a:ext cx="726087" cy="170332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8518772" y="2022317"/>
            <a:ext cx="311099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Sağlıklı kontroller: %0-20</a:t>
            </a:r>
          </a:p>
          <a:p>
            <a:endParaRPr lang="tr-TR" dirty="0" smtClean="0"/>
          </a:p>
          <a:p>
            <a:r>
              <a:rPr lang="tr-TR" dirty="0" smtClean="0"/>
              <a:t>IBS: %5-78</a:t>
            </a:r>
          </a:p>
          <a:p>
            <a:endParaRPr lang="tr-TR" dirty="0"/>
          </a:p>
          <a:p>
            <a:r>
              <a:rPr lang="tr-TR" dirty="0" smtClean="0"/>
              <a:t>Fonksiyonel gaz ve şişkinlikte SIBO dan bağımsız olarak </a:t>
            </a:r>
            <a:r>
              <a:rPr lang="tr-TR" dirty="0" err="1" smtClean="0"/>
              <a:t>rifaximin</a:t>
            </a:r>
            <a:r>
              <a:rPr lang="tr-TR" dirty="0" smtClean="0"/>
              <a:t> etkili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15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97" y="275477"/>
            <a:ext cx="4789875" cy="520493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132514" y="5654180"/>
            <a:ext cx="9605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Duyarlılık  %20-93 !!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600" dirty="0" smtClean="0"/>
              <a:t>Laktuloz veya glikoz  nefes testinde solunum havasındaki hidrojen konsantrasyonunun 90dk içinde  bazal seviyeye göre  20ppm veya üzerinde artış göstermesi, </a:t>
            </a:r>
            <a:r>
              <a:rPr lang="tr-TR" sz="1600" dirty="0"/>
              <a:t>metan (</a:t>
            </a:r>
            <a:r>
              <a:rPr lang="tr-TR" sz="1600" dirty="0" smtClean="0"/>
              <a:t>CH4) konsantrasyonun </a:t>
            </a:r>
            <a:r>
              <a:rPr lang="tr-TR" sz="1600" dirty="0"/>
              <a:t>bazal değere </a:t>
            </a:r>
            <a:r>
              <a:rPr lang="tr-TR" sz="1600" dirty="0" smtClean="0"/>
              <a:t>göre 10 </a:t>
            </a:r>
            <a:r>
              <a:rPr lang="tr-TR" sz="1600" dirty="0" err="1"/>
              <a:t>ppm'nin</a:t>
            </a:r>
            <a:r>
              <a:rPr lang="tr-TR" sz="1600" dirty="0"/>
              <a:t> </a:t>
            </a:r>
            <a:r>
              <a:rPr lang="tr-TR" sz="1600" dirty="0" smtClean="0"/>
              <a:t>üzerinde saptanması  halinde SIBO </a:t>
            </a:r>
            <a:r>
              <a:rPr lang="tr-TR" sz="1600" dirty="0"/>
              <a:t>mevcut denebilir.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1600" dirty="0"/>
          </a:p>
        </p:txBody>
      </p:sp>
      <p:pic>
        <p:nvPicPr>
          <p:cNvPr id="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" y="6335659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5" y="275477"/>
            <a:ext cx="5214076" cy="5204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86803" y="435208"/>
            <a:ext cx="687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Gıda </a:t>
            </a:r>
            <a:r>
              <a:rPr lang="tr-TR" sz="2400" dirty="0" err="1" smtClean="0"/>
              <a:t>entoleransı</a:t>
            </a:r>
            <a:r>
              <a:rPr lang="tr-TR" sz="2400" dirty="0" smtClean="0"/>
              <a:t> ve karbonhidrat </a:t>
            </a:r>
            <a:r>
              <a:rPr lang="tr-TR" sz="2400" dirty="0" err="1" smtClean="0"/>
              <a:t>malabsorpsiyonu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321598" y="3645125"/>
            <a:ext cx="6712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600" dirty="0" err="1" smtClean="0"/>
              <a:t>Ozmotik</a:t>
            </a:r>
            <a:r>
              <a:rPr lang="tr-TR" sz="1600" dirty="0" smtClean="0"/>
              <a:t> olarak daha aktif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600" dirty="0" smtClean="0"/>
              <a:t>Uzun zincirli karbonhidratlara göre daha hızlı  </a:t>
            </a:r>
            <a:r>
              <a:rPr lang="tr-TR" sz="1600" dirty="0" err="1" smtClean="0"/>
              <a:t>fermentasyon</a:t>
            </a:r>
            <a:endParaRPr lang="tr-TR" sz="16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600" dirty="0" err="1" smtClean="0"/>
              <a:t>Distal</a:t>
            </a:r>
            <a:r>
              <a:rPr lang="tr-TR" sz="1600" dirty="0" smtClean="0"/>
              <a:t> ince bağırsaklarda </a:t>
            </a:r>
            <a:r>
              <a:rPr lang="tr-TR" sz="1600" dirty="0" err="1" smtClean="0"/>
              <a:t>selektif</a:t>
            </a:r>
            <a:r>
              <a:rPr lang="tr-TR" sz="1600" dirty="0" smtClean="0"/>
              <a:t> bakteriyel </a:t>
            </a:r>
            <a:r>
              <a:rPr lang="tr-TR" sz="1600" dirty="0" err="1" smtClean="0"/>
              <a:t>proliferasyon</a:t>
            </a:r>
            <a:r>
              <a:rPr lang="tr-TR" sz="1600" dirty="0" smtClean="0"/>
              <a:t>  </a:t>
            </a:r>
            <a:r>
              <a:rPr lang="tr-TR" sz="1400" dirty="0" smtClean="0"/>
              <a:t>(Bifidobacterium)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02143" y="5000318"/>
            <a:ext cx="35779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tr-TR" sz="1600" dirty="0" smtClean="0"/>
              <a:t>Artan / Uzamış  H</a:t>
            </a:r>
            <a:r>
              <a:rPr lang="tr-TR" sz="1000" dirty="0" smtClean="0"/>
              <a:t>2</a:t>
            </a:r>
            <a:r>
              <a:rPr lang="tr-TR" sz="1600" dirty="0" smtClean="0"/>
              <a:t> üretimi, </a:t>
            </a:r>
            <a:r>
              <a:rPr lang="tr-TR" sz="1600" dirty="0" err="1" smtClean="0"/>
              <a:t>fermentasyon</a:t>
            </a:r>
            <a:r>
              <a:rPr lang="tr-TR" sz="1600" dirty="0" smtClean="0"/>
              <a:t> </a:t>
            </a:r>
          </a:p>
          <a:p>
            <a:r>
              <a:rPr lang="tr-TR" sz="1600" dirty="0" err="1" smtClean="0"/>
              <a:t>Ozmotik</a:t>
            </a:r>
            <a:r>
              <a:rPr lang="tr-TR" sz="1600" dirty="0" smtClean="0"/>
              <a:t> yük nedeniyle </a:t>
            </a:r>
            <a:r>
              <a:rPr lang="tr-TR" sz="1600" dirty="0"/>
              <a:t>kolonda sıvı artışı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707513" y="5108040"/>
            <a:ext cx="221644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r-TR" dirty="0" err="1" smtClean="0"/>
              <a:t>İntestinal</a:t>
            </a:r>
            <a:r>
              <a:rPr lang="tr-TR" dirty="0" smtClean="0"/>
              <a:t> </a:t>
            </a:r>
            <a:r>
              <a:rPr lang="tr-TR" dirty="0" err="1" smtClean="0"/>
              <a:t>distansiyon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5223551" y="6566683"/>
            <a:ext cx="1184363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sz="1200" dirty="0" smtClean="0"/>
              <a:t>GI  semptomlar </a:t>
            </a:r>
            <a:endParaRPr lang="tr-TR" sz="1200" dirty="0"/>
          </a:p>
        </p:txBody>
      </p:sp>
      <p:sp>
        <p:nvSpPr>
          <p:cNvPr id="10" name="Sağ Ok 9"/>
          <p:cNvSpPr/>
          <p:nvPr/>
        </p:nvSpPr>
        <p:spPr>
          <a:xfrm>
            <a:off x="3954270" y="5274393"/>
            <a:ext cx="530791" cy="457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890175" y="1643566"/>
            <a:ext cx="2469238" cy="1754326"/>
          </a:xfrm>
          <a:prstGeom prst="rect">
            <a:avLst/>
          </a:prstGeom>
          <a:solidFill>
            <a:srgbClr val="B0FAFB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F  </a:t>
            </a:r>
            <a:r>
              <a:rPr lang="tr-TR" dirty="0" smtClean="0"/>
              <a:t>-  </a:t>
            </a:r>
            <a:r>
              <a:rPr lang="tr-TR" sz="1600" dirty="0" smtClean="0"/>
              <a:t>Fermentable</a:t>
            </a:r>
          </a:p>
          <a:p>
            <a:r>
              <a:rPr lang="tr-TR" b="1" dirty="0" smtClean="0"/>
              <a:t>O -</a:t>
            </a:r>
            <a:r>
              <a:rPr lang="tr-TR" dirty="0" smtClean="0"/>
              <a:t>  </a:t>
            </a:r>
            <a:r>
              <a:rPr lang="tr-TR" sz="1600" dirty="0" err="1" smtClean="0"/>
              <a:t>Oligosaccharides</a:t>
            </a:r>
            <a:endParaRPr lang="tr-TR" sz="1600" dirty="0" smtClean="0"/>
          </a:p>
          <a:p>
            <a:r>
              <a:rPr lang="tr-TR" b="1" dirty="0" smtClean="0"/>
              <a:t>D </a:t>
            </a:r>
            <a:r>
              <a:rPr lang="tr-TR" dirty="0" smtClean="0"/>
              <a:t>-  </a:t>
            </a:r>
            <a:r>
              <a:rPr lang="tr-TR" sz="1600" dirty="0" smtClean="0"/>
              <a:t>Disaccharide</a:t>
            </a:r>
          </a:p>
          <a:p>
            <a:r>
              <a:rPr lang="tr-TR" b="1" dirty="0" smtClean="0"/>
              <a:t>M -</a:t>
            </a:r>
            <a:r>
              <a:rPr lang="tr-TR" dirty="0" smtClean="0"/>
              <a:t> </a:t>
            </a:r>
            <a:r>
              <a:rPr lang="tr-TR" sz="1600" dirty="0" smtClean="0"/>
              <a:t>Monosaccharide</a:t>
            </a:r>
            <a:endParaRPr lang="tr-TR" sz="1600" dirty="0"/>
          </a:p>
          <a:p>
            <a:r>
              <a:rPr lang="tr-TR" b="1" dirty="0" smtClean="0"/>
              <a:t>A  -  </a:t>
            </a:r>
            <a:r>
              <a:rPr lang="tr-TR" sz="1600" dirty="0" err="1" smtClean="0"/>
              <a:t>And</a:t>
            </a:r>
            <a:endParaRPr lang="tr-TR" sz="1600" dirty="0" smtClean="0"/>
          </a:p>
          <a:p>
            <a:r>
              <a:rPr lang="tr-TR" b="1" dirty="0" smtClean="0"/>
              <a:t>P -   </a:t>
            </a:r>
            <a:r>
              <a:rPr lang="tr-TR" sz="1600" dirty="0" err="1" smtClean="0"/>
              <a:t>Polyols</a:t>
            </a:r>
            <a:r>
              <a:rPr lang="tr-TR" sz="1600" dirty="0" smtClean="0"/>
              <a:t> </a:t>
            </a:r>
            <a:r>
              <a:rPr lang="tr-TR" sz="1400" dirty="0" smtClean="0"/>
              <a:t>(</a:t>
            </a:r>
            <a:r>
              <a:rPr lang="tr-TR" sz="1400" dirty="0" err="1" smtClean="0"/>
              <a:t>Sorbitol</a:t>
            </a:r>
            <a:r>
              <a:rPr lang="tr-TR" sz="1400" dirty="0" smtClean="0"/>
              <a:t>)</a:t>
            </a:r>
            <a:endParaRPr lang="tr-TR" sz="1400" dirty="0"/>
          </a:p>
        </p:txBody>
      </p:sp>
      <p:pic>
        <p:nvPicPr>
          <p:cNvPr id="1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890175" y="1274234"/>
            <a:ext cx="114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FODMAPs</a:t>
            </a:r>
            <a:endParaRPr lang="tr-TR" b="1" dirty="0"/>
          </a:p>
        </p:txBody>
      </p:sp>
      <p:grpSp>
        <p:nvGrpSpPr>
          <p:cNvPr id="7" name="Grup 6"/>
          <p:cNvGrpSpPr/>
          <p:nvPr/>
        </p:nvGrpSpPr>
        <p:grpSpPr>
          <a:xfrm>
            <a:off x="7452515" y="268954"/>
            <a:ext cx="4509181" cy="6127754"/>
            <a:chOff x="7466835" y="236307"/>
            <a:chExt cx="4640584" cy="6466612"/>
          </a:xfrm>
        </p:grpSpPr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6835" y="236307"/>
              <a:ext cx="4640584" cy="6466612"/>
            </a:xfrm>
            <a:prstGeom prst="rect">
              <a:avLst/>
            </a:prstGeom>
          </p:spPr>
        </p:pic>
        <p:sp>
          <p:nvSpPr>
            <p:cNvPr id="17" name="Dikdörtgen 16"/>
            <p:cNvSpPr/>
            <p:nvPr/>
          </p:nvSpPr>
          <p:spPr>
            <a:xfrm>
              <a:off x="7479587" y="2481460"/>
              <a:ext cx="1119882" cy="384721"/>
            </a:xfrm>
            <a:prstGeom prst="rect">
              <a:avLst/>
            </a:prstGeom>
            <a:solidFill>
              <a:srgbClr val="FFDE59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000" b="1" dirty="0" err="1" smtClean="0"/>
                <a:t>Oligosaccharides</a:t>
              </a:r>
              <a:endParaRPr lang="tr-TR" sz="1000" b="1" dirty="0" smtClean="0"/>
            </a:p>
            <a:p>
              <a:pPr algn="ctr"/>
              <a:r>
                <a:rPr lang="tr-TR" sz="900" b="1" dirty="0" smtClean="0"/>
                <a:t>(</a:t>
              </a:r>
              <a:r>
                <a:rPr lang="tr-TR" sz="900" b="1" dirty="0" err="1" smtClean="0"/>
                <a:t>Fructans</a:t>
              </a:r>
              <a:r>
                <a:rPr lang="tr-TR" sz="900" b="1" dirty="0" smtClean="0"/>
                <a:t>,  GOS)</a:t>
              </a:r>
              <a:endParaRPr lang="tr-TR" sz="900" b="1" dirty="0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9851777" y="2478405"/>
              <a:ext cx="1064715" cy="400110"/>
            </a:xfrm>
            <a:prstGeom prst="rect">
              <a:avLst/>
            </a:prstGeom>
            <a:solidFill>
              <a:srgbClr val="5CE1E6"/>
            </a:solidFill>
          </p:spPr>
          <p:txBody>
            <a:bodyPr wrap="none">
              <a:spAutoFit/>
            </a:bodyPr>
            <a:lstStyle/>
            <a:p>
              <a:r>
                <a:rPr lang="tr-TR" sz="1000" b="1" dirty="0" smtClean="0"/>
                <a:t>Monosaccharide</a:t>
              </a:r>
            </a:p>
            <a:p>
              <a:pPr algn="ctr"/>
              <a:r>
                <a:rPr lang="tr-TR" sz="1000" b="1" dirty="0" smtClean="0"/>
                <a:t>(</a:t>
              </a:r>
              <a:r>
                <a:rPr lang="tr-TR" sz="1000" b="1" dirty="0" err="1" smtClean="0"/>
                <a:t>Fructose</a:t>
              </a:r>
              <a:r>
                <a:rPr lang="tr-TR" sz="1000" b="1" dirty="0" smtClean="0"/>
                <a:t>)</a:t>
              </a:r>
              <a:endParaRPr lang="tr-TR" sz="1000" b="1" dirty="0"/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10975818" y="2373021"/>
              <a:ext cx="1086043" cy="523220"/>
            </a:xfrm>
            <a:prstGeom prst="rect">
              <a:avLst/>
            </a:prstGeom>
            <a:solidFill>
              <a:srgbClr val="FF65C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000" b="1" dirty="0" smtClean="0"/>
                <a:t>Polyols</a:t>
              </a:r>
            </a:p>
            <a:p>
              <a:pPr algn="ctr"/>
              <a:r>
                <a:rPr lang="tr-TR" sz="900" b="1" dirty="0" smtClean="0"/>
                <a:t>(</a:t>
              </a:r>
              <a:r>
                <a:rPr lang="tr-TR" sz="900" b="1" dirty="0" err="1" smtClean="0"/>
                <a:t>Mannitol,Sorbitol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Xylitol,Isomalt</a:t>
              </a:r>
              <a:r>
                <a:rPr lang="tr-TR" sz="900" b="1" dirty="0" smtClean="0"/>
                <a:t>)</a:t>
              </a:r>
              <a:endParaRPr lang="tr-TR" sz="900" b="1" dirty="0"/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8791267" y="2488679"/>
              <a:ext cx="857927" cy="400110"/>
            </a:xfrm>
            <a:prstGeom prst="rect">
              <a:avLst/>
            </a:prstGeom>
            <a:solidFill>
              <a:srgbClr val="8BFF5A"/>
            </a:solidFill>
          </p:spPr>
          <p:txBody>
            <a:bodyPr wrap="none">
              <a:spAutoFit/>
            </a:bodyPr>
            <a:lstStyle/>
            <a:p>
              <a:r>
                <a:rPr lang="tr-TR" sz="1000" b="1" dirty="0" smtClean="0"/>
                <a:t>Disaccharide</a:t>
              </a:r>
            </a:p>
            <a:p>
              <a:pPr algn="ctr"/>
              <a:r>
                <a:rPr lang="tr-TR" sz="1000" b="1" dirty="0" smtClean="0"/>
                <a:t>(</a:t>
              </a:r>
              <a:r>
                <a:rPr lang="tr-TR" sz="1000" b="1" dirty="0" err="1" smtClean="0"/>
                <a:t>Lactose</a:t>
              </a:r>
              <a:r>
                <a:rPr lang="tr-TR" sz="1000" b="1" dirty="0" smtClean="0"/>
                <a:t>)</a:t>
              </a:r>
              <a:endParaRPr lang="tr-TR" sz="1000" b="1" dirty="0"/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346" y="5722271"/>
            <a:ext cx="742556" cy="846678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 flipH="1">
            <a:off x="5728067" y="5545775"/>
            <a:ext cx="127448" cy="10001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4271328" y="1741285"/>
            <a:ext cx="21193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IBS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smtClean="0"/>
              <a:t>SIBO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err="1" smtClean="0"/>
              <a:t>Candida</a:t>
            </a:r>
            <a:r>
              <a:rPr lang="tr-TR" sz="1400" dirty="0" smtClean="0"/>
              <a:t> aşırı </a:t>
            </a:r>
            <a:r>
              <a:rPr lang="tr-TR" sz="1400" dirty="0" err="1" smtClean="0"/>
              <a:t>çoğalımı</a:t>
            </a:r>
            <a:endParaRPr lang="tr-TR" sz="1400" dirty="0" smtClean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err="1" smtClean="0"/>
              <a:t>Divertikülit</a:t>
            </a:r>
            <a:endParaRPr lang="tr-TR" sz="1400" dirty="0" smtClean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err="1" smtClean="0"/>
              <a:t>Fibromyalji</a:t>
            </a:r>
            <a:endParaRPr lang="tr-TR" sz="1400" dirty="0" smtClean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err="1" smtClean="0"/>
              <a:t>Konstipasyon</a:t>
            </a:r>
            <a:endParaRPr lang="tr-TR" sz="1400" dirty="0" smtClean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1400" dirty="0" err="1" smtClean="0"/>
              <a:t>Gastroözofagial</a:t>
            </a:r>
            <a:r>
              <a:rPr lang="tr-TR" sz="1400" dirty="0" smtClean="0"/>
              <a:t> </a:t>
            </a:r>
            <a:r>
              <a:rPr lang="tr-TR" sz="1400" dirty="0" err="1" smtClean="0"/>
              <a:t>reflü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05153" y="1366142"/>
            <a:ext cx="2718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(</a:t>
            </a:r>
            <a:r>
              <a:rPr lang="tr-TR" sz="1000" dirty="0" err="1" smtClean="0"/>
              <a:t>Monash</a:t>
            </a:r>
            <a:r>
              <a:rPr lang="tr-TR" sz="1000" dirty="0" smtClean="0"/>
              <a:t> </a:t>
            </a:r>
            <a:r>
              <a:rPr lang="tr-TR" sz="1000" dirty="0" err="1" smtClean="0"/>
              <a:t>Universty</a:t>
            </a:r>
            <a:r>
              <a:rPr lang="tr-TR" sz="1000" dirty="0" smtClean="0"/>
              <a:t>, Melbourne)</a:t>
            </a:r>
            <a:endParaRPr lang="tr-TR" sz="10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9222537" y="6619776"/>
            <a:ext cx="2875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 err="1" smtClean="0"/>
              <a:t>Gibson</a:t>
            </a:r>
            <a:r>
              <a:rPr lang="tr-TR" sz="900" dirty="0" smtClean="0"/>
              <a:t> PR </a:t>
            </a:r>
            <a:r>
              <a:rPr lang="tr-TR" sz="900" dirty="0" err="1" smtClean="0"/>
              <a:t>Alinemt</a:t>
            </a:r>
            <a:r>
              <a:rPr lang="tr-TR" sz="900" dirty="0" smtClean="0"/>
              <a:t> </a:t>
            </a:r>
            <a:r>
              <a:rPr lang="tr-TR" sz="900" dirty="0" err="1" smtClean="0"/>
              <a:t>Pharmacol</a:t>
            </a:r>
            <a:r>
              <a:rPr lang="tr-TR" sz="900" dirty="0" smtClean="0"/>
              <a:t> Ther,2005</a:t>
            </a:r>
            <a:endParaRPr lang="tr-TR" sz="900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17</a:t>
            </a:fld>
            <a:endParaRPr lang="tr-TR"/>
          </a:p>
        </p:txBody>
      </p:sp>
      <p:sp>
        <p:nvSpPr>
          <p:cNvPr id="24" name="İkizkenar Üçgen 23"/>
          <p:cNvSpPr/>
          <p:nvPr/>
        </p:nvSpPr>
        <p:spPr>
          <a:xfrm>
            <a:off x="5827638" y="1559023"/>
            <a:ext cx="451288" cy="455442"/>
          </a:xfrm>
          <a:prstGeom prst="triangle">
            <a:avLst>
              <a:gd name="adj" fmla="val 45813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!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93408"/>
              </p:ext>
            </p:extLst>
          </p:nvPr>
        </p:nvGraphicFramePr>
        <p:xfrm>
          <a:off x="1413361" y="1430297"/>
          <a:ext cx="892088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48">
                  <a:extLst>
                    <a:ext uri="{9D8B030D-6E8A-4147-A177-3AD203B41FA5}">
                      <a16:colId xmlns:a16="http://schemas.microsoft.com/office/drawing/2014/main" val="2588022344"/>
                    </a:ext>
                  </a:extLst>
                </a:gridCol>
                <a:gridCol w="1049133">
                  <a:extLst>
                    <a:ext uri="{9D8B030D-6E8A-4147-A177-3AD203B41FA5}">
                      <a16:colId xmlns:a16="http://schemas.microsoft.com/office/drawing/2014/main" val="4107426326"/>
                    </a:ext>
                  </a:extLst>
                </a:gridCol>
                <a:gridCol w="1231921">
                  <a:extLst>
                    <a:ext uri="{9D8B030D-6E8A-4147-A177-3AD203B41FA5}">
                      <a16:colId xmlns:a16="http://schemas.microsoft.com/office/drawing/2014/main" val="223273502"/>
                    </a:ext>
                  </a:extLst>
                </a:gridCol>
                <a:gridCol w="1593744">
                  <a:extLst>
                    <a:ext uri="{9D8B030D-6E8A-4147-A177-3AD203B41FA5}">
                      <a16:colId xmlns:a16="http://schemas.microsoft.com/office/drawing/2014/main" val="946216197"/>
                    </a:ext>
                  </a:extLst>
                </a:gridCol>
                <a:gridCol w="1288530">
                  <a:extLst>
                    <a:ext uri="{9D8B030D-6E8A-4147-A177-3AD203B41FA5}">
                      <a16:colId xmlns:a16="http://schemas.microsoft.com/office/drawing/2014/main" val="1564310470"/>
                    </a:ext>
                  </a:extLst>
                </a:gridCol>
                <a:gridCol w="1363287">
                  <a:extLst>
                    <a:ext uri="{9D8B030D-6E8A-4147-A177-3AD203B41FA5}">
                      <a16:colId xmlns:a16="http://schemas.microsoft.com/office/drawing/2014/main" val="2672144893"/>
                    </a:ext>
                  </a:extLst>
                </a:gridCol>
                <a:gridCol w="1055717">
                  <a:extLst>
                    <a:ext uri="{9D8B030D-6E8A-4147-A177-3AD203B41FA5}">
                      <a16:colId xmlns:a16="http://schemas.microsoft.com/office/drawing/2014/main" val="688561423"/>
                    </a:ext>
                  </a:extLst>
                </a:gridCol>
              </a:tblGrid>
              <a:tr h="36911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Meyveler</a:t>
                      </a:r>
                    </a:p>
                    <a:p>
                      <a:pPr algn="ctr"/>
                      <a:r>
                        <a:rPr lang="tr-TR" sz="1200" b="0" dirty="0" smtClean="0">
                          <a:solidFill>
                            <a:schemeClr val="tx1"/>
                          </a:solidFill>
                        </a:rPr>
                        <a:t>Monosakkaridler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</a:rPr>
                        <a:t> (Früktoz)</a:t>
                      </a:r>
                      <a:endParaRPr lang="tr-T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Sebzeler 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</a:rPr>
                        <a:t>Galaktoz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Tahıllar 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</a:rPr>
                        <a:t>Oligosakkaridler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</a:rPr>
                        <a:t>Früktan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Süt / Süt ürünleri</a:t>
                      </a:r>
                    </a:p>
                    <a:p>
                      <a:pPr algn="ctr"/>
                      <a:r>
                        <a:rPr lang="tr-TR" sz="1200" b="0" dirty="0" err="1" smtClean="0">
                          <a:solidFill>
                            <a:schemeClr val="tx1"/>
                          </a:solidFill>
                        </a:rPr>
                        <a:t>Disakkaridler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</a:rPr>
                        <a:t>Laktoz)</a:t>
                      </a:r>
                      <a:endParaRPr lang="tr-T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Baklagiller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</a:rPr>
                        <a:t>Monosakkaridler</a:t>
                      </a:r>
                      <a:r>
                        <a:rPr lang="tr-TR" sz="1200" b="0" baseline="0" dirty="0" smtClean="0">
                          <a:solidFill>
                            <a:schemeClr val="tx1"/>
                          </a:solidFill>
                        </a:rPr>
                        <a:t> (Aşırı früktoz)</a:t>
                      </a:r>
                      <a:endParaRPr lang="tr-T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İçecekler /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atlandırıcılar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Kuruyemiş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55864"/>
                  </a:ext>
                </a:extLst>
              </a:tr>
              <a:tr h="190210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Elma</a:t>
                      </a:r>
                    </a:p>
                    <a:p>
                      <a:r>
                        <a:rPr lang="tr-TR" sz="1400" dirty="0" smtClean="0"/>
                        <a:t>Armut</a:t>
                      </a:r>
                    </a:p>
                    <a:p>
                      <a:r>
                        <a:rPr lang="tr-TR" sz="1400" dirty="0" smtClean="0"/>
                        <a:t>Kayısı</a:t>
                      </a:r>
                    </a:p>
                    <a:p>
                      <a:r>
                        <a:rPr lang="tr-TR" sz="1400" dirty="0" err="1" smtClean="0"/>
                        <a:t>Avakado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Mango</a:t>
                      </a:r>
                    </a:p>
                    <a:p>
                      <a:r>
                        <a:rPr lang="tr-TR" sz="1400" dirty="0" smtClean="0"/>
                        <a:t>Şeftali</a:t>
                      </a:r>
                    </a:p>
                    <a:p>
                      <a:r>
                        <a:rPr lang="tr-TR" sz="1400" dirty="0" smtClean="0"/>
                        <a:t>Kiraz</a:t>
                      </a:r>
                    </a:p>
                    <a:p>
                      <a:r>
                        <a:rPr lang="tr-TR" sz="1400" dirty="0" smtClean="0"/>
                        <a:t>Erik</a:t>
                      </a:r>
                    </a:p>
                    <a:p>
                      <a:r>
                        <a:rPr lang="tr-TR" sz="1400" dirty="0" smtClean="0"/>
                        <a:t>Karpuz</a:t>
                      </a:r>
                    </a:p>
                    <a:p>
                      <a:r>
                        <a:rPr lang="tr-TR" sz="1400" dirty="0" smtClean="0"/>
                        <a:t>Hurma</a:t>
                      </a:r>
                    </a:p>
                    <a:p>
                      <a:r>
                        <a:rPr lang="tr-TR" sz="1400" dirty="0" smtClean="0"/>
                        <a:t>Greyfurt</a:t>
                      </a:r>
                    </a:p>
                    <a:p>
                      <a:r>
                        <a:rPr lang="tr-TR" sz="1400" dirty="0" smtClean="0"/>
                        <a:t>İncir</a:t>
                      </a:r>
                    </a:p>
                    <a:p>
                      <a:r>
                        <a:rPr lang="tr-TR" sz="1400" baseline="0" dirty="0" err="1" smtClean="0"/>
                        <a:t>Nektarin</a:t>
                      </a:r>
                      <a:endParaRPr lang="tr-TR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Yaban mersini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Kurutulmuş</a:t>
                      </a:r>
                      <a:r>
                        <a:rPr lang="tr-TR" sz="1400" baseline="0" dirty="0" smtClean="0"/>
                        <a:t> meyveler</a:t>
                      </a:r>
                    </a:p>
                    <a:p>
                      <a:endParaRPr lang="tr-TR" sz="1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Bezelye</a:t>
                      </a:r>
                    </a:p>
                    <a:p>
                      <a:r>
                        <a:rPr lang="tr-TR" sz="1400" dirty="0" smtClean="0"/>
                        <a:t>Brüksel lahanası</a:t>
                      </a:r>
                    </a:p>
                    <a:p>
                      <a:r>
                        <a:rPr lang="tr-TR" sz="1400" dirty="0" smtClean="0"/>
                        <a:t>Karnabahar</a:t>
                      </a:r>
                    </a:p>
                    <a:p>
                      <a:r>
                        <a:rPr lang="tr-TR" sz="1400" dirty="0" smtClean="0"/>
                        <a:t>Kereviz</a:t>
                      </a:r>
                    </a:p>
                    <a:p>
                      <a:r>
                        <a:rPr lang="tr-TR" sz="1400" dirty="0" smtClean="0"/>
                        <a:t>Pırasa</a:t>
                      </a:r>
                    </a:p>
                    <a:p>
                      <a:r>
                        <a:rPr lang="tr-TR" sz="1400" dirty="0" smtClean="0"/>
                        <a:t>Soğan</a:t>
                      </a:r>
                    </a:p>
                    <a:p>
                      <a:r>
                        <a:rPr lang="tr-TR" sz="1400" dirty="0" smtClean="0"/>
                        <a:t>Yer</a:t>
                      </a:r>
                      <a:r>
                        <a:rPr lang="tr-TR" sz="1400" baseline="0" dirty="0" smtClean="0"/>
                        <a:t> elması</a:t>
                      </a:r>
                    </a:p>
                    <a:p>
                      <a:r>
                        <a:rPr lang="tr-TR" sz="1400" baseline="0" dirty="0" smtClean="0"/>
                        <a:t>Enginar</a:t>
                      </a:r>
                      <a:endParaRPr lang="tr-TR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Buğday</a:t>
                      </a:r>
                    </a:p>
                    <a:p>
                      <a:r>
                        <a:rPr lang="tr-TR" sz="1400" dirty="0" smtClean="0"/>
                        <a:t>Çavdar</a:t>
                      </a:r>
                    </a:p>
                    <a:p>
                      <a:r>
                        <a:rPr lang="tr-TR" sz="1400" dirty="0" smtClean="0"/>
                        <a:t>Pirinç</a:t>
                      </a:r>
                      <a:endParaRPr lang="tr-TR" sz="1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İnek</a:t>
                      </a:r>
                      <a:r>
                        <a:rPr lang="tr-TR" sz="1400" baseline="0" dirty="0" smtClean="0"/>
                        <a:t> sütü</a:t>
                      </a:r>
                    </a:p>
                    <a:p>
                      <a:r>
                        <a:rPr lang="tr-TR" sz="1400" baseline="0" dirty="0" smtClean="0"/>
                        <a:t>Koyun sütü</a:t>
                      </a:r>
                    </a:p>
                    <a:p>
                      <a:r>
                        <a:rPr lang="tr-TR" sz="1400" baseline="0" dirty="0" smtClean="0"/>
                        <a:t>Keçi sütü</a:t>
                      </a:r>
                    </a:p>
                    <a:p>
                      <a:r>
                        <a:rPr lang="tr-TR" sz="1400" baseline="0" dirty="0" smtClean="0"/>
                        <a:t>Manda sütü</a:t>
                      </a:r>
                    </a:p>
                    <a:p>
                      <a:r>
                        <a:rPr lang="tr-TR" sz="1400" baseline="0" dirty="0" smtClean="0"/>
                        <a:t>Kefir</a:t>
                      </a:r>
                    </a:p>
                    <a:p>
                      <a:r>
                        <a:rPr lang="tr-TR" sz="1400" baseline="0" dirty="0" smtClean="0"/>
                        <a:t>Yoğurt</a:t>
                      </a:r>
                    </a:p>
                    <a:p>
                      <a:r>
                        <a:rPr lang="tr-TR" sz="1400" baseline="0" dirty="0" smtClean="0"/>
                        <a:t>Süt tozu</a:t>
                      </a:r>
                    </a:p>
                    <a:p>
                      <a:r>
                        <a:rPr lang="tr-TR" sz="1400" baseline="0" dirty="0" smtClean="0"/>
                        <a:t>Dondurma</a:t>
                      </a:r>
                    </a:p>
                    <a:p>
                      <a:r>
                        <a:rPr lang="tr-TR" sz="1400" baseline="0" dirty="0" smtClean="0"/>
                        <a:t>Puding</a:t>
                      </a:r>
                      <a:endParaRPr lang="tr-TR" sz="1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Fasulye</a:t>
                      </a:r>
                    </a:p>
                    <a:p>
                      <a:r>
                        <a:rPr lang="tr-TR" sz="1400" dirty="0" smtClean="0"/>
                        <a:t>Bakla</a:t>
                      </a:r>
                    </a:p>
                    <a:p>
                      <a:r>
                        <a:rPr lang="tr-TR" sz="1400" dirty="0" smtClean="0"/>
                        <a:t>Nohut</a:t>
                      </a:r>
                      <a:endParaRPr lang="tr-TR" sz="1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Fruktoz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Bal</a:t>
                      </a:r>
                    </a:p>
                    <a:p>
                      <a:r>
                        <a:rPr lang="tr-TR" sz="1400" dirty="0" smtClean="0"/>
                        <a:t>Pekmez</a:t>
                      </a:r>
                    </a:p>
                    <a:p>
                      <a:r>
                        <a:rPr lang="tr-TR" sz="1400" dirty="0" smtClean="0"/>
                        <a:t>Şeker</a:t>
                      </a:r>
                      <a:r>
                        <a:rPr lang="tr-TR" sz="1400" baseline="0" dirty="0" smtClean="0"/>
                        <a:t> kamışı</a:t>
                      </a:r>
                    </a:p>
                    <a:p>
                      <a:r>
                        <a:rPr lang="tr-TR" sz="1400" baseline="0" dirty="0" smtClean="0"/>
                        <a:t>Şeker pancarı</a:t>
                      </a:r>
                    </a:p>
                    <a:p>
                      <a:r>
                        <a:rPr lang="tr-TR" sz="1400" baseline="0" dirty="0" smtClean="0"/>
                        <a:t>Ketçap</a:t>
                      </a:r>
                    </a:p>
                    <a:p>
                      <a:r>
                        <a:rPr lang="tr-TR" sz="1400" baseline="0" dirty="0" smtClean="0"/>
                        <a:t>Meyve suları</a:t>
                      </a:r>
                    </a:p>
                    <a:p>
                      <a:r>
                        <a:rPr lang="tr-TR" sz="1400" baseline="0" dirty="0" smtClean="0"/>
                        <a:t>Şarap</a:t>
                      </a:r>
                    </a:p>
                    <a:p>
                      <a:r>
                        <a:rPr lang="tr-TR" sz="1400" baseline="0" dirty="0" smtClean="0"/>
                        <a:t>Bira</a:t>
                      </a:r>
                    </a:p>
                    <a:p>
                      <a:r>
                        <a:rPr lang="tr-TR" sz="1400" baseline="0" dirty="0" smtClean="0"/>
                        <a:t>Sütlü çikolata</a:t>
                      </a:r>
                      <a:endParaRPr lang="tr-TR" sz="1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Antep fıstığı</a:t>
                      </a:r>
                    </a:p>
                    <a:p>
                      <a:r>
                        <a:rPr lang="tr-TR" sz="1400" dirty="0" err="1" smtClean="0"/>
                        <a:t>Kaju</a:t>
                      </a:r>
                      <a:endParaRPr lang="tr-TR" sz="1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592886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514011" y="506207"/>
            <a:ext cx="671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FODMAP  içeriği  yüksek gıdalar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92" y="4549946"/>
            <a:ext cx="2502047" cy="1876536"/>
          </a:xfrm>
          <a:prstGeom prst="rect">
            <a:avLst/>
          </a:prstGeom>
        </p:spPr>
      </p:pic>
      <p:pic>
        <p:nvPicPr>
          <p:cNvPr id="8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0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336363"/>
            <a:ext cx="724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Laktoz  ve  Früktoz  </a:t>
            </a:r>
            <a:r>
              <a:rPr lang="tr-TR" sz="2800" dirty="0" err="1" smtClean="0"/>
              <a:t>intoleransı</a:t>
            </a:r>
            <a:endParaRPr lang="tr-TR" sz="28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19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12918" y="5646027"/>
            <a:ext cx="622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Laktoz  </a:t>
            </a:r>
            <a:r>
              <a:rPr lang="tr-TR" sz="1600" dirty="0" err="1" smtClean="0"/>
              <a:t>malabsorpsiyonu</a:t>
            </a:r>
            <a:r>
              <a:rPr lang="tr-TR" sz="1600" dirty="0" smtClean="0"/>
              <a:t>   %30-68   (IBS  da  OR  3,49)</a:t>
            </a:r>
          </a:p>
          <a:p>
            <a:endParaRPr lang="tr-TR" sz="1600" dirty="0"/>
          </a:p>
          <a:p>
            <a:r>
              <a:rPr lang="tr-TR" sz="1600" dirty="0" smtClean="0"/>
              <a:t>Früktoz </a:t>
            </a:r>
            <a:r>
              <a:rPr lang="tr-TR" sz="1600" dirty="0" err="1" smtClean="0"/>
              <a:t>intoleransı</a:t>
            </a:r>
            <a:r>
              <a:rPr lang="tr-TR" sz="1600" dirty="0" smtClean="0"/>
              <a:t> ve </a:t>
            </a:r>
            <a:r>
              <a:rPr lang="tr-TR" sz="1600" dirty="0" err="1" smtClean="0"/>
              <a:t>malabsorpsiyonu</a:t>
            </a:r>
            <a:r>
              <a:rPr lang="tr-TR" sz="1600" dirty="0" smtClean="0"/>
              <a:t>  %30 - 60</a:t>
            </a:r>
            <a:endParaRPr lang="tr-TR" sz="1600" dirty="0"/>
          </a:p>
        </p:txBody>
      </p:sp>
      <p:pic>
        <p:nvPicPr>
          <p:cNvPr id="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902931" y="6585203"/>
            <a:ext cx="33223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 err="1" smtClean="0"/>
              <a:t>Cangemi</a:t>
            </a:r>
            <a:r>
              <a:rPr lang="tr-TR" sz="1100" dirty="0" smtClean="0"/>
              <a:t> DJ.</a:t>
            </a:r>
            <a:r>
              <a:rPr lang="en-US" sz="1100" dirty="0" smtClean="0"/>
              <a:t>Gastroenterology </a:t>
            </a:r>
            <a:r>
              <a:rPr lang="en-US" sz="1100" dirty="0"/>
              <a:t>&amp; </a:t>
            </a:r>
            <a:r>
              <a:rPr lang="en-US" sz="1100" dirty="0" err="1"/>
              <a:t>Hepatology</a:t>
            </a:r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/>
              <a:t>2022</a:t>
            </a:r>
            <a:endParaRPr lang="tr-TR" sz="11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6773685" y="3669894"/>
            <a:ext cx="4258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Çölyak</a:t>
            </a:r>
            <a:r>
              <a:rPr lang="tr-TR" sz="1600" dirty="0" smtClean="0"/>
              <a:t> hastalığı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İnflamatuar</a:t>
            </a:r>
            <a:r>
              <a:rPr lang="tr-TR" sz="1600" dirty="0" smtClean="0"/>
              <a:t> bağırsak hastalığı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/>
              <a:t>İrritabl</a:t>
            </a:r>
            <a:r>
              <a:rPr lang="tr-TR" sz="1600" dirty="0" smtClean="0"/>
              <a:t> bağırsak hastalığı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Akut </a:t>
            </a:r>
            <a:r>
              <a:rPr lang="tr-TR" sz="1600" dirty="0" err="1" smtClean="0"/>
              <a:t>gastroenterit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Fazla  früktoz / laktoz tüketimi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Antibiyotik kullanımı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1060257" y="1008924"/>
            <a:ext cx="4869604" cy="4232676"/>
            <a:chOff x="1321725" y="1053013"/>
            <a:chExt cx="4869604" cy="4232676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1725" y="1053013"/>
              <a:ext cx="4869604" cy="4232676"/>
            </a:xfrm>
            <a:prstGeom prst="rect">
              <a:avLst/>
            </a:prstGeom>
          </p:spPr>
        </p:pic>
        <p:cxnSp>
          <p:nvCxnSpPr>
            <p:cNvPr id="11" name="Düz Ok Bağlayıcısı 10"/>
            <p:cNvCxnSpPr/>
            <p:nvPr/>
          </p:nvCxnSpPr>
          <p:spPr>
            <a:xfrm flipV="1">
              <a:off x="5671601" y="3703899"/>
              <a:ext cx="3616" cy="1967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39" y="114508"/>
            <a:ext cx="3884861" cy="232854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8710" l="2985" r="97388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4354" y="-15564"/>
            <a:ext cx="680107" cy="78669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26" b="99437" l="324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937" y="2654739"/>
            <a:ext cx="1426679" cy="192309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04962" y="1986904"/>
            <a:ext cx="194360" cy="191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Düz Bağlayıcı 16"/>
          <p:cNvCxnSpPr>
            <a:stCxn id="15" idx="5"/>
          </p:cNvCxnSpPr>
          <p:nvPr/>
        </p:nvCxnSpPr>
        <p:spPr>
          <a:xfrm>
            <a:off x="8070859" y="2150435"/>
            <a:ext cx="2326524" cy="1085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İçerik Yer Tutucusu 2"/>
          <p:cNvSpPr txBox="1">
            <a:spLocks/>
          </p:cNvSpPr>
          <p:nvPr/>
        </p:nvSpPr>
        <p:spPr>
          <a:xfrm>
            <a:off x="8651540" y="6618473"/>
            <a:ext cx="3583405" cy="2887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err="1" smtClean="0"/>
              <a:t>Palsson</a:t>
            </a:r>
            <a:r>
              <a:rPr lang="en-US" sz="900" dirty="0" smtClean="0"/>
              <a:t> OS. P0591. Presented at: UEG Week; Oct. 3-5, 2021 </a:t>
            </a:r>
            <a:endParaRPr lang="tr-TR" sz="900" dirty="0"/>
          </a:p>
        </p:txBody>
      </p:sp>
      <p:sp>
        <p:nvSpPr>
          <p:cNvPr id="20" name="Dikdörtgen 19"/>
          <p:cNvSpPr/>
          <p:nvPr/>
        </p:nvSpPr>
        <p:spPr>
          <a:xfrm>
            <a:off x="979484" y="880147"/>
            <a:ext cx="107065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 smtClean="0"/>
              <a:t>Gaz  </a:t>
            </a:r>
            <a:r>
              <a:rPr lang="tr-TR" sz="2000" dirty="0"/>
              <a:t>ve  şişkinlik en sık görülen  </a:t>
            </a:r>
            <a:r>
              <a:rPr lang="tr-TR" sz="2000" dirty="0" err="1" smtClean="0"/>
              <a:t>gastrointestinal</a:t>
            </a:r>
            <a:r>
              <a:rPr lang="tr-TR" sz="2000" dirty="0" smtClean="0"/>
              <a:t> </a:t>
            </a:r>
            <a:r>
              <a:rPr lang="tr-TR" sz="2000" dirty="0" err="1" smtClean="0"/>
              <a:t>semptomlardırr</a:t>
            </a:r>
            <a:r>
              <a:rPr lang="tr-TR" sz="2000" dirty="0" smtClean="0"/>
              <a:t>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 err="1" smtClean="0"/>
              <a:t>İnsidens</a:t>
            </a:r>
            <a:r>
              <a:rPr lang="tr-TR" sz="2000" dirty="0"/>
              <a:t>; Genel popülasyonda %15-30 </a:t>
            </a:r>
            <a:r>
              <a:rPr lang="tr-TR" sz="2000" dirty="0" smtClean="0"/>
              <a:t>  (IBS da %66-90)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/>
              <a:t>Kadın cinste daha sık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dirty="0" smtClean="0"/>
              <a:t>Genel popülasyonda neredeyse tüm yetişkinler günlük olarak gazla ilgili bazı semptomlar yaşarlar ve bu durum ağırlıklı olarak 50 yaşın altındaki insanları etkiler.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0155" y="3852832"/>
            <a:ext cx="6342899" cy="257633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213055" y="6450909"/>
            <a:ext cx="30620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/>
              <a:t>Schmulson</a:t>
            </a:r>
            <a:r>
              <a:rPr lang="tr-TR" sz="900" dirty="0" smtClean="0"/>
              <a:t> MJ,</a:t>
            </a:r>
            <a:r>
              <a:rPr lang="en-US" sz="900" dirty="0" err="1" smtClean="0"/>
              <a:t>Drossman</a:t>
            </a:r>
            <a:r>
              <a:rPr lang="tr-TR" sz="900" dirty="0" smtClean="0"/>
              <a:t> D. J </a:t>
            </a:r>
            <a:r>
              <a:rPr lang="tr-TR" sz="900" dirty="0" err="1" smtClean="0"/>
              <a:t>Neurogastroenterol</a:t>
            </a:r>
            <a:r>
              <a:rPr lang="tr-TR" sz="900" dirty="0" smtClean="0"/>
              <a:t> </a:t>
            </a:r>
            <a:r>
              <a:rPr lang="tr-TR" sz="900" dirty="0" err="1" smtClean="0"/>
              <a:t>Motil</a:t>
            </a:r>
            <a:r>
              <a:rPr lang="tr-TR" sz="900" dirty="0" smtClean="0"/>
              <a:t>. 2017</a:t>
            </a:r>
            <a:endParaRPr lang="tr-TR" sz="900" dirty="0"/>
          </a:p>
        </p:txBody>
      </p:sp>
      <p:pic>
        <p:nvPicPr>
          <p:cNvPr id="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2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832" y="213854"/>
            <a:ext cx="2083133" cy="13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20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725" y="1766648"/>
            <a:ext cx="5387106" cy="36527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98" y="1766648"/>
            <a:ext cx="5246744" cy="365279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992582" y="415637"/>
            <a:ext cx="622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Sebze ve meyvelerde früktoz miktarları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8405266" y="6598364"/>
            <a:ext cx="37867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00"/>
              <a:t>https://www.medicalnewstoday.com/articles/fructose-intolerance</a:t>
            </a:r>
          </a:p>
        </p:txBody>
      </p:sp>
      <p:pic>
        <p:nvPicPr>
          <p:cNvPr id="8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68" y="217364"/>
            <a:ext cx="5316221" cy="637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" y="6335659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844732" y="2584158"/>
            <a:ext cx="4069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Çeşitli </a:t>
            </a:r>
            <a:r>
              <a:rPr lang="tr-TR" dirty="0"/>
              <a:t>gıdalara karşı yüksek düzeyde üretilen </a:t>
            </a:r>
            <a:r>
              <a:rPr lang="tr-TR" dirty="0" err="1"/>
              <a:t>IgG</a:t>
            </a:r>
            <a:r>
              <a:rPr lang="tr-TR" dirty="0"/>
              <a:t> antikorlarının saptanmasına ve bu bulgular ışığında beslenme tavsiyelerinin düzenlenmesine olanak sağlar.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940524" y="724878"/>
            <a:ext cx="4241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Gıda </a:t>
            </a:r>
            <a:r>
              <a:rPr lang="tr-TR" sz="2400" dirty="0" err="1" smtClean="0"/>
              <a:t>intolerans</a:t>
            </a:r>
            <a:r>
              <a:rPr lang="tr-TR" sz="2400" dirty="0" smtClean="0"/>
              <a:t> testleri </a:t>
            </a:r>
          </a:p>
          <a:p>
            <a:r>
              <a:rPr lang="tr-TR" sz="2000" dirty="0" smtClean="0"/>
              <a:t>(</a:t>
            </a:r>
            <a:r>
              <a:rPr lang="tr-TR" sz="2000" dirty="0" err="1" smtClean="0"/>
              <a:t>IgG</a:t>
            </a:r>
            <a:r>
              <a:rPr lang="tr-TR" sz="2000" dirty="0" smtClean="0"/>
              <a:t>) (Tip 3)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1048590" y="4777882"/>
            <a:ext cx="2560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Eliminasyon </a:t>
            </a:r>
            <a:r>
              <a:rPr lang="tr-TR" dirty="0"/>
              <a:t>evresi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Provokasyon </a:t>
            </a:r>
            <a:r>
              <a:rPr lang="tr-TR" dirty="0"/>
              <a:t>evresi 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Stabilizasyon </a:t>
            </a:r>
            <a:r>
              <a:rPr lang="tr-TR" dirty="0"/>
              <a:t>evresi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Yuvarlatılmış Dikdörtgen 9"/>
          <p:cNvSpPr/>
          <p:nvPr/>
        </p:nvSpPr>
        <p:spPr>
          <a:xfrm>
            <a:off x="2569028" y="1111437"/>
            <a:ext cx="1621205" cy="44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Gaz ve şişkinlik 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907970" y="5630096"/>
            <a:ext cx="1994263" cy="794502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Çölyak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serolojisi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</a:t>
            </a:r>
            <a:r>
              <a:rPr lang="tr-TR" sz="1100" dirty="0" smtClean="0">
                <a:solidFill>
                  <a:schemeClr val="tx1"/>
                </a:solidFill>
              </a:rPr>
              <a:t>2</a:t>
            </a:r>
            <a:r>
              <a:rPr lang="tr-TR" sz="1400" dirty="0" smtClean="0">
                <a:solidFill>
                  <a:schemeClr val="tx1"/>
                </a:solidFill>
              </a:rPr>
              <a:t> solunum testi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Dışkı </a:t>
            </a:r>
            <a:r>
              <a:rPr lang="tr-TR" sz="1400" dirty="0">
                <a:solidFill>
                  <a:schemeClr val="tx1"/>
                </a:solidFill>
              </a:rPr>
              <a:t>flora analizi </a:t>
            </a:r>
            <a:r>
              <a:rPr lang="tr-TR" sz="1400" dirty="0" smtClean="0">
                <a:solidFill>
                  <a:schemeClr val="tx1"/>
                </a:solidFill>
              </a:rPr>
              <a:t>?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3745773" y="3764719"/>
            <a:ext cx="2318659" cy="1347220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İnce bağırsaklarda şişkinlik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IBS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Çölyak</a:t>
            </a:r>
            <a:r>
              <a:rPr lang="tr-TR" sz="1400" dirty="0" smtClean="0">
                <a:solidFill>
                  <a:schemeClr val="tx1"/>
                </a:solidFill>
              </a:rPr>
              <a:t> hastalığı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Diyet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SIBO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6766559" y="2512426"/>
            <a:ext cx="2342605" cy="1502621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tx1"/>
                </a:solidFill>
              </a:rPr>
              <a:t>Konstipasyon</a:t>
            </a:r>
            <a:r>
              <a:rPr lang="tr-TR" sz="1400" b="1" dirty="0" smtClean="0">
                <a:solidFill>
                  <a:schemeClr val="tx1"/>
                </a:solidFill>
              </a:rPr>
              <a:t> ve şişkinlik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Kronik </a:t>
            </a:r>
            <a:r>
              <a:rPr lang="tr-TR" sz="1400" dirty="0" err="1" smtClean="0">
                <a:solidFill>
                  <a:schemeClr val="tx1"/>
                </a:solidFill>
              </a:rPr>
              <a:t>idyopatik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konstipasyon</a:t>
            </a:r>
            <a:r>
              <a:rPr lang="tr-TR" sz="1400" dirty="0" smtClean="0">
                <a:solidFill>
                  <a:schemeClr val="tx1"/>
                </a:solidFill>
              </a:rPr>
              <a:t> (Fonksiyonel </a:t>
            </a:r>
            <a:r>
              <a:rPr lang="tr-TR" sz="1400" dirty="0" err="1" smtClean="0">
                <a:solidFill>
                  <a:schemeClr val="tx1"/>
                </a:solidFill>
              </a:rPr>
              <a:t>dispepsi</a:t>
            </a:r>
            <a:r>
              <a:rPr lang="tr-TR" sz="1400" dirty="0" smtClean="0">
                <a:solidFill>
                  <a:schemeClr val="tx1"/>
                </a:solidFill>
              </a:rPr>
              <a:t>, IBS-C)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Dissinerjik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konstipasyon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Yavaş </a:t>
            </a:r>
            <a:r>
              <a:rPr lang="tr-TR" sz="1400" dirty="0" err="1" smtClean="0">
                <a:solidFill>
                  <a:schemeClr val="tx1"/>
                </a:solidFill>
              </a:rPr>
              <a:t>transitli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konstipasyon</a:t>
            </a:r>
            <a:endParaRPr lang="tr-TR" sz="1400" dirty="0" smtClean="0">
              <a:solidFill>
                <a:schemeClr val="tx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123418" y="2512426"/>
            <a:ext cx="1815737" cy="735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Yemekten sonra semptomların ortaya çıkışı  </a:t>
            </a:r>
            <a:r>
              <a:rPr lang="tr-TR" sz="1400" u="sng" dirty="0" smtClean="0">
                <a:solidFill>
                  <a:schemeClr val="tx1"/>
                </a:solidFill>
              </a:rPr>
              <a:t>&lt;30 </a:t>
            </a:r>
            <a:r>
              <a:rPr lang="tr-TR" sz="1400" u="sng" dirty="0" err="1" smtClean="0">
                <a:solidFill>
                  <a:schemeClr val="tx1"/>
                </a:solidFill>
              </a:rPr>
              <a:t>dk</a:t>
            </a:r>
            <a:endParaRPr lang="tr-TR" sz="1400" u="sng" dirty="0">
              <a:solidFill>
                <a:schemeClr val="tx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1092940" y="3753398"/>
            <a:ext cx="1876697" cy="1358540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Midede şişkinlik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Fonksiyonel </a:t>
            </a:r>
            <a:r>
              <a:rPr lang="tr-TR" sz="1400" dirty="0" err="1" smtClean="0">
                <a:solidFill>
                  <a:schemeClr val="tx1"/>
                </a:solidFill>
              </a:rPr>
              <a:t>dispepsi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Gastroparezi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Akomodasyon</a:t>
            </a:r>
            <a:r>
              <a:rPr lang="tr-TR" sz="1400" dirty="0" smtClean="0">
                <a:solidFill>
                  <a:schemeClr val="tx1"/>
                </a:solidFill>
              </a:rPr>
              <a:t> bozukluğu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Mide çıkış darlığı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1201795" y="5630095"/>
            <a:ext cx="1658985" cy="794503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Gastroskopi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 </a:t>
            </a:r>
            <a:r>
              <a:rPr lang="tr-TR" sz="1400" dirty="0" err="1" smtClean="0">
                <a:solidFill>
                  <a:schemeClr val="tx1"/>
                </a:solidFill>
              </a:rPr>
              <a:t>pylori</a:t>
            </a:r>
            <a:r>
              <a:rPr lang="tr-TR" sz="1400" dirty="0" smtClean="0">
                <a:solidFill>
                  <a:schemeClr val="tx1"/>
                </a:solidFill>
              </a:rPr>
              <a:t> ve diğer patolojiler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6975521" y="1111437"/>
            <a:ext cx="1924680" cy="592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tx1"/>
                </a:solidFill>
              </a:rPr>
              <a:t>Konstipasyonla</a:t>
            </a:r>
            <a:r>
              <a:rPr lang="tr-TR" sz="1400" b="1" dirty="0" smtClean="0">
                <a:solidFill>
                  <a:schemeClr val="tx1"/>
                </a:solidFill>
              </a:rPr>
              <a:t> birlikte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gaz ve şişkinlik 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3988526" y="2518950"/>
            <a:ext cx="1833155" cy="735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Yemekten sonra semptomların ortaya çıkışı  </a:t>
            </a:r>
            <a:r>
              <a:rPr lang="tr-TR" sz="1400" u="sng" dirty="0" smtClean="0">
                <a:solidFill>
                  <a:schemeClr val="tx1"/>
                </a:solidFill>
              </a:rPr>
              <a:t>&gt;30 </a:t>
            </a:r>
            <a:r>
              <a:rPr lang="tr-TR" sz="1400" u="sng" dirty="0" err="1" smtClean="0">
                <a:solidFill>
                  <a:schemeClr val="tx1"/>
                </a:solidFill>
              </a:rPr>
              <a:t>dk</a:t>
            </a:r>
            <a:endParaRPr lang="tr-TR" sz="1400" u="sng" dirty="0">
              <a:solidFill>
                <a:schemeClr val="tx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6940731" y="4630773"/>
            <a:ext cx="1994263" cy="1671019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Rektal</a:t>
            </a:r>
            <a:r>
              <a:rPr lang="tr-TR" sz="1400" dirty="0" smtClean="0">
                <a:solidFill>
                  <a:schemeClr val="tx1"/>
                </a:solidFill>
              </a:rPr>
              <a:t> muayene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TSH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Kalsiyum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Kolon </a:t>
            </a:r>
            <a:r>
              <a:rPr lang="tr-TR" sz="1400" dirty="0" err="1" smtClean="0">
                <a:solidFill>
                  <a:schemeClr val="tx1"/>
                </a:solidFill>
              </a:rPr>
              <a:t>grafisi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Anorektal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manometri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Kolon transit çalışması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Dışkı </a:t>
            </a:r>
            <a:r>
              <a:rPr lang="tr-TR" sz="1400" dirty="0">
                <a:solidFill>
                  <a:schemeClr val="tx1"/>
                </a:solidFill>
              </a:rPr>
              <a:t>flora analizi </a:t>
            </a:r>
            <a:r>
              <a:rPr lang="tr-TR" sz="1400" dirty="0" smtClean="0">
                <a:solidFill>
                  <a:schemeClr val="tx1"/>
                </a:solidFill>
              </a:rPr>
              <a:t>?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10134596" y="1125586"/>
            <a:ext cx="1214847" cy="44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Geğirme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1" name="Yuvarlatılmış Dikdörtgen 20"/>
          <p:cNvSpPr/>
          <p:nvPr/>
        </p:nvSpPr>
        <p:spPr>
          <a:xfrm>
            <a:off x="9831976" y="2512426"/>
            <a:ext cx="1820091" cy="1095103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Geğirme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Gastrik</a:t>
            </a:r>
            <a:r>
              <a:rPr lang="tr-TR" sz="1400" dirty="0" smtClean="0">
                <a:solidFill>
                  <a:schemeClr val="tx1"/>
                </a:solidFill>
              </a:rPr>
              <a:t> geğirme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Supragastrik</a:t>
            </a:r>
            <a:r>
              <a:rPr lang="tr-TR" sz="1400" dirty="0" smtClean="0">
                <a:solidFill>
                  <a:schemeClr val="tx1"/>
                </a:solidFill>
              </a:rPr>
              <a:t> geğirme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Aerofaji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10134597" y="4537154"/>
            <a:ext cx="1214847" cy="794662"/>
          </a:xfrm>
          <a:prstGeom prst="roundRect">
            <a:avLst/>
          </a:prstGeom>
          <a:solidFill>
            <a:srgbClr val="E4F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Genellikle araştırmaya  gerek yok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 rot="16200000">
            <a:off x="-625273" y="2463457"/>
            <a:ext cx="224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Klinik değerlendirmede baskın semptom</a:t>
            </a:r>
            <a:endParaRPr lang="tr-TR" sz="1400" b="1" dirty="0"/>
          </a:p>
        </p:txBody>
      </p:sp>
      <p:sp>
        <p:nvSpPr>
          <p:cNvPr id="24" name="Metin kutusu 23"/>
          <p:cNvSpPr txBox="1"/>
          <p:nvPr/>
        </p:nvSpPr>
        <p:spPr>
          <a:xfrm rot="16200000">
            <a:off x="17144" y="5742343"/>
            <a:ext cx="905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Test</a:t>
            </a:r>
            <a:endParaRPr lang="tr-TR" sz="1400" b="1" dirty="0"/>
          </a:p>
        </p:txBody>
      </p:sp>
      <p:sp>
        <p:nvSpPr>
          <p:cNvPr id="25" name="Metin kutusu 24"/>
          <p:cNvSpPr txBox="1"/>
          <p:nvPr/>
        </p:nvSpPr>
        <p:spPr>
          <a:xfrm rot="16200000">
            <a:off x="-547087" y="4254867"/>
            <a:ext cx="199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Klinik </a:t>
            </a:r>
            <a:r>
              <a:rPr lang="tr-TR" sz="1400" b="1" dirty="0" err="1" smtClean="0"/>
              <a:t>fenotip</a:t>
            </a:r>
            <a:r>
              <a:rPr lang="tr-TR" sz="1400" b="1" dirty="0" smtClean="0"/>
              <a:t> ve          ayırıcı tanı</a:t>
            </a:r>
            <a:endParaRPr lang="tr-TR" sz="1400" b="1" dirty="0"/>
          </a:p>
        </p:txBody>
      </p:sp>
      <p:cxnSp>
        <p:nvCxnSpPr>
          <p:cNvPr id="27" name="Dirsek Bağlayıcısı 26"/>
          <p:cNvCxnSpPr>
            <a:stCxn id="10" idx="2"/>
            <a:endCxn id="14" idx="0"/>
          </p:cNvCxnSpPr>
          <p:nvPr/>
        </p:nvCxnSpPr>
        <p:spPr>
          <a:xfrm rot="5400000">
            <a:off x="2227033" y="1359828"/>
            <a:ext cx="956852" cy="134834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irsek Bağlayıcısı 28"/>
          <p:cNvCxnSpPr>
            <a:stCxn id="10" idx="2"/>
            <a:endCxn id="18" idx="0"/>
          </p:cNvCxnSpPr>
          <p:nvPr/>
        </p:nvCxnSpPr>
        <p:spPr>
          <a:xfrm rot="16200000" flipH="1">
            <a:off x="3660679" y="1274525"/>
            <a:ext cx="963376" cy="152547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>
            <a:stCxn id="17" idx="2"/>
            <a:endCxn id="13" idx="0"/>
          </p:cNvCxnSpPr>
          <p:nvPr/>
        </p:nvCxnSpPr>
        <p:spPr>
          <a:xfrm>
            <a:off x="7937861" y="1703623"/>
            <a:ext cx="1" cy="808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>
            <a:stCxn id="20" idx="2"/>
            <a:endCxn id="21" idx="0"/>
          </p:cNvCxnSpPr>
          <p:nvPr/>
        </p:nvCxnSpPr>
        <p:spPr>
          <a:xfrm>
            <a:off x="10742020" y="1569723"/>
            <a:ext cx="2" cy="942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>
            <a:stCxn id="21" idx="2"/>
            <a:endCxn id="22" idx="0"/>
          </p:cNvCxnSpPr>
          <p:nvPr/>
        </p:nvCxnSpPr>
        <p:spPr>
          <a:xfrm flipH="1">
            <a:off x="10742021" y="3607529"/>
            <a:ext cx="1" cy="929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>
            <a:stCxn id="13" idx="2"/>
            <a:endCxn id="19" idx="0"/>
          </p:cNvCxnSpPr>
          <p:nvPr/>
        </p:nvCxnSpPr>
        <p:spPr>
          <a:xfrm>
            <a:off x="7937862" y="4015047"/>
            <a:ext cx="1" cy="615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>
            <a:stCxn id="18" idx="2"/>
            <a:endCxn id="12" idx="0"/>
          </p:cNvCxnSpPr>
          <p:nvPr/>
        </p:nvCxnSpPr>
        <p:spPr>
          <a:xfrm flipH="1">
            <a:off x="4905103" y="3254827"/>
            <a:ext cx="1" cy="509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>
            <a:stCxn id="14" idx="2"/>
            <a:endCxn id="15" idx="0"/>
          </p:cNvCxnSpPr>
          <p:nvPr/>
        </p:nvCxnSpPr>
        <p:spPr>
          <a:xfrm>
            <a:off x="2031287" y="3248303"/>
            <a:ext cx="2" cy="505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Metin kutusu 43"/>
          <p:cNvSpPr txBox="1"/>
          <p:nvPr/>
        </p:nvSpPr>
        <p:spPr>
          <a:xfrm>
            <a:off x="9135292" y="6627223"/>
            <a:ext cx="3039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 err="1" smtClean="0"/>
              <a:t>Wilkinson</a:t>
            </a:r>
            <a:r>
              <a:rPr lang="tr-TR" sz="900" dirty="0" smtClean="0"/>
              <a:t> JM. </a:t>
            </a:r>
            <a:r>
              <a:rPr lang="tr-TR" sz="900" dirty="0" err="1" smtClean="0"/>
              <a:t>American</a:t>
            </a:r>
            <a:r>
              <a:rPr lang="tr-TR" sz="900" dirty="0" smtClean="0"/>
              <a:t> </a:t>
            </a:r>
            <a:r>
              <a:rPr lang="tr-TR" sz="900" dirty="0" err="1" smtClean="0"/>
              <a:t>Family</a:t>
            </a:r>
            <a:r>
              <a:rPr lang="tr-TR" sz="900" dirty="0" smtClean="0"/>
              <a:t> </a:t>
            </a:r>
            <a:r>
              <a:rPr lang="tr-TR" sz="900" dirty="0" err="1" smtClean="0"/>
              <a:t>Physician</a:t>
            </a:r>
            <a:r>
              <a:rPr lang="tr-TR" sz="900" dirty="0" smtClean="0"/>
              <a:t> 2019</a:t>
            </a:r>
            <a:endParaRPr lang="tr-TR" sz="900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1271452" y="276628"/>
            <a:ext cx="85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Gaz, şişkinlik ve geğirme yakınması olan hastanın değerlendirilmesi</a:t>
            </a:r>
            <a:endParaRPr lang="tr-TR" sz="2400" dirty="0"/>
          </a:p>
        </p:txBody>
      </p:sp>
      <p:cxnSp>
        <p:nvCxnSpPr>
          <p:cNvPr id="47" name="Düz Ok Bağlayıcısı 46"/>
          <p:cNvCxnSpPr>
            <a:stCxn id="12" idx="2"/>
            <a:endCxn id="11" idx="0"/>
          </p:cNvCxnSpPr>
          <p:nvPr/>
        </p:nvCxnSpPr>
        <p:spPr>
          <a:xfrm flipH="1">
            <a:off x="4905102" y="5111939"/>
            <a:ext cx="1" cy="51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Ok Bağlayıcısı 48"/>
          <p:cNvCxnSpPr>
            <a:stCxn id="15" idx="2"/>
            <a:endCxn id="16" idx="0"/>
          </p:cNvCxnSpPr>
          <p:nvPr/>
        </p:nvCxnSpPr>
        <p:spPr>
          <a:xfrm flipH="1">
            <a:off x="2031288" y="5111938"/>
            <a:ext cx="1" cy="518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22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23" y="0"/>
            <a:ext cx="1267206" cy="8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09453"/>
              </p:ext>
            </p:extLst>
          </p:nvPr>
        </p:nvGraphicFramePr>
        <p:xfrm>
          <a:off x="372199" y="857795"/>
          <a:ext cx="11457578" cy="578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259">
                  <a:extLst>
                    <a:ext uri="{9D8B030D-6E8A-4147-A177-3AD203B41FA5}">
                      <a16:colId xmlns:a16="http://schemas.microsoft.com/office/drawing/2014/main" val="86410798"/>
                    </a:ext>
                  </a:extLst>
                </a:gridCol>
                <a:gridCol w="9418319">
                  <a:extLst>
                    <a:ext uri="{9D8B030D-6E8A-4147-A177-3AD203B41FA5}">
                      <a16:colId xmlns:a16="http://schemas.microsoft.com/office/drawing/2014/main" val="377393314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Diyet tavsiyeleri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Laktuloz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fruktoz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, yapay tatlandırıcılar, FODMAP içeriği yüksek gıdalar,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gluten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1400" b="0" dirty="0" err="1" smtClean="0">
                          <a:solidFill>
                            <a:schemeClr val="tx1"/>
                          </a:solidFill>
                        </a:rPr>
                        <a:t>Çölyak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0" dirty="0" err="1" smtClean="0">
                          <a:solidFill>
                            <a:schemeClr val="tx1"/>
                          </a:solidFill>
                        </a:rPr>
                        <a:t>serolojisi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 sonrasında)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</a:rPr>
                        <a:t>      kafein, soda, karbonatlı içeceklerin ve sakız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 çiğnemenin 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kısıtlaması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, iyi çiğneyerek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yavaş yeme.</a:t>
                      </a:r>
                      <a:endParaRPr lang="tr-TR" sz="16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093012"/>
                  </a:ext>
                </a:extLst>
              </a:tr>
              <a:tr h="690155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Gaz azaltıcı ajanlar</a:t>
                      </a:r>
                    </a:p>
                    <a:p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Antifoaming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agents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err="1" smtClean="0"/>
                        <a:t>Simethicone</a:t>
                      </a:r>
                      <a:r>
                        <a:rPr lang="tr-TR" sz="1600" dirty="0" smtClean="0"/>
                        <a:t> (3x80-300mg),  </a:t>
                      </a:r>
                      <a:r>
                        <a:rPr lang="tr-TR" sz="1600" b="1" dirty="0" err="1" smtClean="0"/>
                        <a:t>Activated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baseline="0" dirty="0" err="1" smtClean="0"/>
                        <a:t>charcoal</a:t>
                      </a:r>
                      <a:r>
                        <a:rPr lang="tr-TR" sz="1600" b="1" baseline="0" dirty="0" smtClean="0"/>
                        <a:t> + </a:t>
                      </a:r>
                      <a:r>
                        <a:rPr lang="tr-TR" sz="1600" b="1" baseline="0" dirty="0" err="1" smtClean="0"/>
                        <a:t>Simethicone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aseline="0" dirty="0" smtClean="0"/>
                        <a:t>(</a:t>
                      </a:r>
                      <a:r>
                        <a:rPr lang="tr-TR" sz="1600" baseline="0" dirty="0" err="1" smtClean="0"/>
                        <a:t>Gaspass</a:t>
                      </a:r>
                      <a:r>
                        <a:rPr lang="tr-TR" sz="1600" baseline="0" dirty="0" smtClean="0"/>
                        <a:t> 300/50)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100342"/>
                  </a:ext>
                </a:extLst>
              </a:tr>
              <a:tr h="735873">
                <a:tc>
                  <a:txBody>
                    <a:bodyPr/>
                    <a:lstStyle/>
                    <a:p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Antispazmodikler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smtClean="0"/>
                        <a:t>Pinaverium bromür</a:t>
                      </a:r>
                      <a:r>
                        <a:rPr lang="tr-TR" sz="1600" b="1" baseline="0" smtClean="0"/>
                        <a:t> </a:t>
                      </a:r>
                      <a:r>
                        <a:rPr lang="tr-TR" sz="1600" baseline="0" smtClean="0"/>
                        <a:t>(Dicetel, Pinades 50mg),</a:t>
                      </a:r>
                      <a:r>
                        <a:rPr lang="tr-TR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Otilonyum bromür</a:t>
                      </a:r>
                      <a:r>
                        <a:rPr lang="tr-TR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(Spazmomen, Ekspaz,Simflat vb), </a:t>
                      </a:r>
                      <a:r>
                        <a:rPr lang="tr-TR" sz="16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Mebeverin </a:t>
                      </a:r>
                      <a:r>
                        <a:rPr lang="tr-TR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(Duspatalin</a:t>
                      </a:r>
                      <a:r>
                        <a:rPr lang="tr-TR" sz="16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100-200mg),  </a:t>
                      </a:r>
                      <a:r>
                        <a:rPr lang="tr-TR" sz="1600" b="1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Trimebutin</a:t>
                      </a:r>
                      <a:r>
                        <a:rPr lang="tr-TR" sz="16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(Debridat, Tribudat vb 100-200mg), </a:t>
                      </a:r>
                      <a:r>
                        <a:rPr lang="tr-TR" sz="1600" b="1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Pepermint oil</a:t>
                      </a:r>
                      <a:endParaRPr lang="tr-TR" sz="16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525797"/>
                  </a:ext>
                </a:extLst>
              </a:tr>
              <a:tr h="783010">
                <a:tc>
                  <a:txBody>
                    <a:bodyPr/>
                    <a:lstStyle/>
                    <a:p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Antispazmotik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Simethicone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kombinasyonları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baseline="0" dirty="0" err="1" smtClean="0"/>
                        <a:t>Alverine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baseline="0" dirty="0" err="1" smtClean="0"/>
                        <a:t>citrate</a:t>
                      </a:r>
                      <a:r>
                        <a:rPr lang="tr-TR" sz="1600" b="1" baseline="0" dirty="0" smtClean="0"/>
                        <a:t> + </a:t>
                      </a:r>
                      <a:r>
                        <a:rPr lang="tr-TR" sz="1600" b="1" baseline="0" dirty="0" err="1" smtClean="0"/>
                        <a:t>Simethicone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aseline="0" dirty="0" smtClean="0"/>
                        <a:t>(</a:t>
                      </a:r>
                      <a:r>
                        <a:rPr lang="tr-TR" sz="1600" baseline="0" dirty="0" err="1" smtClean="0"/>
                        <a:t>Meteospazmyl</a:t>
                      </a:r>
                      <a:r>
                        <a:rPr lang="tr-TR" sz="1600" baseline="0" dirty="0" smtClean="0"/>
                        <a:t>  60/300), </a:t>
                      </a:r>
                      <a:r>
                        <a:rPr lang="tr-TR" sz="1600" b="1" baseline="0" dirty="0" err="1" smtClean="0"/>
                        <a:t>Otilonyum</a:t>
                      </a:r>
                      <a:r>
                        <a:rPr lang="tr-TR" sz="1600" b="1" baseline="0" dirty="0" smtClean="0"/>
                        <a:t> bromür + </a:t>
                      </a:r>
                      <a:r>
                        <a:rPr lang="tr-TR" sz="1600" b="1" baseline="0" dirty="0" err="1" smtClean="0"/>
                        <a:t>Simethicone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aseline="0" dirty="0" smtClean="0"/>
                        <a:t>(</a:t>
                      </a:r>
                      <a:r>
                        <a:rPr lang="tr-TR" sz="1600" baseline="0" dirty="0" err="1" smtClean="0"/>
                        <a:t>Dolospas</a:t>
                      </a:r>
                      <a:r>
                        <a:rPr lang="tr-TR" sz="1600" baseline="0" dirty="0" smtClean="0"/>
                        <a:t> (40/80, </a:t>
                      </a:r>
                      <a:r>
                        <a:rPr lang="tr-TR" sz="1600" baseline="0" dirty="0" err="1" smtClean="0"/>
                        <a:t>Simflat</a:t>
                      </a:r>
                      <a:r>
                        <a:rPr lang="tr-TR" sz="1600" baseline="0" dirty="0" smtClean="0"/>
                        <a:t> 40/80)</a:t>
                      </a:r>
                      <a:endParaRPr lang="tr-TR" sz="1600" dirty="0" smtClean="0"/>
                    </a:p>
                    <a:p>
                      <a:endParaRPr lang="tr-TR" sz="16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87980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Antibiyotikler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smtClean="0"/>
                        <a:t>Rifaximin </a:t>
                      </a:r>
                      <a:r>
                        <a:rPr lang="tr-TR" sz="1600" smtClean="0"/>
                        <a:t>(2-3x 550mg)</a:t>
                      </a:r>
                      <a:r>
                        <a:rPr lang="tr-TR" sz="1600" baseline="0" smtClean="0"/>
                        <a:t> (Hepazec, Colidur 550mg)</a:t>
                      </a:r>
                      <a:endParaRPr lang="tr-TR" sz="16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00683"/>
                  </a:ext>
                </a:extLst>
              </a:tr>
              <a:tr h="812835">
                <a:tc>
                  <a:txBody>
                    <a:bodyPr/>
                    <a:lstStyle/>
                    <a:p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Probiyotikler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 smtClean="0"/>
                        <a:t>Bifidobacterium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b="1" dirty="0" err="1" smtClean="0"/>
                        <a:t>infantis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dirty="0" smtClean="0"/>
                        <a:t>(1x10</a:t>
                      </a:r>
                      <a:r>
                        <a:rPr lang="tr-TR" sz="1600" strike="sngStrike" dirty="0" smtClean="0"/>
                        <a:t>8</a:t>
                      </a:r>
                      <a:r>
                        <a:rPr lang="tr-TR" sz="1600" baseline="0" dirty="0" smtClean="0"/>
                        <a:t>⁸ CFU/ml,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0" baseline="0" dirty="0" smtClean="0"/>
                        <a:t>(</a:t>
                      </a:r>
                      <a:r>
                        <a:rPr lang="tr-TR" sz="1600" b="0" baseline="0" dirty="0" err="1" smtClean="0"/>
                        <a:t>Alflorex</a:t>
                      </a:r>
                      <a:r>
                        <a:rPr lang="tr-TR" sz="1600" b="0" baseline="0" dirty="0" smtClean="0"/>
                        <a:t> </a:t>
                      </a:r>
                      <a:r>
                        <a:rPr lang="tr-TR" sz="1600" b="0" baseline="0" dirty="0" err="1" smtClean="0"/>
                        <a:t>cap</a:t>
                      </a:r>
                      <a:r>
                        <a:rPr lang="tr-TR" sz="1600" b="0" baseline="0" dirty="0" smtClean="0"/>
                        <a:t>.)</a:t>
                      </a:r>
                      <a:r>
                        <a:rPr lang="tr-TR" sz="1600" b="1" baseline="0" dirty="0" smtClean="0"/>
                        <a:t>, </a:t>
                      </a:r>
                      <a:r>
                        <a:rPr lang="tr-TR" sz="1600" b="1" baseline="0" dirty="0" err="1" smtClean="0"/>
                        <a:t>Lactobacillus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baseline="0" dirty="0" err="1" smtClean="0"/>
                        <a:t>salivarius</a:t>
                      </a:r>
                      <a:r>
                        <a:rPr lang="tr-TR" sz="1600" b="1" baseline="0" dirty="0" smtClean="0"/>
                        <a:t>,                                      </a:t>
                      </a:r>
                      <a:r>
                        <a:rPr lang="tr-TR" sz="1600" b="1" baseline="0" dirty="0" err="1" smtClean="0"/>
                        <a:t>Lactobacillus</a:t>
                      </a:r>
                      <a:r>
                        <a:rPr lang="tr-TR" sz="1600" b="1" baseline="0" dirty="0" smtClean="0"/>
                        <a:t>  </a:t>
                      </a:r>
                      <a:r>
                        <a:rPr lang="tr-TR" sz="1600" b="1" baseline="0" dirty="0" err="1" smtClean="0"/>
                        <a:t>acidophilus</a:t>
                      </a:r>
                      <a:r>
                        <a:rPr lang="tr-TR" sz="1600" b="1" baseline="0" dirty="0" smtClean="0"/>
                        <a:t>, </a:t>
                      </a:r>
                      <a:r>
                        <a:rPr lang="tr-TR" sz="1600" b="1" baseline="0" dirty="0" err="1" smtClean="0"/>
                        <a:t>Saccaromyces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baseline="0" dirty="0" err="1" smtClean="0"/>
                        <a:t>boulardii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0" baseline="0" dirty="0" smtClean="0"/>
                        <a:t>(</a:t>
                      </a:r>
                      <a:r>
                        <a:rPr lang="tr-TR" sz="1600" b="0" baseline="0" dirty="0" err="1" smtClean="0"/>
                        <a:t>Probien</a:t>
                      </a:r>
                      <a:r>
                        <a:rPr lang="tr-TR" sz="1600" b="0" baseline="0" dirty="0" smtClean="0"/>
                        <a:t>, Pro-</a:t>
                      </a:r>
                      <a:r>
                        <a:rPr lang="tr-TR" sz="1600" b="0" baseline="0" dirty="0" err="1" smtClean="0"/>
                        <a:t>Probiyotic</a:t>
                      </a:r>
                      <a:r>
                        <a:rPr lang="tr-TR" sz="1600" b="0" baseline="0" dirty="0" smtClean="0"/>
                        <a:t> </a:t>
                      </a:r>
                      <a:r>
                        <a:rPr lang="tr-TR" sz="1600" b="0" baseline="0" dirty="0" err="1" smtClean="0"/>
                        <a:t>vb</a:t>
                      </a:r>
                      <a:r>
                        <a:rPr lang="tr-TR" sz="1600" b="0" baseline="0" dirty="0" smtClean="0"/>
                        <a:t>), </a:t>
                      </a:r>
                      <a:r>
                        <a:rPr lang="tr-TR" sz="1600" b="1" baseline="0" dirty="0" smtClean="0"/>
                        <a:t>VSL# 3</a:t>
                      </a:r>
                      <a:endParaRPr lang="tr-TR" sz="1600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789021"/>
                  </a:ext>
                </a:extLst>
              </a:tr>
              <a:tr h="634965">
                <a:tc>
                  <a:txBody>
                    <a:bodyPr/>
                    <a:lstStyle/>
                    <a:p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Prokinetikler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Dopamin</a:t>
                      </a:r>
                      <a:r>
                        <a:rPr lang="tr-TR" sz="1600" dirty="0" smtClean="0"/>
                        <a:t> antagonistleri</a:t>
                      </a:r>
                      <a:r>
                        <a:rPr lang="tr-TR" sz="1600" baseline="0" dirty="0" smtClean="0"/>
                        <a:t> (</a:t>
                      </a:r>
                      <a:r>
                        <a:rPr lang="tr-TR" sz="1600" baseline="0" dirty="0" err="1" smtClean="0"/>
                        <a:t>Domperidon</a:t>
                      </a:r>
                      <a:r>
                        <a:rPr lang="tr-TR" sz="1600" baseline="0" dirty="0" smtClean="0"/>
                        <a:t>), 5-HT4 </a:t>
                      </a:r>
                      <a:r>
                        <a:rPr lang="tr-TR" sz="1600" baseline="0" dirty="0" err="1" smtClean="0"/>
                        <a:t>agonistleri</a:t>
                      </a:r>
                      <a:r>
                        <a:rPr lang="tr-TR" sz="1600" baseline="0" dirty="0" smtClean="0"/>
                        <a:t> (</a:t>
                      </a:r>
                      <a:r>
                        <a:rPr lang="tr-TR" sz="1600" baseline="0" dirty="0" err="1" smtClean="0"/>
                        <a:t>Cisaprid</a:t>
                      </a:r>
                      <a:r>
                        <a:rPr lang="tr-TR" sz="1600" baseline="0" dirty="0" smtClean="0"/>
                        <a:t>), </a:t>
                      </a:r>
                      <a:r>
                        <a:rPr lang="tr-TR" sz="1600" baseline="0" dirty="0" err="1" smtClean="0"/>
                        <a:t>İtoprid</a:t>
                      </a:r>
                      <a:endParaRPr lang="tr-TR" sz="16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783614"/>
                  </a:ext>
                </a:extLst>
              </a:tr>
              <a:tr h="812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</a:rPr>
                        <a:t>Antidepresanlar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200" baseline="0" dirty="0" smtClean="0"/>
                        <a:t>(</a:t>
                      </a:r>
                      <a:r>
                        <a:rPr lang="tr-TR" sz="1200" baseline="0" dirty="0" err="1" smtClean="0"/>
                        <a:t>Viseral</a:t>
                      </a:r>
                      <a:r>
                        <a:rPr lang="tr-TR" sz="1200" baseline="0" dirty="0" smtClean="0"/>
                        <a:t>  analjezi  + </a:t>
                      </a:r>
                      <a:r>
                        <a:rPr lang="tr-TR" sz="1200" baseline="0" dirty="0" err="1" smtClean="0"/>
                        <a:t>psik</a:t>
                      </a:r>
                      <a:r>
                        <a:rPr lang="tr-TR" sz="1200" baseline="0" dirty="0" smtClean="0"/>
                        <a:t>. etki)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SSRI</a:t>
                      </a:r>
                      <a:r>
                        <a:rPr lang="tr-TR" sz="1600" dirty="0" smtClean="0"/>
                        <a:t>: </a:t>
                      </a:r>
                      <a:r>
                        <a:rPr lang="tr-TR" sz="1600" b="1" dirty="0" err="1" smtClean="0"/>
                        <a:t>Fluoxetine</a:t>
                      </a:r>
                      <a:r>
                        <a:rPr lang="tr-TR" sz="1600" b="1" dirty="0" smtClean="0"/>
                        <a:t> </a:t>
                      </a:r>
                      <a:r>
                        <a:rPr lang="tr-TR" sz="1600" dirty="0" smtClean="0"/>
                        <a:t>(</a:t>
                      </a:r>
                      <a:r>
                        <a:rPr lang="tr-TR" sz="1600" dirty="0" err="1" smtClean="0"/>
                        <a:t>Cymbalta</a:t>
                      </a:r>
                      <a:r>
                        <a:rPr lang="tr-TR" sz="1600" dirty="0" smtClean="0"/>
                        <a:t>, </a:t>
                      </a:r>
                      <a:r>
                        <a:rPr lang="tr-TR" sz="1600" dirty="0" err="1" smtClean="0"/>
                        <a:t>Duloxx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vb</a:t>
                      </a:r>
                      <a:r>
                        <a:rPr lang="tr-TR" sz="1600" dirty="0" smtClean="0"/>
                        <a:t> 30-60mg), </a:t>
                      </a:r>
                      <a:r>
                        <a:rPr lang="tr-TR" sz="1600" b="1" dirty="0" err="1" smtClean="0"/>
                        <a:t>Paroxetine</a:t>
                      </a:r>
                      <a:r>
                        <a:rPr lang="tr-TR" sz="1600" baseline="0" dirty="0" smtClean="0"/>
                        <a:t> (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Paxera</a:t>
                      </a:r>
                      <a:r>
                        <a:rPr lang="tr-TR" sz="1600" dirty="0" smtClean="0"/>
                        <a:t>,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Paxil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vb</a:t>
                      </a:r>
                      <a:r>
                        <a:rPr lang="tr-TR" sz="1600" baseline="0" dirty="0" smtClean="0"/>
                        <a:t> 20-40mg)</a:t>
                      </a:r>
                      <a:r>
                        <a:rPr lang="tr-TR" sz="1600" dirty="0" smtClean="0"/>
                        <a:t>, </a:t>
                      </a:r>
                      <a:r>
                        <a:rPr lang="tr-TR" sz="1600" b="1" u="sng" dirty="0" err="1" smtClean="0">
                          <a:solidFill>
                            <a:schemeClr val="tx1"/>
                          </a:solidFill>
                        </a:rPr>
                        <a:t>Citalopram</a:t>
                      </a:r>
                      <a:r>
                        <a:rPr lang="tr-TR" sz="1600" dirty="0" smtClean="0"/>
                        <a:t> (</a:t>
                      </a:r>
                      <a:r>
                        <a:rPr lang="tr-TR" sz="1600" dirty="0" err="1" smtClean="0"/>
                        <a:t>Cipram</a:t>
                      </a:r>
                      <a:r>
                        <a:rPr lang="tr-TR" sz="1600" dirty="0" smtClean="0"/>
                        <a:t>, </a:t>
                      </a:r>
                      <a:r>
                        <a:rPr lang="tr-TR" sz="1600" dirty="0" err="1" smtClean="0"/>
                        <a:t>Citol</a:t>
                      </a:r>
                      <a:r>
                        <a:rPr lang="tr-TR" sz="1600" dirty="0" smtClean="0"/>
                        <a:t> 20-40mg</a:t>
                      </a:r>
                      <a:r>
                        <a:rPr lang="tr-TR" sz="1600" baseline="0" dirty="0" smtClean="0"/>
                        <a:t>),   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b="1" dirty="0" smtClean="0"/>
                        <a:t>TCA: </a:t>
                      </a:r>
                      <a:r>
                        <a:rPr lang="tr-TR" sz="1600" b="1" dirty="0" err="1" smtClean="0"/>
                        <a:t>Amitriptilin</a:t>
                      </a:r>
                      <a:r>
                        <a:rPr lang="tr-TR" sz="1600" dirty="0" smtClean="0"/>
                        <a:t> (</a:t>
                      </a:r>
                      <a:r>
                        <a:rPr lang="tr-TR" sz="1600" dirty="0" err="1" smtClean="0"/>
                        <a:t>Laroxyl</a:t>
                      </a:r>
                      <a:r>
                        <a:rPr lang="tr-TR" sz="1600" dirty="0" smtClean="0"/>
                        <a:t>, 10-25mg)    </a:t>
                      </a:r>
                      <a:r>
                        <a:rPr lang="tr-TR" sz="1600" b="1" dirty="0" err="1" smtClean="0">
                          <a:solidFill>
                            <a:srgbClr val="FF0000"/>
                          </a:solidFill>
                        </a:rPr>
                        <a:t>Low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tr-TR" sz="1600" b="1" dirty="0" err="1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rgbClr val="FF0000"/>
                          </a:solidFill>
                        </a:rPr>
                        <a:t>slow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</a:rPr>
                        <a:t> !!</a:t>
                      </a:r>
                      <a:endParaRPr lang="tr-TR" sz="16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7188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644450" y="198029"/>
            <a:ext cx="7090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Gazı ve şişkinliği olan hastama nasıl yardımcı olabilirim?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211" y="4147845"/>
            <a:ext cx="1884589" cy="62819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008" y="119520"/>
            <a:ext cx="834952" cy="61868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409" y="1654628"/>
            <a:ext cx="643991" cy="49320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0058400" y="6593301"/>
            <a:ext cx="2065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 err="1" smtClean="0"/>
              <a:t>Seo</a:t>
            </a:r>
            <a:r>
              <a:rPr lang="tr-TR" sz="900" dirty="0" smtClean="0"/>
              <a:t> AY. J </a:t>
            </a:r>
            <a:r>
              <a:rPr lang="tr-TR" sz="900" dirty="0" err="1" smtClean="0"/>
              <a:t>Neurogastroenterol</a:t>
            </a:r>
            <a:r>
              <a:rPr lang="tr-TR" sz="900" dirty="0" smtClean="0"/>
              <a:t> 2013</a:t>
            </a:r>
            <a:endParaRPr lang="tr-TR" sz="9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23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929" y="4190214"/>
            <a:ext cx="595720" cy="5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24</a:t>
            </a:fld>
            <a:endParaRPr lang="tr-TR"/>
          </a:p>
        </p:txBody>
      </p:sp>
      <p:grpSp>
        <p:nvGrpSpPr>
          <p:cNvPr id="9" name="Grup 8"/>
          <p:cNvGrpSpPr/>
          <p:nvPr/>
        </p:nvGrpSpPr>
        <p:grpSpPr>
          <a:xfrm>
            <a:off x="364581" y="1768787"/>
            <a:ext cx="11575686" cy="3365575"/>
            <a:chOff x="335720" y="1776549"/>
            <a:chExt cx="11575686" cy="3365575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720" y="1880763"/>
              <a:ext cx="11575686" cy="3261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Dikdörtgen 10"/>
            <p:cNvSpPr/>
            <p:nvPr/>
          </p:nvSpPr>
          <p:spPr>
            <a:xfrm>
              <a:off x="1045029" y="1776549"/>
              <a:ext cx="5068388" cy="3831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30320" y="1651905"/>
            <a:ext cx="11580669" cy="3163619"/>
            <a:chOff x="274313" y="1489166"/>
            <a:chExt cx="11580669" cy="3163619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13" y="1591721"/>
              <a:ext cx="11580669" cy="3061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Dikdörtgen 13"/>
            <p:cNvSpPr/>
            <p:nvPr/>
          </p:nvSpPr>
          <p:spPr>
            <a:xfrm>
              <a:off x="740229" y="1489166"/>
              <a:ext cx="6217920" cy="3915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566367" y="949664"/>
            <a:ext cx="11308573" cy="4184698"/>
            <a:chOff x="602833" y="984069"/>
            <a:chExt cx="11308573" cy="4184698"/>
          </a:xfrm>
        </p:grpSpPr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833" y="1075739"/>
              <a:ext cx="11308573" cy="40930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Dikdörtgen 16"/>
            <p:cNvSpPr/>
            <p:nvPr/>
          </p:nvSpPr>
          <p:spPr>
            <a:xfrm>
              <a:off x="1166949" y="984069"/>
              <a:ext cx="4493622" cy="4005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1015415" y="290426"/>
            <a:ext cx="10116538" cy="6302875"/>
            <a:chOff x="2587601" y="2097741"/>
            <a:chExt cx="10116538" cy="63028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7601" y="2097741"/>
              <a:ext cx="10116538" cy="6302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0" name="Dikdörtgen 19"/>
            <p:cNvSpPr/>
            <p:nvPr/>
          </p:nvSpPr>
          <p:spPr>
            <a:xfrm>
              <a:off x="3074894" y="2097741"/>
              <a:ext cx="4428318" cy="2055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981580" y="329592"/>
            <a:ext cx="9844265" cy="6209320"/>
            <a:chOff x="2624906" y="2295319"/>
            <a:chExt cx="9844265" cy="6209320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906" y="2295319"/>
              <a:ext cx="9844265" cy="62093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Dikdörtgen 22"/>
            <p:cNvSpPr/>
            <p:nvPr/>
          </p:nvSpPr>
          <p:spPr>
            <a:xfrm>
              <a:off x="3263153" y="2295319"/>
              <a:ext cx="3769682" cy="2237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1201809" y="1584335"/>
            <a:ext cx="9390763" cy="3624359"/>
            <a:chOff x="3158904" y="2825426"/>
            <a:chExt cx="9390763" cy="3624359"/>
          </a:xfrm>
        </p:grpSpPr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8904" y="2882684"/>
              <a:ext cx="9390763" cy="35671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Dikdörtgen 26"/>
            <p:cNvSpPr/>
            <p:nvPr/>
          </p:nvSpPr>
          <p:spPr>
            <a:xfrm>
              <a:off x="3622518" y="2825426"/>
              <a:ext cx="3622029" cy="2670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981580" y="2266363"/>
            <a:ext cx="9948587" cy="2996562"/>
            <a:chOff x="3330536" y="3518875"/>
            <a:chExt cx="9948587" cy="2996562"/>
          </a:xfrm>
        </p:grpSpPr>
        <p:pic>
          <p:nvPicPr>
            <p:cNvPr id="30" name="Resim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0536" y="3518875"/>
              <a:ext cx="9948587" cy="2996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Dikdörtgen 30"/>
            <p:cNvSpPr/>
            <p:nvPr/>
          </p:nvSpPr>
          <p:spPr>
            <a:xfrm>
              <a:off x="3890682" y="3518875"/>
              <a:ext cx="4634753" cy="2373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32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etin kutusu 32"/>
          <p:cNvSpPr txBox="1"/>
          <p:nvPr/>
        </p:nvSpPr>
        <p:spPr>
          <a:xfrm>
            <a:off x="10130118" y="6620195"/>
            <a:ext cx="2065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 err="1" smtClean="0"/>
              <a:t>Seo</a:t>
            </a:r>
            <a:r>
              <a:rPr lang="tr-TR" sz="900" dirty="0" smtClean="0"/>
              <a:t> AY. J </a:t>
            </a:r>
            <a:r>
              <a:rPr lang="tr-TR" sz="900" dirty="0" err="1" smtClean="0"/>
              <a:t>Neurogastroenterol</a:t>
            </a:r>
            <a:r>
              <a:rPr lang="tr-TR" sz="900" dirty="0" smtClean="0"/>
              <a:t> 2013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8384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66947" y="343043"/>
            <a:ext cx="3988525" cy="369332"/>
          </a:xfrm>
          <a:prstGeom prst="rect">
            <a:avLst/>
          </a:prstGeom>
          <a:solidFill>
            <a:srgbClr val="B0FA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Karında gaz ve şişkinlik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7055605" y="982334"/>
            <a:ext cx="439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Laktuloz, </a:t>
            </a:r>
            <a:r>
              <a:rPr lang="tr-TR" dirty="0" err="1" smtClean="0"/>
              <a:t>fruktoz</a:t>
            </a:r>
            <a:r>
              <a:rPr lang="tr-TR" dirty="0" smtClean="0"/>
              <a:t>, yüksek FODMAP içeren gıdalar, </a:t>
            </a:r>
            <a:r>
              <a:rPr lang="tr-TR" dirty="0" err="1" smtClean="0"/>
              <a:t>gluten</a:t>
            </a:r>
            <a:r>
              <a:rPr lang="tr-TR" dirty="0" smtClean="0"/>
              <a:t> </a:t>
            </a:r>
            <a:r>
              <a:rPr lang="tr-TR" sz="1600" dirty="0" smtClean="0"/>
              <a:t>(</a:t>
            </a:r>
            <a:r>
              <a:rPr lang="tr-TR" sz="1600" dirty="0" err="1" smtClean="0"/>
              <a:t>Çölyak</a:t>
            </a:r>
            <a:r>
              <a:rPr lang="tr-TR" sz="1600" dirty="0" smtClean="0"/>
              <a:t> </a:t>
            </a:r>
            <a:r>
              <a:rPr lang="tr-TR" sz="1600" dirty="0" err="1" smtClean="0"/>
              <a:t>serolojisi</a:t>
            </a:r>
            <a:r>
              <a:rPr lang="tr-TR" sz="1600" dirty="0" smtClean="0"/>
              <a:t> sonrasında)  </a:t>
            </a:r>
            <a:r>
              <a:rPr lang="tr-TR" dirty="0" smtClean="0"/>
              <a:t>kısıtlaması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166947" y="1099939"/>
            <a:ext cx="3988525" cy="646331"/>
          </a:xfrm>
          <a:prstGeom prst="rect">
            <a:avLst/>
          </a:prstGeom>
          <a:solidFill>
            <a:srgbClr val="D0E5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Beslenme alışkanlığının neden olabileceğini gösteren deliller var mı?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084548" y="5566329"/>
            <a:ext cx="398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Biofeedback</a:t>
            </a:r>
            <a:r>
              <a:rPr lang="tr-TR" dirty="0" smtClean="0"/>
              <a:t> tedavi  ?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064186" y="2069053"/>
            <a:ext cx="416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Uygun tedaviyi sürdür, </a:t>
            </a:r>
            <a:r>
              <a:rPr lang="tr-TR" dirty="0" err="1" smtClean="0"/>
              <a:t>pelvik</a:t>
            </a:r>
            <a:r>
              <a:rPr lang="tr-TR" dirty="0" smtClean="0"/>
              <a:t> taban </a:t>
            </a:r>
            <a:r>
              <a:rPr lang="tr-TR" dirty="0" err="1" smtClean="0"/>
              <a:t>disfonksiyonu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166949" y="5293411"/>
            <a:ext cx="3988525" cy="923330"/>
          </a:xfrm>
          <a:prstGeom prst="rect">
            <a:avLst/>
          </a:prstGeom>
          <a:solidFill>
            <a:srgbClr val="D0E5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Semptomların  </a:t>
            </a:r>
            <a:r>
              <a:rPr lang="tr-TR" dirty="0" err="1" smtClean="0"/>
              <a:t>abdomino-phrenic</a:t>
            </a:r>
            <a:r>
              <a:rPr lang="tr-TR" dirty="0" smtClean="0"/>
              <a:t> </a:t>
            </a:r>
            <a:r>
              <a:rPr lang="tr-TR" dirty="0" err="1" smtClean="0"/>
              <a:t>dissinerji</a:t>
            </a:r>
            <a:r>
              <a:rPr lang="tr-TR" dirty="0" smtClean="0"/>
              <a:t> ile uyumlu olabileceğini destekleyen bulgular var mı ?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096597" y="3060119"/>
            <a:ext cx="43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Ampirik tedavi ver /  veya SIBO  için test yap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166949" y="3892276"/>
            <a:ext cx="3988525" cy="923330"/>
          </a:xfrm>
          <a:prstGeom prst="rect">
            <a:avLst/>
          </a:prstGeom>
          <a:solidFill>
            <a:srgbClr val="D0E5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Semptomların artmış </a:t>
            </a:r>
            <a:r>
              <a:rPr lang="tr-TR" dirty="0" err="1" smtClean="0"/>
              <a:t>viserel</a:t>
            </a:r>
            <a:r>
              <a:rPr lang="tr-TR" dirty="0" smtClean="0"/>
              <a:t> duyarlılıkla uyumlu olabileceğini destekleyen  bulgular var mı?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084548" y="3948206"/>
            <a:ext cx="398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Gıda </a:t>
            </a:r>
            <a:r>
              <a:rPr lang="tr-TR" dirty="0" err="1" smtClean="0"/>
              <a:t>entolerans</a:t>
            </a:r>
            <a:r>
              <a:rPr lang="tr-TR" dirty="0" smtClean="0"/>
              <a:t> testleri ?</a:t>
            </a:r>
          </a:p>
          <a:p>
            <a:r>
              <a:rPr lang="tr-TR" dirty="0" smtClean="0"/>
              <a:t>Dışkı flora analizi ?</a:t>
            </a:r>
          </a:p>
          <a:p>
            <a:r>
              <a:rPr lang="tr-TR" dirty="0" err="1" smtClean="0"/>
              <a:t>Nöromodülatör</a:t>
            </a:r>
            <a:r>
              <a:rPr lang="tr-TR" dirty="0" smtClean="0"/>
              <a:t> ajanla tedavi düşün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166947" y="2199183"/>
            <a:ext cx="3988525" cy="369332"/>
          </a:xfrm>
          <a:prstGeom prst="rect">
            <a:avLst/>
          </a:prstGeom>
          <a:solidFill>
            <a:srgbClr val="D0E5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Kabızlık var mı? </a:t>
            </a:r>
            <a:r>
              <a:rPr lang="tr-TR" smtClean="0"/>
              <a:t>IBS ?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166948" y="3071104"/>
            <a:ext cx="3988525" cy="369332"/>
          </a:xfrm>
          <a:prstGeom prst="rect">
            <a:avLst/>
          </a:prstGeom>
          <a:solidFill>
            <a:srgbClr val="D0E5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Semptomlar SIBO bağlı olabilir mi?</a:t>
            </a:r>
            <a:endParaRPr lang="tr-TR" dirty="0"/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3155576" y="4910366"/>
            <a:ext cx="0" cy="260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3146611" y="3522204"/>
            <a:ext cx="0" cy="260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3146611" y="2715384"/>
            <a:ext cx="0" cy="260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3146611" y="1836843"/>
            <a:ext cx="0" cy="260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3164540" y="796938"/>
            <a:ext cx="0" cy="260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V="1">
            <a:off x="5405332" y="1449126"/>
            <a:ext cx="1543081" cy="2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/>
          <p:cNvSpPr txBox="1"/>
          <p:nvPr/>
        </p:nvSpPr>
        <p:spPr>
          <a:xfrm>
            <a:off x="5540149" y="3975920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Var</a:t>
            </a:r>
            <a:endParaRPr lang="tr-TR" sz="1600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2276427" y="4871536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Yok</a:t>
            </a:r>
            <a:endParaRPr lang="tr-TR" sz="1600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2328114" y="1806040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Yok</a:t>
            </a:r>
            <a:endParaRPr lang="tr-TR" sz="1600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2321677" y="2647183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Yok</a:t>
            </a:r>
            <a:endParaRPr lang="tr-TR" sz="1600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512526" y="1135640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Var</a:t>
            </a:r>
            <a:endParaRPr lang="tr-TR" sz="1600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2276426" y="3492661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Hayır</a:t>
            </a:r>
            <a:endParaRPr lang="tr-TR" sz="1600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5540149" y="2903137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Evet</a:t>
            </a:r>
            <a:endParaRPr lang="tr-TR" sz="1600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5540149" y="2061424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Var</a:t>
            </a:r>
            <a:endParaRPr lang="tr-TR" sz="1600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5540149" y="5386809"/>
            <a:ext cx="93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Var</a:t>
            </a:r>
            <a:endParaRPr lang="tr-TR" sz="1600" dirty="0"/>
          </a:p>
        </p:txBody>
      </p:sp>
      <p:pic>
        <p:nvPicPr>
          <p:cNvPr id="52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Düz Ok Bağlayıcısı 36"/>
          <p:cNvCxnSpPr/>
          <p:nvPr/>
        </p:nvCxnSpPr>
        <p:spPr>
          <a:xfrm flipV="1">
            <a:off x="5405332" y="2367529"/>
            <a:ext cx="1543081" cy="2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 flipV="1">
            <a:off x="5405332" y="4314026"/>
            <a:ext cx="1543081" cy="2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 flipV="1">
            <a:off x="5434273" y="3238744"/>
            <a:ext cx="1543081" cy="2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V="1">
            <a:off x="5405331" y="5750995"/>
            <a:ext cx="1543081" cy="2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9519610" y="6562962"/>
            <a:ext cx="26723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900" dirty="0" smtClean="0"/>
              <a:t>Cangemi D. J</a:t>
            </a:r>
            <a:r>
              <a:rPr lang="en-US" sz="900" dirty="0"/>
              <a:t>Gastroenterology &amp; </a:t>
            </a:r>
            <a:r>
              <a:rPr lang="en-US" sz="900" dirty="0" err="1"/>
              <a:t>Hepatology</a:t>
            </a:r>
            <a:r>
              <a:rPr lang="en-US" sz="900" dirty="0"/>
              <a:t> </a:t>
            </a:r>
            <a:r>
              <a:rPr lang="en-US" sz="900" dirty="0" smtClean="0"/>
              <a:t>2022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6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11" y="90968"/>
            <a:ext cx="2586436" cy="1411612"/>
          </a:xfrm>
          <a:prstGeom prst="rect">
            <a:avLst/>
          </a:prstGeom>
        </p:spPr>
      </p:pic>
      <p:sp>
        <p:nvSpPr>
          <p:cNvPr id="13" name="İçerik Yer Tutucusu 2"/>
          <p:cNvSpPr txBox="1">
            <a:spLocks/>
          </p:cNvSpPr>
          <p:nvPr/>
        </p:nvSpPr>
        <p:spPr>
          <a:xfrm>
            <a:off x="1093914" y="1182379"/>
            <a:ext cx="779057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2400" dirty="0" smtClean="0"/>
              <a:t>Hastaların;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  %65 i semptom şiddetini orta – ileri derecede hissettiklerini,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  %54’ ü günlük aktivitelerinin etkilendiğini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  %43 ü ilaç kullanmak  zorunda kaldıklarını        ifade eder.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2400" dirty="0" smtClean="0"/>
              <a:t>Açık  ofis ortamında çalışma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    Sık seyahat etme ve sosyal ortamda bulunma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2400" dirty="0" smtClean="0"/>
              <a:t>Eşler arasındaki ilişkinin etkilenmesi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562961" y="6590293"/>
            <a:ext cx="3509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00" dirty="0" err="1" smtClean="0"/>
              <a:t>Seo</a:t>
            </a:r>
            <a:r>
              <a:rPr lang="tr-TR" sz="1000" dirty="0" smtClean="0"/>
              <a:t> Y. J </a:t>
            </a:r>
            <a:r>
              <a:rPr lang="tr-TR" sz="1000" dirty="0" err="1" smtClean="0"/>
              <a:t>Neurogastroenterol</a:t>
            </a:r>
            <a:r>
              <a:rPr lang="tr-TR" sz="1000" dirty="0" smtClean="0"/>
              <a:t> 2013</a:t>
            </a:r>
            <a:endParaRPr lang="tr-TR" sz="1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5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1756" y="725041"/>
            <a:ext cx="10515600" cy="585030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tr-TR" dirty="0" smtClean="0"/>
              <a:t>Gaz: </a:t>
            </a:r>
            <a:r>
              <a:rPr lang="tr-TR" sz="2400" dirty="0" smtClean="0"/>
              <a:t>Karında  </a:t>
            </a:r>
            <a:r>
              <a:rPr lang="tr-TR" sz="2400" dirty="0"/>
              <a:t>fazla gaz olduğunu </a:t>
            </a:r>
            <a:r>
              <a:rPr lang="tr-TR" sz="2400" dirty="0" smtClean="0"/>
              <a:t>hissetme. Şişkinlikle birlikte olmayabilir. Gazdan yakınan hastaların  ancak yarısında şişkinlik bulunur  (</a:t>
            </a:r>
            <a:r>
              <a:rPr lang="tr-TR" sz="2400" dirty="0" err="1" smtClean="0"/>
              <a:t>Subjektif</a:t>
            </a:r>
            <a:r>
              <a:rPr lang="tr-TR" sz="2400" dirty="0" smtClean="0"/>
              <a:t>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tr-TR" sz="2400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dirty="0" smtClean="0"/>
              <a:t>Şişkinlik: </a:t>
            </a:r>
            <a:r>
              <a:rPr lang="tr-TR" sz="2400" dirty="0" smtClean="0"/>
              <a:t>Karında dışardan görülebilen şişkinlik. Hemen her zaman  gaz hissi ile birliktedir (Objektif).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 4"/>
          <p:cNvGrpSpPr/>
          <p:nvPr/>
        </p:nvGrpSpPr>
        <p:grpSpPr>
          <a:xfrm>
            <a:off x="3050540" y="1942144"/>
            <a:ext cx="5766970" cy="3416096"/>
            <a:chOff x="2916070" y="1859612"/>
            <a:chExt cx="5766970" cy="3416096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6070" y="1859612"/>
              <a:ext cx="5378479" cy="3091369"/>
            </a:xfrm>
            <a:prstGeom prst="rect">
              <a:avLst/>
            </a:prstGeom>
          </p:spPr>
        </p:pic>
        <p:sp>
          <p:nvSpPr>
            <p:cNvPr id="12" name="Metin kutusu 11"/>
            <p:cNvSpPr txBox="1"/>
            <p:nvPr/>
          </p:nvSpPr>
          <p:spPr>
            <a:xfrm>
              <a:off x="5984963" y="4721710"/>
              <a:ext cx="26980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Şişkinlik ve gaz </a:t>
              </a:r>
            </a:p>
            <a:p>
              <a:pPr algn="ctr"/>
              <a:r>
                <a:rPr lang="tr-TR" sz="1400" dirty="0" smtClean="0"/>
                <a:t>(</a:t>
              </a:r>
              <a:r>
                <a:rPr lang="tr-TR" sz="1400" dirty="0" err="1" smtClean="0"/>
                <a:t>Distention</a:t>
              </a:r>
              <a:r>
                <a:rPr lang="tr-TR" sz="1400" dirty="0" smtClean="0"/>
                <a:t>, Full </a:t>
              </a:r>
              <a:r>
                <a:rPr lang="tr-TR" sz="1400" dirty="0" err="1" smtClean="0"/>
                <a:t>belly</a:t>
              </a:r>
              <a:r>
                <a:rPr lang="tr-TR" sz="1400" dirty="0" smtClean="0"/>
                <a:t>) (Objektif)</a:t>
              </a:r>
              <a:endParaRPr lang="tr-TR" sz="1400" dirty="0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3192771" y="4718806"/>
              <a:ext cx="19650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Gaz</a:t>
              </a:r>
            </a:p>
            <a:p>
              <a:pPr algn="ctr"/>
              <a:r>
                <a:rPr lang="tr-TR" sz="1400" dirty="0" smtClean="0"/>
                <a:t>(</a:t>
              </a:r>
              <a:r>
                <a:rPr lang="tr-TR" sz="1400" dirty="0" err="1" smtClean="0"/>
                <a:t>Bloating</a:t>
              </a:r>
              <a:r>
                <a:rPr lang="tr-TR" sz="1400" dirty="0" smtClean="0"/>
                <a:t>) (</a:t>
              </a:r>
              <a:r>
                <a:rPr lang="tr-TR" sz="1400" dirty="0" err="1" smtClean="0"/>
                <a:t>Subjektif</a:t>
              </a:r>
              <a:r>
                <a:rPr lang="tr-TR" sz="1400" dirty="0" smtClean="0"/>
                <a:t>)</a:t>
              </a:r>
              <a:endParaRPr lang="tr-TR" sz="1400" dirty="0"/>
            </a:p>
          </p:txBody>
        </p:sp>
      </p:grp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997" y="358507"/>
            <a:ext cx="3994291" cy="6216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2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5977" y="150631"/>
            <a:ext cx="9018069" cy="799532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/>
              <a:t>Karında şişkinliğe neden olabilecek organik patolojiler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1360" y="1474355"/>
            <a:ext cx="10515600" cy="473459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Laktoz, früktoz ve diğer karbonhidrat </a:t>
            </a:r>
            <a:r>
              <a:rPr lang="tr-TR" sz="1600" dirty="0" err="1" smtClean="0"/>
              <a:t>intoleransları</a:t>
            </a:r>
            <a:endParaRPr lang="tr-TR" sz="16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err="1" smtClean="0"/>
              <a:t>Çölyak</a:t>
            </a:r>
            <a:r>
              <a:rPr lang="tr-TR" sz="1600" dirty="0" smtClean="0"/>
              <a:t> hastalığı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İncebağırsakta aşırı bakteri  </a:t>
            </a:r>
            <a:r>
              <a:rPr lang="tr-TR" sz="1600" dirty="0" err="1" smtClean="0"/>
              <a:t>çoğalımı</a:t>
            </a:r>
            <a:r>
              <a:rPr lang="tr-TR" sz="1600" dirty="0" smtClean="0"/>
              <a:t> (SIBO)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err="1" smtClean="0"/>
              <a:t>Gastroparezi</a:t>
            </a:r>
            <a:endParaRPr lang="tr-TR" sz="16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Gecikmiş incebağırsak boşalımı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Mekanik obstrüksiyon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Kronik </a:t>
            </a:r>
            <a:r>
              <a:rPr lang="tr-TR" sz="1600" dirty="0" err="1" smtClean="0"/>
              <a:t>intestinal</a:t>
            </a:r>
            <a:r>
              <a:rPr lang="tr-TR" sz="1600" dirty="0" smtClean="0"/>
              <a:t> </a:t>
            </a:r>
            <a:r>
              <a:rPr lang="tr-TR" sz="1600" dirty="0" err="1" smtClean="0"/>
              <a:t>psödoobstrüksiyon</a:t>
            </a:r>
            <a:endParaRPr lang="tr-TR" sz="16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err="1" smtClean="0"/>
              <a:t>Pankreatik</a:t>
            </a:r>
            <a:r>
              <a:rPr lang="tr-TR" sz="1600" dirty="0" smtClean="0"/>
              <a:t> yetersizlik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err="1" smtClean="0"/>
              <a:t>Hipotiroidi</a:t>
            </a:r>
            <a:endParaRPr lang="tr-TR" sz="16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err="1" smtClean="0"/>
              <a:t>Ascites</a:t>
            </a:r>
            <a:endParaRPr lang="tr-TR" sz="16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Santral yağlanma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smtClean="0"/>
              <a:t>Geçirilmiş </a:t>
            </a:r>
            <a:r>
              <a:rPr lang="tr-TR" sz="1600" dirty="0" err="1" smtClean="0"/>
              <a:t>abdominal</a:t>
            </a:r>
            <a:r>
              <a:rPr lang="tr-TR" sz="1600" dirty="0" smtClean="0"/>
              <a:t>  veya </a:t>
            </a:r>
            <a:r>
              <a:rPr lang="tr-TR" sz="1600" dirty="0" err="1" smtClean="0"/>
              <a:t>gastroözofagial</a:t>
            </a:r>
            <a:r>
              <a:rPr lang="tr-TR" sz="1600" dirty="0" smtClean="0"/>
              <a:t> cerrahi (</a:t>
            </a:r>
            <a:r>
              <a:rPr lang="tr-TR" sz="1600" b="1" dirty="0" err="1" smtClean="0">
                <a:solidFill>
                  <a:srgbClr val="FF0000"/>
                </a:solidFill>
              </a:rPr>
              <a:t>Fundoplikasyon</a:t>
            </a:r>
            <a:r>
              <a:rPr lang="tr-TR" sz="1600" b="1" dirty="0" smtClean="0">
                <a:solidFill>
                  <a:srgbClr val="FF0000"/>
                </a:solidFill>
              </a:rPr>
              <a:t>,</a:t>
            </a:r>
            <a:r>
              <a:rPr lang="tr-TR" sz="1600" dirty="0" smtClean="0"/>
              <a:t> </a:t>
            </a:r>
            <a:r>
              <a:rPr lang="tr-TR" sz="1600" dirty="0" err="1" smtClean="0"/>
              <a:t>bariatrik</a:t>
            </a:r>
            <a:r>
              <a:rPr lang="tr-TR" sz="1600" dirty="0" smtClean="0"/>
              <a:t> cerrahi)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tr-TR" sz="1600" dirty="0" err="1" smtClean="0"/>
              <a:t>Gastrointestinal</a:t>
            </a:r>
            <a:r>
              <a:rPr lang="tr-TR" sz="1600" dirty="0" smtClean="0"/>
              <a:t> veya jinekolojik </a:t>
            </a:r>
            <a:r>
              <a:rPr lang="tr-TR" sz="1600" dirty="0" err="1" smtClean="0"/>
              <a:t>malignite</a:t>
            </a:r>
            <a:endParaRPr lang="tr-TR" sz="1600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endParaRPr lang="tr-TR" sz="1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5</a:t>
            </a:fld>
            <a:endParaRPr lang="tr-TR"/>
          </a:p>
        </p:txBody>
      </p:sp>
      <p:pic>
        <p:nvPicPr>
          <p:cNvPr id="5" name="Picture 31" descr="MMj029515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589" y="150631"/>
            <a:ext cx="1462988" cy="102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07971" y="314112"/>
            <a:ext cx="8229600" cy="6340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1200" b="1" dirty="0"/>
              <a:t>A- </a:t>
            </a:r>
            <a:r>
              <a:rPr lang="tr-TR" sz="1300" b="1" dirty="0" err="1"/>
              <a:t>Esophageal</a:t>
            </a:r>
            <a:r>
              <a:rPr lang="tr-TR" sz="1300" b="1" dirty="0"/>
              <a:t> </a:t>
            </a:r>
            <a:r>
              <a:rPr lang="tr-TR" sz="1300" b="1" dirty="0" err="1"/>
              <a:t>disorders</a:t>
            </a:r>
            <a:endParaRPr lang="tr-TR" sz="1300" b="1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chest</a:t>
            </a:r>
            <a:r>
              <a:rPr lang="tr-TR" sz="1200" dirty="0"/>
              <a:t> </a:t>
            </a:r>
            <a:r>
              <a:rPr lang="tr-TR" sz="1200" dirty="0" err="1"/>
              <a:t>pain</a:t>
            </a:r>
            <a:endParaRPr lang="tr-TR" sz="1200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Reflux</a:t>
            </a:r>
            <a:r>
              <a:rPr lang="tr-TR" sz="1200" dirty="0"/>
              <a:t> hypersensitivity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heartburn</a:t>
            </a:r>
            <a:r>
              <a:rPr lang="tr-TR" sz="1200" dirty="0"/>
              <a:t> 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dysphagia</a:t>
            </a:r>
            <a:endParaRPr lang="tr-TR" sz="1200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Globus</a:t>
            </a:r>
            <a:endParaRPr lang="tr-TR" sz="1200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dysphagia</a:t>
            </a:r>
            <a:endParaRPr lang="tr-TR" sz="1200" dirty="0"/>
          </a:p>
          <a:p>
            <a:pPr marL="0" indent="0">
              <a:buNone/>
            </a:pPr>
            <a:r>
              <a:rPr lang="tr-TR" sz="1200" b="1" dirty="0"/>
              <a:t>B- </a:t>
            </a:r>
            <a:r>
              <a:rPr lang="tr-TR" sz="1300" b="1" dirty="0" err="1"/>
              <a:t>Gastroduodenal</a:t>
            </a:r>
            <a:r>
              <a:rPr lang="tr-TR" sz="1300" b="1" dirty="0"/>
              <a:t> </a:t>
            </a:r>
            <a:r>
              <a:rPr lang="tr-TR" sz="1300" b="1" dirty="0" err="1"/>
              <a:t>disorders</a:t>
            </a:r>
            <a:endParaRPr lang="tr-TR" sz="1300" b="1" dirty="0"/>
          </a:p>
          <a:p>
            <a:pP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dyspepsia</a:t>
            </a:r>
            <a:r>
              <a:rPr lang="tr-TR" sz="1200" dirty="0"/>
              <a:t> (NUD) (EPS, PPDS)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Belching</a:t>
            </a:r>
            <a:r>
              <a:rPr lang="tr-TR" sz="1200" dirty="0"/>
              <a:t> </a:t>
            </a:r>
            <a:r>
              <a:rPr lang="tr-TR" sz="1200" dirty="0" err="1"/>
              <a:t>disorders</a:t>
            </a:r>
            <a:r>
              <a:rPr lang="tr-TR" sz="1200" dirty="0"/>
              <a:t> 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Nausea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vomiting</a:t>
            </a:r>
            <a:r>
              <a:rPr lang="tr-TR" sz="1200" dirty="0"/>
              <a:t> </a:t>
            </a:r>
            <a:r>
              <a:rPr lang="tr-TR" sz="1200" dirty="0" err="1"/>
              <a:t>disorders</a:t>
            </a:r>
            <a:r>
              <a:rPr lang="tr-TR" sz="1200" dirty="0"/>
              <a:t> (CNVS, CVS)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Rumination</a:t>
            </a:r>
            <a:r>
              <a:rPr lang="tr-TR" sz="1200" dirty="0"/>
              <a:t> sybdrome</a:t>
            </a:r>
          </a:p>
          <a:p>
            <a:pPr marL="0" indent="0">
              <a:buNone/>
            </a:pPr>
            <a:r>
              <a:rPr lang="tr-TR" sz="1200" b="1" dirty="0"/>
              <a:t>C- </a:t>
            </a:r>
            <a:r>
              <a:rPr lang="tr-TR" sz="1300" b="1" dirty="0" err="1"/>
              <a:t>Bowel</a:t>
            </a:r>
            <a:r>
              <a:rPr lang="tr-TR" sz="1300" b="1" dirty="0"/>
              <a:t> </a:t>
            </a:r>
            <a:r>
              <a:rPr lang="tr-TR" sz="1300" b="1" dirty="0" err="1"/>
              <a:t>disorders</a:t>
            </a:r>
            <a:endParaRPr lang="tr-TR" sz="1300" b="1" dirty="0"/>
          </a:p>
          <a:p>
            <a:pPr>
              <a:buFont typeface="+mj-lt"/>
              <a:buAutoNum type="arabicPeriod"/>
            </a:pPr>
            <a:r>
              <a:rPr lang="tr-TR" sz="1200" dirty="0" err="1"/>
              <a:t>Irritable</a:t>
            </a:r>
            <a:r>
              <a:rPr lang="tr-TR" sz="1200" dirty="0"/>
              <a:t> </a:t>
            </a:r>
            <a:r>
              <a:rPr lang="tr-TR" sz="1200" dirty="0" err="1"/>
              <a:t>bowel</a:t>
            </a:r>
            <a:r>
              <a:rPr lang="tr-TR" sz="1200" dirty="0"/>
              <a:t> </a:t>
            </a:r>
            <a:r>
              <a:rPr lang="tr-TR" sz="1200" dirty="0" err="1"/>
              <a:t>syndrome</a:t>
            </a:r>
            <a:r>
              <a:rPr lang="tr-TR" sz="1200" dirty="0"/>
              <a:t> (IBS-D, IBS-C, IBS-M)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constipation</a:t>
            </a:r>
            <a:endParaRPr lang="tr-TR" sz="1200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Diarrhae</a:t>
            </a:r>
            <a:endParaRPr lang="tr-TR" sz="1200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400" b="1" dirty="0" err="1">
                <a:solidFill>
                  <a:srgbClr val="FF0000"/>
                </a:solidFill>
              </a:rPr>
              <a:t>Functional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abdominal</a:t>
            </a:r>
            <a:r>
              <a:rPr lang="tr-TR" sz="1400" b="1" dirty="0">
                <a:solidFill>
                  <a:srgbClr val="FF0000"/>
                </a:solidFill>
              </a:rPr>
              <a:t>  </a:t>
            </a:r>
            <a:r>
              <a:rPr lang="tr-TR" sz="1400" b="1" dirty="0" err="1">
                <a:solidFill>
                  <a:srgbClr val="FF0000"/>
                </a:solidFill>
              </a:rPr>
              <a:t>bloating</a:t>
            </a:r>
            <a:r>
              <a:rPr lang="tr-TR" sz="1400" b="1" dirty="0">
                <a:solidFill>
                  <a:srgbClr val="FF0000"/>
                </a:solidFill>
              </a:rPr>
              <a:t> / </a:t>
            </a:r>
            <a:r>
              <a:rPr lang="tr-TR" sz="1400" b="1" dirty="0" err="1">
                <a:solidFill>
                  <a:srgbClr val="FF0000"/>
                </a:solidFill>
              </a:rPr>
              <a:t>distention</a:t>
            </a:r>
            <a:r>
              <a:rPr lang="tr-TR" sz="1400" b="1" dirty="0">
                <a:solidFill>
                  <a:srgbClr val="FF0000"/>
                </a:solidFill>
              </a:rPr>
              <a:t> (</a:t>
            </a:r>
            <a:r>
              <a:rPr lang="tr-TR" sz="1400" b="1" dirty="0" err="1">
                <a:solidFill>
                  <a:srgbClr val="FF0000"/>
                </a:solidFill>
              </a:rPr>
              <a:t>Visible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increase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abdominal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girth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predominate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over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other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err="1">
                <a:solidFill>
                  <a:srgbClr val="FF0000"/>
                </a:solidFill>
              </a:rPr>
              <a:t>symptoms</a:t>
            </a:r>
            <a:r>
              <a:rPr lang="tr-TR" sz="1400" b="1" dirty="0">
                <a:solidFill>
                  <a:srgbClr val="FF0000"/>
                </a:solidFill>
              </a:rPr>
              <a:t>)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Opioid</a:t>
            </a:r>
            <a:r>
              <a:rPr lang="tr-TR" sz="1200" dirty="0"/>
              <a:t> </a:t>
            </a:r>
            <a:r>
              <a:rPr lang="tr-TR" sz="1200" dirty="0" err="1"/>
              <a:t>induced</a:t>
            </a:r>
            <a:r>
              <a:rPr lang="tr-TR" sz="1200" dirty="0"/>
              <a:t> </a:t>
            </a:r>
            <a:r>
              <a:rPr lang="tr-TR" sz="1200" dirty="0" err="1"/>
              <a:t>constipation</a:t>
            </a:r>
            <a:r>
              <a:rPr lang="tr-TR" sz="1200" dirty="0"/>
              <a:t> </a:t>
            </a:r>
            <a:r>
              <a:rPr lang="tr-TR" sz="1100" dirty="0"/>
              <a:t>(41% of </a:t>
            </a:r>
            <a:r>
              <a:rPr lang="tr-TR" sz="1100" dirty="0" err="1"/>
              <a:t>chronic</a:t>
            </a:r>
            <a:r>
              <a:rPr lang="tr-TR" sz="1100" dirty="0"/>
              <a:t> </a:t>
            </a:r>
            <a:r>
              <a:rPr lang="tr-TR" sz="1100" dirty="0" err="1"/>
              <a:t>cancer</a:t>
            </a:r>
            <a:r>
              <a:rPr lang="tr-TR" sz="1100" dirty="0"/>
              <a:t> </a:t>
            </a:r>
            <a:r>
              <a:rPr lang="tr-TR" sz="1100" dirty="0" err="1"/>
              <a:t>pain</a:t>
            </a:r>
            <a:r>
              <a:rPr lang="tr-TR" sz="1100" dirty="0"/>
              <a:t>, 94% of </a:t>
            </a:r>
            <a:r>
              <a:rPr lang="tr-TR" sz="1100" dirty="0" err="1"/>
              <a:t>patients</a:t>
            </a:r>
            <a:r>
              <a:rPr lang="tr-TR" sz="1100" dirty="0"/>
              <a:t> </a:t>
            </a:r>
            <a:r>
              <a:rPr lang="tr-TR" sz="1100" dirty="0" err="1"/>
              <a:t>taking</a:t>
            </a:r>
            <a:r>
              <a:rPr lang="tr-TR" sz="1100" dirty="0"/>
              <a:t> </a:t>
            </a:r>
            <a:r>
              <a:rPr lang="tr-TR" sz="1100" dirty="0" err="1"/>
              <a:t>opioids</a:t>
            </a:r>
            <a:r>
              <a:rPr lang="tr-TR" sz="1100" dirty="0"/>
              <a:t> </a:t>
            </a:r>
            <a:r>
              <a:rPr lang="tr-TR" sz="1100" dirty="0" err="1"/>
              <a:t>for</a:t>
            </a:r>
            <a:r>
              <a:rPr lang="tr-TR" sz="1100" dirty="0"/>
              <a:t> </a:t>
            </a:r>
            <a:r>
              <a:rPr lang="tr-TR" sz="1100" dirty="0" err="1"/>
              <a:t>cancer</a:t>
            </a:r>
            <a:r>
              <a:rPr lang="tr-TR" sz="1100" dirty="0"/>
              <a:t> </a:t>
            </a:r>
            <a:r>
              <a:rPr lang="tr-TR" sz="1100" dirty="0" err="1"/>
              <a:t>related</a:t>
            </a:r>
            <a:r>
              <a:rPr lang="tr-TR" sz="1100" dirty="0"/>
              <a:t> </a:t>
            </a:r>
            <a:r>
              <a:rPr lang="tr-TR" sz="1100" dirty="0" err="1"/>
              <a:t>pain</a:t>
            </a:r>
            <a:r>
              <a:rPr lang="tr-TR" sz="1100" dirty="0"/>
              <a:t>)</a:t>
            </a:r>
          </a:p>
          <a:p>
            <a:pPr marL="0" indent="0">
              <a:buNone/>
            </a:pPr>
            <a:r>
              <a:rPr lang="tr-TR" sz="1200" b="1" dirty="0"/>
              <a:t>D- </a:t>
            </a:r>
            <a:r>
              <a:rPr lang="tr-TR" sz="1300" b="1" dirty="0"/>
              <a:t>Centrally </a:t>
            </a:r>
            <a:r>
              <a:rPr lang="tr-TR" sz="1300" b="1" dirty="0" err="1"/>
              <a:t>mediated</a:t>
            </a:r>
            <a:r>
              <a:rPr lang="tr-TR" sz="1300" b="1" dirty="0"/>
              <a:t> </a:t>
            </a:r>
            <a:r>
              <a:rPr lang="tr-TR" sz="1300" b="1" dirty="0" err="1"/>
              <a:t>disorders</a:t>
            </a:r>
            <a:r>
              <a:rPr lang="tr-TR" sz="1300" b="1" dirty="0"/>
              <a:t> of </a:t>
            </a:r>
            <a:r>
              <a:rPr lang="tr-TR" sz="1300" b="1" dirty="0" err="1"/>
              <a:t>gastrointestinal</a:t>
            </a:r>
            <a:r>
              <a:rPr lang="tr-TR" sz="1300" b="1" dirty="0"/>
              <a:t> </a:t>
            </a:r>
            <a:r>
              <a:rPr lang="tr-TR" sz="1300" b="1" dirty="0" err="1"/>
              <a:t>pain</a:t>
            </a:r>
            <a:endParaRPr lang="tr-TR" sz="1300" b="1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/>
              <a:t>Centrally </a:t>
            </a:r>
            <a:r>
              <a:rPr lang="tr-TR" sz="1200" dirty="0" err="1"/>
              <a:t>mediated</a:t>
            </a:r>
            <a:r>
              <a:rPr lang="tr-TR" sz="1200" dirty="0"/>
              <a:t> </a:t>
            </a:r>
            <a:r>
              <a:rPr lang="tr-TR" sz="1200" dirty="0" err="1"/>
              <a:t>abdominal</a:t>
            </a:r>
            <a:r>
              <a:rPr lang="tr-TR" sz="1200" dirty="0"/>
              <a:t> </a:t>
            </a:r>
            <a:r>
              <a:rPr lang="tr-TR" sz="1200" dirty="0" err="1"/>
              <a:t>pain</a:t>
            </a:r>
            <a:r>
              <a:rPr lang="tr-TR" sz="1200" dirty="0"/>
              <a:t> </a:t>
            </a:r>
            <a:r>
              <a:rPr lang="tr-TR" sz="1200" dirty="0" err="1"/>
              <a:t>syndrome</a:t>
            </a:r>
            <a:r>
              <a:rPr lang="tr-TR" sz="1200" dirty="0"/>
              <a:t> (CAPS)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Narcotic</a:t>
            </a:r>
            <a:r>
              <a:rPr lang="tr-TR" sz="1200" dirty="0"/>
              <a:t> </a:t>
            </a:r>
            <a:r>
              <a:rPr lang="tr-TR" sz="1200" dirty="0" err="1"/>
              <a:t>bowel</a:t>
            </a:r>
            <a:r>
              <a:rPr lang="tr-TR" sz="1200" dirty="0"/>
              <a:t> </a:t>
            </a:r>
            <a:r>
              <a:rPr lang="tr-TR" sz="1200" dirty="0" err="1"/>
              <a:t>syndrome</a:t>
            </a:r>
            <a:r>
              <a:rPr lang="tr-TR" sz="1200" dirty="0"/>
              <a:t> / </a:t>
            </a:r>
            <a:r>
              <a:rPr lang="tr-TR" sz="1200" dirty="0" err="1"/>
              <a:t>Opioid</a:t>
            </a:r>
            <a:r>
              <a:rPr lang="tr-TR" sz="1200" dirty="0"/>
              <a:t> </a:t>
            </a:r>
            <a:r>
              <a:rPr lang="tr-TR" sz="1200" dirty="0" err="1"/>
              <a:t>induced</a:t>
            </a:r>
            <a:r>
              <a:rPr lang="tr-TR" sz="1200" dirty="0"/>
              <a:t> </a:t>
            </a:r>
            <a:r>
              <a:rPr lang="tr-TR" sz="1200" dirty="0" err="1"/>
              <a:t>gastrointeatinal</a:t>
            </a:r>
            <a:r>
              <a:rPr lang="tr-TR" sz="1200" dirty="0"/>
              <a:t> </a:t>
            </a:r>
            <a:r>
              <a:rPr lang="tr-TR" sz="1200" dirty="0" err="1"/>
              <a:t>hyperalgesia</a:t>
            </a:r>
            <a:endParaRPr lang="tr-TR" sz="1200" dirty="0"/>
          </a:p>
          <a:p>
            <a:pPr marL="0" indent="0">
              <a:buNone/>
            </a:pPr>
            <a:r>
              <a:rPr lang="tr-TR" sz="1200" b="1" dirty="0"/>
              <a:t>E- </a:t>
            </a:r>
            <a:r>
              <a:rPr lang="tr-TR" sz="1300" b="1" dirty="0" err="1"/>
              <a:t>Gallbladder</a:t>
            </a:r>
            <a:r>
              <a:rPr lang="tr-TR" sz="1300" b="1" dirty="0"/>
              <a:t> </a:t>
            </a:r>
            <a:r>
              <a:rPr lang="tr-TR" sz="1300" b="1" dirty="0" err="1"/>
              <a:t>and</a:t>
            </a:r>
            <a:r>
              <a:rPr lang="tr-TR" sz="1300" b="1" dirty="0"/>
              <a:t> </a:t>
            </a:r>
            <a:r>
              <a:rPr lang="tr-TR" sz="1300" b="1" dirty="0" err="1"/>
              <a:t>sphincter</a:t>
            </a:r>
            <a:r>
              <a:rPr lang="tr-TR" sz="1300" b="1" dirty="0"/>
              <a:t> </a:t>
            </a:r>
            <a:r>
              <a:rPr lang="tr-TR" sz="1300" b="1" dirty="0" err="1"/>
              <a:t>Oddi</a:t>
            </a:r>
            <a:r>
              <a:rPr lang="tr-TR" sz="1300" b="1" dirty="0"/>
              <a:t> </a:t>
            </a:r>
            <a:r>
              <a:rPr lang="tr-TR" sz="1300" b="1" dirty="0" err="1"/>
              <a:t>disorders</a:t>
            </a:r>
            <a:endParaRPr lang="tr-TR" sz="1300" b="1" dirty="0"/>
          </a:p>
          <a:p>
            <a:pPr>
              <a:buClr>
                <a:srgbClr val="008000"/>
              </a:buClr>
            </a:pPr>
            <a:r>
              <a:rPr lang="tr-TR" sz="1200" dirty="0" err="1"/>
              <a:t>Biliary</a:t>
            </a:r>
            <a:r>
              <a:rPr lang="tr-TR" sz="1200" dirty="0"/>
              <a:t> </a:t>
            </a:r>
            <a:r>
              <a:rPr lang="tr-TR" sz="1200" dirty="0" err="1"/>
              <a:t>pain</a:t>
            </a:r>
            <a:r>
              <a:rPr lang="tr-TR" sz="1200" dirty="0"/>
              <a:t> (</a:t>
            </a:r>
            <a:r>
              <a:rPr lang="tr-TR" sz="1200" dirty="0" err="1"/>
              <a:t>Oddi</a:t>
            </a:r>
            <a:r>
              <a:rPr lang="tr-TR" sz="1200" dirty="0"/>
              <a:t> </a:t>
            </a:r>
            <a:r>
              <a:rPr lang="tr-TR" sz="1200" dirty="0" err="1"/>
              <a:t>sphincter</a:t>
            </a:r>
            <a:r>
              <a:rPr lang="tr-TR" sz="1200" dirty="0"/>
              <a:t> </a:t>
            </a:r>
            <a:r>
              <a:rPr lang="tr-TR" sz="1200" dirty="0" err="1"/>
              <a:t>dysfunction</a:t>
            </a:r>
            <a:r>
              <a:rPr lang="tr-TR" sz="1200" dirty="0"/>
              <a:t>, </a:t>
            </a: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gallbladder</a:t>
            </a:r>
            <a:r>
              <a:rPr lang="tr-TR" sz="1200" dirty="0"/>
              <a:t> </a:t>
            </a:r>
            <a:r>
              <a:rPr lang="tr-TR" sz="1200" dirty="0" err="1"/>
              <a:t>disorder</a:t>
            </a:r>
            <a:r>
              <a:rPr lang="tr-TR" sz="1200" dirty="0"/>
              <a:t>)</a:t>
            </a:r>
          </a:p>
          <a:p>
            <a:pPr marL="0" indent="0">
              <a:buNone/>
            </a:pPr>
            <a:r>
              <a:rPr lang="tr-TR" sz="1200" b="1" dirty="0"/>
              <a:t>F- </a:t>
            </a:r>
            <a:r>
              <a:rPr lang="tr-TR" sz="1300" b="1" dirty="0" err="1"/>
              <a:t>Anorectal</a:t>
            </a:r>
            <a:r>
              <a:rPr lang="tr-TR" sz="1300" b="1" dirty="0"/>
              <a:t> </a:t>
            </a:r>
            <a:r>
              <a:rPr lang="tr-TR" sz="1300" b="1" dirty="0" err="1"/>
              <a:t>disorders</a:t>
            </a:r>
            <a:endParaRPr lang="tr-TR" sz="1300" b="1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Fecal</a:t>
            </a:r>
            <a:r>
              <a:rPr lang="tr-TR" sz="1200" dirty="0"/>
              <a:t> </a:t>
            </a:r>
            <a:r>
              <a:rPr lang="tr-TR" sz="1200" dirty="0" err="1"/>
              <a:t>Incontinans</a:t>
            </a:r>
            <a:endParaRPr lang="tr-TR" sz="1200" dirty="0"/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anorectal</a:t>
            </a:r>
            <a:r>
              <a:rPr lang="tr-TR" sz="1200" dirty="0"/>
              <a:t> </a:t>
            </a:r>
            <a:r>
              <a:rPr lang="tr-TR" sz="1200" dirty="0" err="1"/>
              <a:t>pain</a:t>
            </a:r>
            <a:r>
              <a:rPr lang="tr-TR" sz="1200" dirty="0"/>
              <a:t> (</a:t>
            </a:r>
            <a:r>
              <a:rPr lang="tr-TR" sz="1200" dirty="0" err="1"/>
              <a:t>Proctalgia</a:t>
            </a:r>
            <a:r>
              <a:rPr lang="tr-TR" sz="1200" dirty="0"/>
              <a:t> </a:t>
            </a:r>
            <a:r>
              <a:rPr lang="tr-TR" sz="1200" dirty="0" err="1"/>
              <a:t>fugax</a:t>
            </a:r>
            <a:r>
              <a:rPr lang="tr-TR" sz="1200" dirty="0"/>
              <a:t>, </a:t>
            </a:r>
            <a:r>
              <a:rPr lang="tr-TR" sz="1200" dirty="0" err="1"/>
              <a:t>Levator</a:t>
            </a:r>
            <a:r>
              <a:rPr lang="tr-TR" sz="1200" dirty="0"/>
              <a:t> ani </a:t>
            </a:r>
            <a:r>
              <a:rPr lang="tr-TR" sz="1200" dirty="0" err="1"/>
              <a:t>syndrome,Unspecified</a:t>
            </a:r>
            <a:r>
              <a:rPr lang="tr-TR" sz="1200" dirty="0"/>
              <a:t> </a:t>
            </a: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anorectal</a:t>
            </a:r>
            <a:r>
              <a:rPr lang="tr-TR" sz="1200" dirty="0"/>
              <a:t> </a:t>
            </a:r>
            <a:r>
              <a:rPr lang="tr-TR" sz="1200" dirty="0" err="1"/>
              <a:t>pain</a:t>
            </a:r>
            <a:r>
              <a:rPr lang="tr-TR" sz="1200" dirty="0"/>
              <a:t>)</a:t>
            </a:r>
          </a:p>
          <a:p>
            <a:pPr>
              <a:buClr>
                <a:srgbClr val="008000"/>
              </a:buClr>
              <a:buFont typeface="+mj-lt"/>
              <a:buAutoNum type="arabicPeriod"/>
            </a:pPr>
            <a:r>
              <a:rPr lang="tr-TR" sz="1200" dirty="0" err="1"/>
              <a:t>Functional</a:t>
            </a:r>
            <a:r>
              <a:rPr lang="tr-TR" sz="1200" dirty="0"/>
              <a:t> </a:t>
            </a:r>
            <a:r>
              <a:rPr lang="tr-TR" sz="1200" dirty="0" err="1"/>
              <a:t>defecation</a:t>
            </a:r>
            <a:r>
              <a:rPr lang="tr-TR" sz="1200" dirty="0"/>
              <a:t> </a:t>
            </a:r>
            <a:r>
              <a:rPr lang="tr-TR" sz="1200" dirty="0" err="1"/>
              <a:t>disorders</a:t>
            </a:r>
            <a:r>
              <a:rPr lang="tr-TR" sz="1200" dirty="0"/>
              <a:t> (</a:t>
            </a:r>
            <a:r>
              <a:rPr lang="tr-TR" sz="1200" dirty="0" err="1"/>
              <a:t>Dyssynergic</a:t>
            </a:r>
            <a:r>
              <a:rPr lang="tr-TR" sz="1200" dirty="0"/>
              <a:t> </a:t>
            </a:r>
            <a:r>
              <a:rPr lang="tr-TR" sz="1200" dirty="0" err="1"/>
              <a:t>defecation</a:t>
            </a:r>
            <a:r>
              <a:rPr lang="tr-TR" sz="1200" dirty="0"/>
              <a:t>)</a:t>
            </a:r>
          </a:p>
          <a:p>
            <a:pPr marL="0" indent="0">
              <a:buNone/>
            </a:pPr>
            <a:r>
              <a:rPr lang="tr-TR" sz="1200" b="1" dirty="0"/>
              <a:t>G,D- </a:t>
            </a:r>
            <a:r>
              <a:rPr lang="tr-TR" sz="1300" b="1" dirty="0" err="1"/>
              <a:t>Childhood</a:t>
            </a:r>
            <a:r>
              <a:rPr lang="tr-TR" sz="1300" b="1" dirty="0"/>
              <a:t> </a:t>
            </a:r>
            <a:r>
              <a:rPr lang="tr-TR" sz="1300" b="1" dirty="0" err="1"/>
              <a:t>functional</a:t>
            </a:r>
            <a:r>
              <a:rPr lang="tr-TR" sz="1300" b="1" dirty="0"/>
              <a:t> </a:t>
            </a:r>
            <a:r>
              <a:rPr lang="tr-TR" sz="1300" b="1" dirty="0" err="1"/>
              <a:t>gastrointestinal</a:t>
            </a:r>
            <a:r>
              <a:rPr lang="tr-TR" sz="1300" b="1" dirty="0"/>
              <a:t> </a:t>
            </a:r>
            <a:r>
              <a:rPr lang="tr-TR" sz="1300" b="1" dirty="0" err="1"/>
              <a:t>disorders</a:t>
            </a:r>
            <a:r>
              <a:rPr lang="tr-TR" sz="1300" b="1" dirty="0"/>
              <a:t>  </a:t>
            </a:r>
          </a:p>
          <a:p>
            <a:endParaRPr lang="tr-TR" sz="1200" dirty="0"/>
          </a:p>
          <a:p>
            <a:endParaRPr lang="tr-TR" sz="1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1800113" y="6245929"/>
            <a:ext cx="283531" cy="365125"/>
          </a:xfrm>
        </p:spPr>
        <p:txBody>
          <a:bodyPr/>
          <a:lstStyle/>
          <a:p>
            <a:pPr>
              <a:defRPr/>
            </a:pPr>
            <a:fld id="{6EFE13CA-B013-48D8-9CF7-02A35FFC06BD}" type="slidenum">
              <a:rPr lang="en-US" altLang="tr-TR" smtClean="0"/>
              <a:pPr>
                <a:defRPr/>
              </a:pPr>
              <a:t>6</a:t>
            </a:fld>
            <a:endParaRPr lang="en-US" altLang="tr-TR" dirty="0"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5642198" y="1131843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/>
              <a:t>Rome IV </a:t>
            </a:r>
            <a:r>
              <a:rPr lang="tr-TR" dirty="0" err="1"/>
              <a:t>classification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Disorders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11193" y="1930207"/>
            <a:ext cx="3367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(Disorders of Gut - Brain </a:t>
            </a:r>
            <a:r>
              <a:rPr lang="tr-TR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tr-TR" sz="1600" b="1" dirty="0"/>
          </a:p>
        </p:txBody>
      </p:sp>
      <p:pic>
        <p:nvPicPr>
          <p:cNvPr id="9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859989" y="6567239"/>
            <a:ext cx="3384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Schmulson</a:t>
            </a:r>
            <a:r>
              <a:rPr lang="tr-TR" sz="1000" dirty="0" smtClean="0"/>
              <a:t> MJ,</a:t>
            </a:r>
            <a:r>
              <a:rPr lang="en-US" sz="1000" dirty="0" err="1" smtClean="0"/>
              <a:t>Drossman</a:t>
            </a:r>
            <a:r>
              <a:rPr lang="tr-TR" sz="1000" dirty="0" smtClean="0"/>
              <a:t> D. J </a:t>
            </a:r>
            <a:r>
              <a:rPr lang="tr-TR" sz="1000" dirty="0" err="1" smtClean="0"/>
              <a:t>Neurogastroenterol</a:t>
            </a:r>
            <a:r>
              <a:rPr lang="tr-TR" sz="1000" dirty="0" smtClean="0"/>
              <a:t> </a:t>
            </a:r>
            <a:r>
              <a:rPr lang="tr-TR" sz="1000" dirty="0" err="1" smtClean="0"/>
              <a:t>Motil</a:t>
            </a:r>
            <a:r>
              <a:rPr lang="tr-TR" sz="1000" dirty="0" smtClean="0"/>
              <a:t>. 2017</a:t>
            </a:r>
            <a:endParaRPr lang="tr-TR" sz="1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7402" y="145406"/>
            <a:ext cx="1809796" cy="2406206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>
            <a:off x="1480457" y="3988524"/>
            <a:ext cx="374469" cy="4571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361" y="1691083"/>
            <a:ext cx="461878" cy="9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8037" y="657457"/>
            <a:ext cx="11248506" cy="235175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000" b="1" dirty="0" smtClean="0"/>
              <a:t>Gaz  ve  şişkinlik IBS  hastalarında  karın ağrısından sonra en sık görülen ikinci semptomdur. IBS hastalarının %65-90 ı gaz ve şişkinlikten yakınırlar</a:t>
            </a:r>
            <a:r>
              <a:rPr lang="tr-TR" sz="2000" b="1" dirty="0"/>
              <a:t>. Kabızlık ön planda olan IBS da  (IBS-C) gaz ve şişkinlik daha sık </a:t>
            </a:r>
            <a:r>
              <a:rPr lang="tr-TR" sz="2000" b="1" dirty="0" smtClean="0"/>
              <a:t>görülür.</a:t>
            </a:r>
            <a:r>
              <a:rPr lang="tr-TR" sz="2000" b="1" dirty="0"/>
              <a:t/>
            </a:r>
            <a:br>
              <a:rPr lang="tr-TR" sz="2000" b="1" dirty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>Gaz  ve  şişkinlikten yakınan hastalarda  fonksiyonel </a:t>
            </a:r>
            <a:r>
              <a:rPr lang="tr-TR" sz="2000" b="1" dirty="0" err="1" smtClean="0"/>
              <a:t>dispepsi</a:t>
            </a:r>
            <a:r>
              <a:rPr lang="tr-TR" sz="2000" b="1" dirty="0"/>
              <a:t>  </a:t>
            </a:r>
            <a:r>
              <a:rPr lang="tr-TR" sz="2000" b="1" dirty="0" smtClean="0"/>
              <a:t>sıklığı artmıştır.</a:t>
            </a:r>
            <a:br>
              <a:rPr lang="tr-TR" sz="2000" b="1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/>
              <a:t/>
            </a:r>
            <a:br>
              <a:rPr lang="tr-TR" sz="2000" b="1" dirty="0"/>
            </a:br>
            <a:endParaRPr lang="tr-TR" sz="2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07" y="2904732"/>
            <a:ext cx="2853434" cy="213104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36" y="2904732"/>
            <a:ext cx="4891504" cy="24021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793" y="2788724"/>
            <a:ext cx="2904690" cy="24991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117210" y="6336133"/>
            <a:ext cx="6684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IBS: </a:t>
            </a:r>
            <a:r>
              <a:rPr lang="tr-TR" sz="1600" dirty="0" err="1" smtClean="0"/>
              <a:t>İrritabl</a:t>
            </a:r>
            <a:r>
              <a:rPr lang="tr-TR" sz="1600" dirty="0" smtClean="0"/>
              <a:t> bağırsak sendromu,  FK: Fonksiyonel kabızlık, Fİ: Fonksiyonel ishal</a:t>
            </a:r>
            <a:endParaRPr lang="tr-TR" sz="1600" dirty="0"/>
          </a:p>
        </p:txBody>
      </p:sp>
      <p:pic>
        <p:nvPicPr>
          <p:cNvPr id="7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852328" y="6551577"/>
            <a:ext cx="3384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Schmulson</a:t>
            </a:r>
            <a:r>
              <a:rPr lang="tr-TR" sz="1000" dirty="0" smtClean="0"/>
              <a:t> MJ,</a:t>
            </a:r>
            <a:r>
              <a:rPr lang="en-US" sz="1000" dirty="0" err="1" smtClean="0"/>
              <a:t>Drossman</a:t>
            </a:r>
            <a:r>
              <a:rPr lang="tr-TR" sz="1000" dirty="0" smtClean="0"/>
              <a:t> D. J </a:t>
            </a:r>
            <a:r>
              <a:rPr lang="tr-TR" sz="1000" dirty="0" err="1" smtClean="0"/>
              <a:t>Neurogastroenterol</a:t>
            </a:r>
            <a:r>
              <a:rPr lang="tr-TR" sz="1000" dirty="0" smtClean="0"/>
              <a:t> </a:t>
            </a:r>
            <a:r>
              <a:rPr lang="tr-TR" sz="1000" dirty="0" err="1" smtClean="0"/>
              <a:t>Motil</a:t>
            </a:r>
            <a:r>
              <a:rPr lang="tr-TR" sz="1000" dirty="0" smtClean="0"/>
              <a:t>. 2017</a:t>
            </a:r>
            <a:endParaRPr lang="tr-TR" sz="1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117210" y="5287916"/>
            <a:ext cx="101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Rome I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9180023" y="5311474"/>
            <a:ext cx="101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Rome IV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524432" y="5306881"/>
            <a:ext cx="145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Rome II  ve III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868802" y="5707115"/>
            <a:ext cx="10606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/>
              <a:t>Fonksiyonel bağırsak hastalıklarında beyin – bağırsak </a:t>
            </a:r>
            <a:r>
              <a:rPr lang="tr-TR" sz="1600" dirty="0" err="1"/>
              <a:t>interaksiyonunu</a:t>
            </a:r>
            <a:r>
              <a:rPr lang="tr-TR" sz="1600" dirty="0"/>
              <a:t> gösteren  farklı modeller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1290830" y="774148"/>
            <a:ext cx="9563629" cy="5309031"/>
            <a:chOff x="1095504" y="657457"/>
            <a:chExt cx="9563629" cy="5309031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504" y="657457"/>
              <a:ext cx="9563629" cy="5309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27177" y="758236"/>
              <a:ext cx="936443" cy="1437894"/>
            </a:xfrm>
            <a:prstGeom prst="rect">
              <a:avLst/>
            </a:prstGeom>
          </p:spPr>
        </p:pic>
      </p:grp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8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720237" y="510926"/>
            <a:ext cx="51300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       </a:t>
            </a:r>
            <a:r>
              <a:rPr lang="tr-TR" b="1" dirty="0" smtClean="0"/>
              <a:t>Fonksiyonel </a:t>
            </a:r>
            <a:r>
              <a:rPr lang="tr-TR" b="1" dirty="0"/>
              <a:t>Kabızlık için Tanı </a:t>
            </a:r>
            <a:r>
              <a:rPr lang="tr-TR" b="1" dirty="0" smtClean="0"/>
              <a:t>Kriterleri</a:t>
            </a:r>
          </a:p>
          <a:p>
            <a:endParaRPr lang="tr-TR" dirty="0"/>
          </a:p>
          <a:p>
            <a:r>
              <a:rPr lang="tr-TR" b="1" dirty="0" smtClean="0"/>
              <a:t>1-</a:t>
            </a:r>
            <a:r>
              <a:rPr lang="tr-TR" dirty="0" smtClean="0"/>
              <a:t> Aşağıdakilerden </a:t>
            </a:r>
            <a:r>
              <a:rPr lang="tr-TR" dirty="0"/>
              <a:t>2 veya daha fazlasını içermelidir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pPr>
              <a:buSzPct val="67000"/>
            </a:pPr>
            <a:r>
              <a:rPr lang="tr-TR" b="1" dirty="0" smtClean="0"/>
              <a:t>     -</a:t>
            </a:r>
            <a:r>
              <a:rPr lang="tr-TR" dirty="0" smtClean="0"/>
              <a:t> Dışkılamaların </a:t>
            </a:r>
            <a:r>
              <a:rPr lang="tr-TR" dirty="0"/>
              <a:t>%25'inden fazlasında </a:t>
            </a:r>
            <a:r>
              <a:rPr lang="tr-TR" dirty="0" smtClean="0"/>
              <a:t>ıkınma</a:t>
            </a:r>
          </a:p>
          <a:p>
            <a:pPr marL="285750" indent="-285750">
              <a:buSzPct val="67000"/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SzPct val="67000"/>
            </a:pPr>
            <a:r>
              <a:rPr lang="tr-TR" b="1" dirty="0" smtClean="0"/>
              <a:t>     - </a:t>
            </a:r>
            <a:r>
              <a:rPr lang="tr-TR" dirty="0" smtClean="0"/>
              <a:t>Dışkılamaların </a:t>
            </a:r>
            <a:r>
              <a:rPr lang="tr-TR" dirty="0"/>
              <a:t>%25'inden </a:t>
            </a:r>
            <a:r>
              <a:rPr lang="tr-TR" dirty="0" smtClean="0"/>
              <a:t>fazlasında küçük   </a:t>
            </a:r>
          </a:p>
          <a:p>
            <a:pPr>
              <a:buSzPct val="67000"/>
            </a:pPr>
            <a:r>
              <a:rPr lang="tr-TR" dirty="0"/>
              <a:t> </a:t>
            </a:r>
            <a:r>
              <a:rPr lang="tr-TR" dirty="0" smtClean="0"/>
              <a:t>      parçalı veya </a:t>
            </a:r>
            <a:r>
              <a:rPr lang="tr-TR" dirty="0"/>
              <a:t>sert </a:t>
            </a:r>
            <a:r>
              <a:rPr lang="tr-TR" dirty="0" smtClean="0"/>
              <a:t>dışkılama</a:t>
            </a:r>
          </a:p>
          <a:p>
            <a:pPr marL="285750" indent="-285750">
              <a:buSzPct val="67000"/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SzPct val="67000"/>
            </a:pPr>
            <a:r>
              <a:rPr lang="tr-TR" b="1" dirty="0" smtClean="0"/>
              <a:t>     - </a:t>
            </a:r>
            <a:r>
              <a:rPr lang="tr-TR" dirty="0" smtClean="0"/>
              <a:t>Dışkılamaların </a:t>
            </a:r>
            <a:r>
              <a:rPr lang="tr-TR" dirty="0"/>
              <a:t>%25'inden </a:t>
            </a:r>
            <a:r>
              <a:rPr lang="tr-TR" dirty="0" smtClean="0"/>
              <a:t>fazlasında tam </a:t>
            </a:r>
          </a:p>
          <a:p>
            <a:pPr>
              <a:buSzPct val="67000"/>
            </a:pPr>
            <a:r>
              <a:rPr lang="tr-TR" dirty="0"/>
              <a:t> </a:t>
            </a:r>
            <a:r>
              <a:rPr lang="tr-TR" dirty="0" smtClean="0"/>
              <a:t>      boşalamama hissi</a:t>
            </a:r>
          </a:p>
          <a:p>
            <a:pPr marL="285750" indent="-285750">
              <a:buSzPct val="67000"/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SzPct val="67000"/>
            </a:pPr>
            <a:r>
              <a:rPr lang="tr-TR" dirty="0" smtClean="0"/>
              <a:t>     </a:t>
            </a:r>
            <a:r>
              <a:rPr lang="tr-TR" b="1" dirty="0" smtClean="0"/>
              <a:t>-</a:t>
            </a:r>
            <a:r>
              <a:rPr lang="tr-TR" dirty="0" smtClean="0"/>
              <a:t> Dışkılamaların </a:t>
            </a:r>
            <a:r>
              <a:rPr lang="tr-TR" dirty="0"/>
              <a:t>%25'inden </a:t>
            </a:r>
            <a:r>
              <a:rPr lang="tr-TR" dirty="0" smtClean="0"/>
              <a:t>fazlasında manuel </a:t>
            </a:r>
          </a:p>
          <a:p>
            <a:pPr>
              <a:buSzPct val="67000"/>
            </a:pPr>
            <a:r>
              <a:rPr lang="tr-TR" dirty="0"/>
              <a:t> </a:t>
            </a:r>
            <a:r>
              <a:rPr lang="tr-TR" dirty="0" smtClean="0"/>
              <a:t>      manevraların kullanılması</a:t>
            </a:r>
          </a:p>
          <a:p>
            <a:pPr marL="285750" indent="-285750">
              <a:buSzPct val="67000"/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SzPct val="67000"/>
            </a:pPr>
            <a:r>
              <a:rPr lang="tr-TR" dirty="0" smtClean="0"/>
              <a:t>     </a:t>
            </a:r>
            <a:r>
              <a:rPr lang="tr-TR" b="1" dirty="0" smtClean="0"/>
              <a:t>- </a:t>
            </a:r>
            <a:r>
              <a:rPr lang="tr-TR" dirty="0" smtClean="0"/>
              <a:t>Haftada </a:t>
            </a:r>
            <a:r>
              <a:rPr lang="tr-TR" dirty="0"/>
              <a:t>3'ten az </a:t>
            </a:r>
            <a:r>
              <a:rPr lang="tr-TR" dirty="0" err="1" smtClean="0"/>
              <a:t>spontan</a:t>
            </a:r>
            <a:r>
              <a:rPr lang="tr-TR" dirty="0" smtClean="0"/>
              <a:t> dışkılama </a:t>
            </a:r>
          </a:p>
          <a:p>
            <a:endParaRPr lang="tr-TR" dirty="0"/>
          </a:p>
          <a:p>
            <a:r>
              <a:rPr lang="tr-TR" b="1" dirty="0" smtClean="0"/>
              <a:t>2- </a:t>
            </a:r>
            <a:r>
              <a:rPr lang="tr-TR" dirty="0" smtClean="0"/>
              <a:t>Nadiren gevşek dışkılama olabilir                          </a:t>
            </a:r>
          </a:p>
          <a:p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sz="1600" dirty="0" smtClean="0">
                <a:solidFill>
                  <a:srgbClr val="FF0000"/>
                </a:solidFill>
              </a:rPr>
              <a:t>(Müshil  kullanılmadan) </a:t>
            </a:r>
          </a:p>
          <a:p>
            <a:endParaRPr lang="tr-TR" dirty="0"/>
          </a:p>
          <a:p>
            <a:r>
              <a:rPr lang="tr-TR" b="1" dirty="0" smtClean="0"/>
              <a:t>3-</a:t>
            </a:r>
            <a:r>
              <a:rPr lang="tr-TR" dirty="0" smtClean="0"/>
              <a:t> </a:t>
            </a:r>
            <a:r>
              <a:rPr lang="tr-TR" dirty="0" err="1" smtClean="0"/>
              <a:t>İrritabl</a:t>
            </a:r>
            <a:r>
              <a:rPr lang="tr-TR" dirty="0" smtClean="0"/>
              <a:t> </a:t>
            </a:r>
            <a:r>
              <a:rPr lang="tr-TR" dirty="0"/>
              <a:t>bağırsak sendromu için yetersiz </a:t>
            </a:r>
            <a:r>
              <a:rPr lang="tr-TR" dirty="0" smtClean="0"/>
              <a:t>kriterler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47200" y="1826772"/>
            <a:ext cx="52201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      </a:t>
            </a:r>
            <a:r>
              <a:rPr lang="tr-TR" b="1" dirty="0" err="1" smtClean="0"/>
              <a:t>İrritabl</a:t>
            </a:r>
            <a:r>
              <a:rPr lang="tr-TR" b="1" dirty="0" smtClean="0"/>
              <a:t> </a:t>
            </a:r>
            <a:r>
              <a:rPr lang="tr-TR" b="1" dirty="0"/>
              <a:t>Bağırsak Sendromu için Tanı </a:t>
            </a:r>
            <a:r>
              <a:rPr lang="tr-TR" b="1" dirty="0" smtClean="0"/>
              <a:t>Kriterleri</a:t>
            </a:r>
          </a:p>
          <a:p>
            <a:endParaRPr lang="tr-TR" dirty="0"/>
          </a:p>
          <a:p>
            <a:r>
              <a:rPr lang="tr-TR" dirty="0" smtClean="0"/>
              <a:t>Son </a:t>
            </a:r>
            <a:r>
              <a:rPr lang="tr-TR" dirty="0"/>
              <a:t>3 ayda ortalama haftada en az 1 gün tekrarlayan aşağıdaki kriterlerden 2 veya daha fazlasıyla ilişkili:</a:t>
            </a:r>
          </a:p>
          <a:p>
            <a:r>
              <a:rPr lang="tr-TR" dirty="0" smtClean="0"/>
              <a:t>karın </a:t>
            </a:r>
            <a:r>
              <a:rPr lang="tr-TR" dirty="0"/>
              <a:t>ağrısı, </a:t>
            </a:r>
            <a:endParaRPr lang="tr-TR" dirty="0" smtClean="0"/>
          </a:p>
          <a:p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Dışkılama </a:t>
            </a:r>
            <a:r>
              <a:rPr lang="tr-TR" dirty="0"/>
              <a:t>ile </a:t>
            </a:r>
            <a:r>
              <a:rPr lang="tr-TR" dirty="0" smtClean="0"/>
              <a:t>ağrının geçmesi veya hafiflemesi</a:t>
            </a:r>
          </a:p>
          <a:p>
            <a:pPr marL="342900" indent="-342900">
              <a:buAutoNum type="arabicPeriod"/>
            </a:pPr>
            <a:r>
              <a:rPr lang="tr-TR" dirty="0" smtClean="0"/>
              <a:t>Dışkılama  sıklığında değişiklik </a:t>
            </a:r>
          </a:p>
          <a:p>
            <a:pPr marL="342900" indent="-342900">
              <a:buAutoNum type="arabicPeriod"/>
            </a:pPr>
            <a:r>
              <a:rPr lang="tr-TR" dirty="0" smtClean="0"/>
              <a:t>Dışkı şeklinde değişiklik </a:t>
            </a:r>
          </a:p>
          <a:p>
            <a:pPr marL="342900" indent="-342900">
              <a:buAutoNum type="arabicPeriod"/>
            </a:pPr>
            <a:endParaRPr lang="tr-TR" dirty="0"/>
          </a:p>
          <a:p>
            <a:r>
              <a:rPr lang="tr-TR" dirty="0" smtClean="0"/>
              <a:t>Kabızlığın </a:t>
            </a:r>
            <a:r>
              <a:rPr lang="tr-TR" dirty="0"/>
              <a:t>baskın olduğu </a:t>
            </a:r>
            <a:r>
              <a:rPr lang="tr-TR" dirty="0" err="1"/>
              <a:t>irritabl</a:t>
            </a:r>
            <a:r>
              <a:rPr lang="tr-TR" dirty="0"/>
              <a:t> bağırsak </a:t>
            </a:r>
            <a:r>
              <a:rPr lang="tr-TR" dirty="0" smtClean="0"/>
              <a:t>sendromu (IBS-C):</a:t>
            </a:r>
          </a:p>
          <a:p>
            <a:endParaRPr lang="tr-TR" dirty="0" smtClean="0"/>
          </a:p>
          <a:p>
            <a:r>
              <a:rPr lang="tr-TR" dirty="0" smtClean="0"/>
              <a:t>Dışkı formu;  </a:t>
            </a:r>
            <a:r>
              <a:rPr lang="tr-TR" dirty="0"/>
              <a:t>%25'inden fazlası </a:t>
            </a:r>
            <a:r>
              <a:rPr lang="tr-TR" dirty="0" smtClean="0"/>
              <a:t>Bristol tip </a:t>
            </a:r>
            <a:r>
              <a:rPr lang="tr-TR" dirty="0"/>
              <a:t>1 veya </a:t>
            </a:r>
            <a:r>
              <a:rPr lang="tr-TR" dirty="0" smtClean="0"/>
              <a:t>2, %</a:t>
            </a:r>
            <a:r>
              <a:rPr lang="tr-TR" dirty="0"/>
              <a:t>25'inden azı tip 6 veya </a:t>
            </a:r>
            <a:r>
              <a:rPr lang="tr-TR" dirty="0" smtClean="0"/>
              <a:t>7</a:t>
            </a:r>
            <a:endParaRPr lang="tr-TR" dirty="0"/>
          </a:p>
        </p:txBody>
      </p:sp>
      <p:pic>
        <p:nvPicPr>
          <p:cNvPr id="5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6314173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8902931" y="6585203"/>
            <a:ext cx="33223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 err="1" smtClean="0"/>
              <a:t>Cangemi</a:t>
            </a:r>
            <a:r>
              <a:rPr lang="tr-TR" sz="1100" dirty="0" smtClean="0"/>
              <a:t> DJ.</a:t>
            </a:r>
            <a:r>
              <a:rPr lang="en-US" sz="1100" dirty="0" smtClean="0"/>
              <a:t>Gastroenterology </a:t>
            </a:r>
            <a:r>
              <a:rPr lang="en-US" sz="1100" dirty="0"/>
              <a:t>&amp; </a:t>
            </a:r>
            <a:r>
              <a:rPr lang="en-US" sz="1100" dirty="0" err="1"/>
              <a:t>Hepatology</a:t>
            </a:r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/>
              <a:t>2022</a:t>
            </a:r>
            <a:endParaRPr lang="tr-TR" sz="11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2525" y="337108"/>
            <a:ext cx="508059" cy="67548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478" y="1633649"/>
            <a:ext cx="508059" cy="67548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1" y="37295"/>
            <a:ext cx="986763" cy="10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22" y="594360"/>
            <a:ext cx="7612930" cy="61396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80096" y="132695"/>
            <a:ext cx="537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/>
              <a:t>İntestinal</a:t>
            </a:r>
            <a:r>
              <a:rPr lang="tr-TR" sz="2400" dirty="0" smtClean="0"/>
              <a:t> gaz birikimi</a:t>
            </a:r>
            <a:endParaRPr lang="tr-TR" sz="2400" dirty="0"/>
          </a:p>
        </p:txBody>
      </p:sp>
      <p:pic>
        <p:nvPicPr>
          <p:cNvPr id="4" name="Picture 7" descr="j02839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353" y="357052"/>
            <a:ext cx="1024345" cy="105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7"/>
          <p:cNvSpPr txBox="1">
            <a:spLocks noChangeArrowheads="1"/>
          </p:cNvSpPr>
          <p:nvPr/>
        </p:nvSpPr>
        <p:spPr bwMode="auto">
          <a:xfrm>
            <a:off x="10331906" y="6611779"/>
            <a:ext cx="20716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000" dirty="0" err="1"/>
              <a:t>Koelz</a:t>
            </a:r>
            <a:r>
              <a:rPr lang="tr-TR" sz="1000" dirty="0"/>
              <a:t> et al</a:t>
            </a:r>
            <a:r>
              <a:rPr lang="tr-TR" sz="1000" dirty="0" smtClean="0"/>
              <a:t>, </a:t>
            </a:r>
            <a:r>
              <a:rPr lang="tr-TR" sz="1000" dirty="0" err="1" smtClean="0"/>
              <a:t>Praxis</a:t>
            </a:r>
            <a:r>
              <a:rPr lang="tr-TR" sz="1000" dirty="0" smtClean="0"/>
              <a:t> (Bern)1995</a:t>
            </a:r>
            <a:endParaRPr lang="tr-TR" sz="1000" dirty="0"/>
          </a:p>
        </p:txBody>
      </p:sp>
      <p:pic>
        <p:nvPicPr>
          <p:cNvPr id="6" name="Picture 2" descr="https://cdn.istanbulc.edu.tr/FileHandler.ashx?f=cSe8vNFkJEqbW3OSfPnb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" y="6301792"/>
            <a:ext cx="522341" cy="5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848" y="5456435"/>
            <a:ext cx="1087312" cy="1242642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2891271" y="260222"/>
            <a:ext cx="5991617" cy="6430267"/>
            <a:chOff x="2726421" y="67112"/>
            <a:chExt cx="5991617" cy="5991618"/>
          </a:xfrm>
        </p:grpSpPr>
        <p:pic>
          <p:nvPicPr>
            <p:cNvPr id="10" name="Picture 2" descr="The Abdominal XRay: A relic or a reliable tool? — Taming the SR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421" y="67112"/>
              <a:ext cx="5991617" cy="599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ikdörtgen 10"/>
            <p:cNvSpPr/>
            <p:nvPr/>
          </p:nvSpPr>
          <p:spPr>
            <a:xfrm>
              <a:off x="6345118" y="5658620"/>
              <a:ext cx="23645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000" dirty="0">
                  <a:solidFill>
                    <a:schemeClr val="bg1"/>
                  </a:solidFill>
                </a:rPr>
                <a:t>https://www.tamingthesru.com/blog/diagnostics/the-kub</a:t>
              </a: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9813690" y="1838725"/>
            <a:ext cx="2227173" cy="3293209"/>
            <a:chOff x="9813690" y="1838725"/>
            <a:chExt cx="2227173" cy="3293209"/>
          </a:xfrm>
        </p:grpSpPr>
        <p:sp>
          <p:nvSpPr>
            <p:cNvPr id="7" name="Metin kutusu 6"/>
            <p:cNvSpPr txBox="1"/>
            <p:nvPr/>
          </p:nvSpPr>
          <p:spPr>
            <a:xfrm>
              <a:off x="9813690" y="1838725"/>
              <a:ext cx="2227173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dirty="0" smtClean="0"/>
                <a:t>Gazın transiti ve/veya dağılımı</a:t>
              </a:r>
            </a:p>
            <a:p>
              <a:r>
                <a:rPr lang="tr-TR" sz="1600" dirty="0" smtClean="0"/>
                <a:t>miktarından daha önemli olabilir.</a:t>
              </a:r>
            </a:p>
            <a:p>
              <a:pPr algn="ctr"/>
              <a:endParaRPr lang="tr-TR" sz="1600" dirty="0"/>
            </a:p>
            <a:p>
              <a:r>
                <a:rPr lang="tr-TR" sz="1600" dirty="0" smtClean="0"/>
                <a:t>Dağılım         Gazla ilgili semptomların algılanması</a:t>
              </a:r>
            </a:p>
            <a:p>
              <a:endParaRPr lang="tr-TR" sz="1600" dirty="0"/>
            </a:p>
            <a:p>
              <a:r>
                <a:rPr lang="tr-TR" sz="1600" dirty="0" smtClean="0"/>
                <a:t>Volüm         Şişkinlik hissi</a:t>
              </a:r>
            </a:p>
            <a:p>
              <a:endParaRPr lang="tr-TR" sz="1600" dirty="0"/>
            </a:p>
            <a:p>
              <a:r>
                <a:rPr lang="tr-TR" sz="1600" dirty="0" err="1" smtClean="0"/>
                <a:t>İnefektif</a:t>
              </a:r>
              <a:r>
                <a:rPr lang="tr-TR" sz="1600" dirty="0" smtClean="0"/>
                <a:t> </a:t>
              </a:r>
              <a:r>
                <a:rPr lang="tr-TR" sz="1600" dirty="0" err="1" smtClean="0"/>
                <a:t>anorektal</a:t>
              </a:r>
              <a:r>
                <a:rPr lang="tr-TR" sz="1600" dirty="0" smtClean="0"/>
                <a:t> </a:t>
              </a:r>
              <a:r>
                <a:rPr lang="tr-TR" sz="1600" dirty="0" err="1" smtClean="0"/>
                <a:t>evakuasyon</a:t>
              </a:r>
              <a:r>
                <a:rPr lang="tr-TR" sz="1600" dirty="0" smtClean="0"/>
                <a:t>?</a:t>
              </a:r>
              <a:endParaRPr lang="tr-TR" sz="1600" dirty="0"/>
            </a:p>
          </p:txBody>
        </p:sp>
        <p:cxnSp>
          <p:nvCxnSpPr>
            <p:cNvPr id="13" name="Düz Ok Bağlayıcısı 12"/>
            <p:cNvCxnSpPr/>
            <p:nvPr/>
          </p:nvCxnSpPr>
          <p:spPr>
            <a:xfrm>
              <a:off x="10488899" y="4206080"/>
              <a:ext cx="28522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Ok Bağlayıcısı 13"/>
            <p:cNvCxnSpPr/>
            <p:nvPr/>
          </p:nvCxnSpPr>
          <p:spPr>
            <a:xfrm>
              <a:off x="10591054" y="3242744"/>
              <a:ext cx="28522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Düz Ok Bağlayıcısı 15"/>
          <p:cNvCxnSpPr/>
          <p:nvPr/>
        </p:nvCxnSpPr>
        <p:spPr>
          <a:xfrm flipV="1">
            <a:off x="3979817" y="2778025"/>
            <a:ext cx="191623" cy="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D496-BA5F-43BB-B804-4870D24E5D9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0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1884</Words>
  <Application>Microsoft Office PowerPoint</Application>
  <PresentationFormat>Geniş ekran</PresentationFormat>
  <Paragraphs>469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Karında şişkinliğe neden olabilecek organik patolojiler</vt:lpstr>
      <vt:lpstr>PowerPoint Sunusu</vt:lpstr>
      <vt:lpstr>Gaz  ve  şişkinlik IBS  hastalarında  karın ağrısından sonra en sık görülen ikinci semptomdur. IBS hastalarının %65-90 ı gaz ve şişkinlikten yakınırlar. Kabızlık ön planda olan IBS da  (IBS-C) gaz ve şişkinlik daha sık görülür.  Gaz  ve  şişkinlikten yakınan hastalarda  fonksiyonel dispepsi  sıklığı artmıştır.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SIBO (Small Intestial Bacterial Overgrowth)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DOBRUCALI</dc:creator>
  <cp:lastModifiedBy>AHMET MERIH DOBRUCALI</cp:lastModifiedBy>
  <cp:revision>315</cp:revision>
  <dcterms:created xsi:type="dcterms:W3CDTF">2023-01-17T06:11:39Z</dcterms:created>
  <dcterms:modified xsi:type="dcterms:W3CDTF">2024-10-18T09:03:17Z</dcterms:modified>
</cp:coreProperties>
</file>