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64" r:id="rId4"/>
    <p:sldId id="265" r:id="rId5"/>
    <p:sldId id="348" r:id="rId6"/>
    <p:sldId id="349" r:id="rId7"/>
    <p:sldId id="268" r:id="rId8"/>
    <p:sldId id="269" r:id="rId9"/>
    <p:sldId id="271" r:id="rId10"/>
    <p:sldId id="273" r:id="rId11"/>
    <p:sldId id="292" r:id="rId12"/>
    <p:sldId id="286" r:id="rId13"/>
    <p:sldId id="285" r:id="rId14"/>
    <p:sldId id="294" r:id="rId15"/>
    <p:sldId id="275" r:id="rId16"/>
    <p:sldId id="295" r:id="rId17"/>
    <p:sldId id="293" r:id="rId18"/>
    <p:sldId id="297" r:id="rId19"/>
    <p:sldId id="278" r:id="rId20"/>
    <p:sldId id="310" r:id="rId21"/>
    <p:sldId id="277" r:id="rId22"/>
    <p:sldId id="311" r:id="rId23"/>
    <p:sldId id="323" r:id="rId24"/>
    <p:sldId id="304" r:id="rId25"/>
    <p:sldId id="309" r:id="rId26"/>
    <p:sldId id="352" r:id="rId27"/>
    <p:sldId id="353" r:id="rId28"/>
    <p:sldId id="324" r:id="rId29"/>
    <p:sldId id="318" r:id="rId30"/>
    <p:sldId id="320" r:id="rId31"/>
    <p:sldId id="351" r:id="rId32"/>
    <p:sldId id="312" r:id="rId33"/>
    <p:sldId id="329" r:id="rId34"/>
    <p:sldId id="355" r:id="rId35"/>
    <p:sldId id="334" r:id="rId36"/>
    <p:sldId id="339" r:id="rId37"/>
    <p:sldId id="343" r:id="rId38"/>
    <p:sldId id="328" r:id="rId39"/>
    <p:sldId id="262" r:id="rId40"/>
    <p:sldId id="345" r:id="rId41"/>
    <p:sldId id="354" r:id="rId4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996633"/>
    <a:srgbClr val="FF66CC"/>
    <a:srgbClr val="B33E2D"/>
    <a:srgbClr val="D9D9D9"/>
    <a:srgbClr val="6A4C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4" autoAdjust="0"/>
    <p:restoredTop sz="94660"/>
  </p:normalViewPr>
  <p:slideViewPr>
    <p:cSldViewPr snapToGrid="0">
      <p:cViewPr varScale="1">
        <p:scale>
          <a:sx n="91" d="100"/>
          <a:sy n="91" d="100"/>
        </p:scale>
        <p:origin x="3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B792F3-02A8-4423-9F19-D5972E6AF3AE}" type="datetimeFigureOut">
              <a:rPr lang="tr-TR" smtClean="0"/>
              <a:t>15.06.2021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50B1E-D982-4307-9C52-7043C8240C7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8650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04C86-8EAF-4A0C-8CF3-562D4A02607C}" type="datetime1">
              <a:rPr lang="tr-TR" smtClean="0"/>
              <a:t>15.06.2021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442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82A-0498-4D55-A7A5-2644208F6BF1}" type="datetime1">
              <a:rPr lang="tr-TR" smtClean="0"/>
              <a:t>15.06.2021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0481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FDA93-0CC0-46DC-99B7-584736CF6776}" type="datetime1">
              <a:rPr lang="tr-TR" smtClean="0"/>
              <a:t>15.06.2021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3673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31526-3FF4-4D08-85AF-92C50FD89D72}" type="datetime1">
              <a:rPr lang="tr-TR" smtClean="0"/>
              <a:t>15.06.2021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4274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1F29-EEF9-4757-A96A-E656348848FA}" type="datetime1">
              <a:rPr lang="tr-TR" smtClean="0"/>
              <a:t>15.06.2021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08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40BD-D0AA-4398-8781-6361CF12A4C9}" type="datetime1">
              <a:rPr lang="tr-TR" smtClean="0"/>
              <a:t>15.06.2021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0790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01FAE-4F7E-449D-8F06-A4E0F5E13836}" type="datetime1">
              <a:rPr lang="tr-TR" smtClean="0"/>
              <a:t>15.06.2021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3443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06A39-93BE-4CA6-95AB-E8690DB30DFA}" type="datetime1">
              <a:rPr lang="tr-TR" smtClean="0"/>
              <a:t>15.06.2021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881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9B4D4-24EE-48C4-BA4D-B664C82617F6}" type="datetime1">
              <a:rPr lang="tr-TR" smtClean="0"/>
              <a:t>15.06.2021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7248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CF6EF-8604-45A4-B4FD-30811C54283A}" type="datetime1">
              <a:rPr lang="tr-TR" smtClean="0"/>
              <a:t>15.06.2021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5568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D4235-68DA-4CC9-BBB8-F815E2638ECD}" type="datetime1">
              <a:rPr lang="tr-TR" smtClean="0"/>
              <a:t>15.06.2021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1266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3C938-EA5B-43F3-837E-26F6CE578D69}" type="datetime1">
              <a:rPr lang="tr-TR" smtClean="0"/>
              <a:t>15.06.2021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0A9D0-FD6E-4892-BE86-4C941CEE117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9440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microsoft.com/office/2007/relationships/hdphoto" Target="../media/hdphoto8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microsoft.com/office/2007/relationships/hdphoto" Target="../media/hdphoto12.wdp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499716" y="610299"/>
            <a:ext cx="9144000" cy="2387600"/>
          </a:xfrm>
        </p:spPr>
        <p:txBody>
          <a:bodyPr>
            <a:normAutofit/>
          </a:bodyPr>
          <a:lstStyle/>
          <a:p>
            <a:r>
              <a:rPr lang="tr-TR" sz="3600" b="1" dirty="0" smtClean="0"/>
              <a:t>MALİGN KOLOREKTAL POLİPLERDE ENDOSKOPİK TANI  VE TEDAVİ STRATEJİLERİ</a:t>
            </a:r>
            <a:endParaRPr lang="tr-TR" sz="3600" b="1" dirty="0"/>
          </a:p>
        </p:txBody>
      </p:sp>
      <p:sp>
        <p:nvSpPr>
          <p:cNvPr id="4" name="Rectangle 11"/>
          <p:cNvSpPr txBox="1">
            <a:spLocks noChangeArrowheads="1"/>
          </p:cNvSpPr>
          <p:nvPr/>
        </p:nvSpPr>
        <p:spPr bwMode="auto">
          <a:xfrm>
            <a:off x="2471266" y="3981809"/>
            <a:ext cx="720090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tr-TR" altLang="tr-TR" dirty="0" err="1"/>
              <a:t>Prof.Dr.Ahmet</a:t>
            </a:r>
            <a:r>
              <a:rPr lang="tr-TR" altLang="tr-TR" dirty="0"/>
              <a:t> </a:t>
            </a:r>
            <a:r>
              <a:rPr lang="tr-TR" altLang="tr-TR" dirty="0" err="1"/>
              <a:t>Dobrucalı</a:t>
            </a:r>
            <a:endParaRPr lang="tr-TR" altLang="tr-TR" dirty="0"/>
          </a:p>
        </p:txBody>
      </p:sp>
      <p:grpSp>
        <p:nvGrpSpPr>
          <p:cNvPr id="156" name="Grup 155"/>
          <p:cNvGrpSpPr/>
          <p:nvPr/>
        </p:nvGrpSpPr>
        <p:grpSpPr>
          <a:xfrm>
            <a:off x="3970803" y="4910269"/>
            <a:ext cx="3884351" cy="739775"/>
            <a:chOff x="3970803" y="4910269"/>
            <a:chExt cx="3884351" cy="739775"/>
          </a:xfrm>
        </p:grpSpPr>
        <p:grpSp>
          <p:nvGrpSpPr>
            <p:cNvPr id="6" name="Group 14"/>
            <p:cNvGrpSpPr>
              <a:grpSpLocks noChangeAspect="1"/>
            </p:cNvGrpSpPr>
            <p:nvPr/>
          </p:nvGrpSpPr>
          <p:grpSpPr bwMode="auto">
            <a:xfrm>
              <a:off x="7327615" y="4972643"/>
              <a:ext cx="527539" cy="659803"/>
              <a:chOff x="910" y="3991"/>
              <a:chExt cx="172" cy="285"/>
            </a:xfrm>
          </p:grpSpPr>
          <p:sp>
            <p:nvSpPr>
              <p:cNvPr id="9" name="AutoShape 15"/>
              <p:cNvSpPr>
                <a:spLocks noChangeAspect="1" noChangeArrowheads="1" noTextEdit="1"/>
              </p:cNvSpPr>
              <p:nvPr/>
            </p:nvSpPr>
            <p:spPr bwMode="auto">
              <a:xfrm>
                <a:off x="910" y="3991"/>
                <a:ext cx="172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" name="Freeform 16"/>
              <p:cNvSpPr>
                <a:spLocks/>
              </p:cNvSpPr>
              <p:nvPr/>
            </p:nvSpPr>
            <p:spPr bwMode="auto">
              <a:xfrm>
                <a:off x="984" y="3994"/>
                <a:ext cx="10" cy="21"/>
              </a:xfrm>
              <a:custGeom>
                <a:avLst/>
                <a:gdLst>
                  <a:gd name="T0" fmla="*/ 0 w 86"/>
                  <a:gd name="T1" fmla="*/ 0 h 186"/>
                  <a:gd name="T2" fmla="*/ 0 w 86"/>
                  <a:gd name="T3" fmla="*/ 0 h 186"/>
                  <a:gd name="T4" fmla="*/ 0 w 86"/>
                  <a:gd name="T5" fmla="*/ 0 h 186"/>
                  <a:gd name="T6" fmla="*/ 0 w 86"/>
                  <a:gd name="T7" fmla="*/ 0 h 186"/>
                  <a:gd name="T8" fmla="*/ 0 w 86"/>
                  <a:gd name="T9" fmla="*/ 0 h 186"/>
                  <a:gd name="T10" fmla="*/ 0 w 86"/>
                  <a:gd name="T11" fmla="*/ 0 h 186"/>
                  <a:gd name="T12" fmla="*/ 0 w 86"/>
                  <a:gd name="T13" fmla="*/ 0 h 186"/>
                  <a:gd name="T14" fmla="*/ 0 w 86"/>
                  <a:gd name="T15" fmla="*/ 0 h 18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6"/>
                  <a:gd name="T25" fmla="*/ 0 h 186"/>
                  <a:gd name="T26" fmla="*/ 86 w 86"/>
                  <a:gd name="T27" fmla="*/ 186 h 18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6" h="186">
                    <a:moveTo>
                      <a:pt x="31" y="0"/>
                    </a:moveTo>
                    <a:lnTo>
                      <a:pt x="0" y="14"/>
                    </a:lnTo>
                    <a:lnTo>
                      <a:pt x="21" y="183"/>
                    </a:lnTo>
                    <a:lnTo>
                      <a:pt x="41" y="186"/>
                    </a:lnTo>
                    <a:lnTo>
                      <a:pt x="86" y="178"/>
                    </a:lnTo>
                    <a:lnTo>
                      <a:pt x="44" y="8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" name="Freeform 17"/>
              <p:cNvSpPr>
                <a:spLocks/>
              </p:cNvSpPr>
              <p:nvPr/>
            </p:nvSpPr>
            <p:spPr bwMode="auto">
              <a:xfrm>
                <a:off x="922" y="4104"/>
                <a:ext cx="155" cy="164"/>
              </a:xfrm>
              <a:custGeom>
                <a:avLst/>
                <a:gdLst>
                  <a:gd name="T0" fmla="*/ 0 w 1393"/>
                  <a:gd name="T1" fmla="*/ 0 h 1478"/>
                  <a:gd name="T2" fmla="*/ 0 w 1393"/>
                  <a:gd name="T3" fmla="*/ 0 h 1478"/>
                  <a:gd name="T4" fmla="*/ 0 w 1393"/>
                  <a:gd name="T5" fmla="*/ 0 h 1478"/>
                  <a:gd name="T6" fmla="*/ 0 w 1393"/>
                  <a:gd name="T7" fmla="*/ 0 h 1478"/>
                  <a:gd name="T8" fmla="*/ 0 w 1393"/>
                  <a:gd name="T9" fmla="*/ 0 h 1478"/>
                  <a:gd name="T10" fmla="*/ 0 w 1393"/>
                  <a:gd name="T11" fmla="*/ 0 h 1478"/>
                  <a:gd name="T12" fmla="*/ 0 w 1393"/>
                  <a:gd name="T13" fmla="*/ 0 h 1478"/>
                  <a:gd name="T14" fmla="*/ 0 w 1393"/>
                  <a:gd name="T15" fmla="*/ 0 h 1478"/>
                  <a:gd name="T16" fmla="*/ 0 w 1393"/>
                  <a:gd name="T17" fmla="*/ 0 h 1478"/>
                  <a:gd name="T18" fmla="*/ 0 w 1393"/>
                  <a:gd name="T19" fmla="*/ 0 h 1478"/>
                  <a:gd name="T20" fmla="*/ 0 w 1393"/>
                  <a:gd name="T21" fmla="*/ 0 h 1478"/>
                  <a:gd name="T22" fmla="*/ 0 w 1393"/>
                  <a:gd name="T23" fmla="*/ 0 h 1478"/>
                  <a:gd name="T24" fmla="*/ 0 w 1393"/>
                  <a:gd name="T25" fmla="*/ 0 h 1478"/>
                  <a:gd name="T26" fmla="*/ 0 w 1393"/>
                  <a:gd name="T27" fmla="*/ 0 h 1478"/>
                  <a:gd name="T28" fmla="*/ 0 w 1393"/>
                  <a:gd name="T29" fmla="*/ 0 h 1478"/>
                  <a:gd name="T30" fmla="*/ 0 w 1393"/>
                  <a:gd name="T31" fmla="*/ 0 h 1478"/>
                  <a:gd name="T32" fmla="*/ 0 w 1393"/>
                  <a:gd name="T33" fmla="*/ 0 h 1478"/>
                  <a:gd name="T34" fmla="*/ 0 w 1393"/>
                  <a:gd name="T35" fmla="*/ 0 h 1478"/>
                  <a:gd name="T36" fmla="*/ 0 w 1393"/>
                  <a:gd name="T37" fmla="*/ 0 h 1478"/>
                  <a:gd name="T38" fmla="*/ 0 w 1393"/>
                  <a:gd name="T39" fmla="*/ 0 h 1478"/>
                  <a:gd name="T40" fmla="*/ 0 w 1393"/>
                  <a:gd name="T41" fmla="*/ 0 h 1478"/>
                  <a:gd name="T42" fmla="*/ 0 w 1393"/>
                  <a:gd name="T43" fmla="*/ 0 h 1478"/>
                  <a:gd name="T44" fmla="*/ 0 w 1393"/>
                  <a:gd name="T45" fmla="*/ 0 h 1478"/>
                  <a:gd name="T46" fmla="*/ 0 w 1393"/>
                  <a:gd name="T47" fmla="*/ 0 h 1478"/>
                  <a:gd name="T48" fmla="*/ 0 w 1393"/>
                  <a:gd name="T49" fmla="*/ 0 h 1478"/>
                  <a:gd name="T50" fmla="*/ 0 w 1393"/>
                  <a:gd name="T51" fmla="*/ 0 h 1478"/>
                  <a:gd name="T52" fmla="*/ 0 w 1393"/>
                  <a:gd name="T53" fmla="*/ 0 h 1478"/>
                  <a:gd name="T54" fmla="*/ 0 w 1393"/>
                  <a:gd name="T55" fmla="*/ 0 h 1478"/>
                  <a:gd name="T56" fmla="*/ 0 w 1393"/>
                  <a:gd name="T57" fmla="*/ 0 h 1478"/>
                  <a:gd name="T58" fmla="*/ 0 w 1393"/>
                  <a:gd name="T59" fmla="*/ 0 h 1478"/>
                  <a:gd name="T60" fmla="*/ 0 w 1393"/>
                  <a:gd name="T61" fmla="*/ 0 h 1478"/>
                  <a:gd name="T62" fmla="*/ 0 w 1393"/>
                  <a:gd name="T63" fmla="*/ 0 h 1478"/>
                  <a:gd name="T64" fmla="*/ 0 w 1393"/>
                  <a:gd name="T65" fmla="*/ 0 h 1478"/>
                  <a:gd name="T66" fmla="*/ 0 w 1393"/>
                  <a:gd name="T67" fmla="*/ 0 h 1478"/>
                  <a:gd name="T68" fmla="*/ 0 w 1393"/>
                  <a:gd name="T69" fmla="*/ 0 h 1478"/>
                  <a:gd name="T70" fmla="*/ 0 w 1393"/>
                  <a:gd name="T71" fmla="*/ 0 h 1478"/>
                  <a:gd name="T72" fmla="*/ 0 w 1393"/>
                  <a:gd name="T73" fmla="*/ 0 h 1478"/>
                  <a:gd name="T74" fmla="*/ 0 w 1393"/>
                  <a:gd name="T75" fmla="*/ 0 h 14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393"/>
                  <a:gd name="T115" fmla="*/ 0 h 1478"/>
                  <a:gd name="T116" fmla="*/ 1393 w 1393"/>
                  <a:gd name="T117" fmla="*/ 1478 h 14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393" h="1478">
                    <a:moveTo>
                      <a:pt x="93" y="108"/>
                    </a:moveTo>
                    <a:lnTo>
                      <a:pt x="50" y="175"/>
                    </a:lnTo>
                    <a:lnTo>
                      <a:pt x="75" y="234"/>
                    </a:lnTo>
                    <a:lnTo>
                      <a:pt x="48" y="319"/>
                    </a:lnTo>
                    <a:lnTo>
                      <a:pt x="68" y="379"/>
                    </a:lnTo>
                    <a:lnTo>
                      <a:pt x="9" y="445"/>
                    </a:lnTo>
                    <a:lnTo>
                      <a:pt x="0" y="610"/>
                    </a:lnTo>
                    <a:lnTo>
                      <a:pt x="2" y="949"/>
                    </a:lnTo>
                    <a:lnTo>
                      <a:pt x="116" y="1094"/>
                    </a:lnTo>
                    <a:lnTo>
                      <a:pt x="258" y="1139"/>
                    </a:lnTo>
                    <a:lnTo>
                      <a:pt x="300" y="1133"/>
                    </a:lnTo>
                    <a:lnTo>
                      <a:pt x="319" y="1142"/>
                    </a:lnTo>
                    <a:lnTo>
                      <a:pt x="328" y="1277"/>
                    </a:lnTo>
                    <a:lnTo>
                      <a:pt x="346" y="1268"/>
                    </a:lnTo>
                    <a:lnTo>
                      <a:pt x="358" y="1105"/>
                    </a:lnTo>
                    <a:lnTo>
                      <a:pt x="397" y="1069"/>
                    </a:lnTo>
                    <a:lnTo>
                      <a:pt x="465" y="1160"/>
                    </a:lnTo>
                    <a:lnTo>
                      <a:pt x="652" y="1252"/>
                    </a:lnTo>
                    <a:lnTo>
                      <a:pt x="647" y="1361"/>
                    </a:lnTo>
                    <a:lnTo>
                      <a:pt x="674" y="1478"/>
                    </a:lnTo>
                    <a:lnTo>
                      <a:pt x="727" y="1478"/>
                    </a:lnTo>
                    <a:lnTo>
                      <a:pt x="740" y="1252"/>
                    </a:lnTo>
                    <a:lnTo>
                      <a:pt x="891" y="1261"/>
                    </a:lnTo>
                    <a:lnTo>
                      <a:pt x="996" y="1283"/>
                    </a:lnTo>
                    <a:lnTo>
                      <a:pt x="1153" y="1247"/>
                    </a:lnTo>
                    <a:lnTo>
                      <a:pt x="1276" y="1151"/>
                    </a:lnTo>
                    <a:lnTo>
                      <a:pt x="1349" y="1006"/>
                    </a:lnTo>
                    <a:lnTo>
                      <a:pt x="1345" y="862"/>
                    </a:lnTo>
                    <a:lnTo>
                      <a:pt x="1354" y="793"/>
                    </a:lnTo>
                    <a:lnTo>
                      <a:pt x="1349" y="721"/>
                    </a:lnTo>
                    <a:lnTo>
                      <a:pt x="1393" y="610"/>
                    </a:lnTo>
                    <a:lnTo>
                      <a:pt x="1388" y="511"/>
                    </a:lnTo>
                    <a:lnTo>
                      <a:pt x="1375" y="463"/>
                    </a:lnTo>
                    <a:lnTo>
                      <a:pt x="1349" y="345"/>
                    </a:lnTo>
                    <a:lnTo>
                      <a:pt x="1366" y="60"/>
                    </a:lnTo>
                    <a:lnTo>
                      <a:pt x="1312" y="0"/>
                    </a:lnTo>
                    <a:lnTo>
                      <a:pt x="93" y="108"/>
                    </a:lnTo>
                    <a:close/>
                  </a:path>
                </a:pathLst>
              </a:custGeom>
              <a:solidFill>
                <a:srgbClr val="FFE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auto">
              <a:xfrm>
                <a:off x="1037" y="4181"/>
                <a:ext cx="26" cy="47"/>
              </a:xfrm>
              <a:custGeom>
                <a:avLst/>
                <a:gdLst>
                  <a:gd name="T0" fmla="*/ 0 w 235"/>
                  <a:gd name="T1" fmla="*/ 0 h 424"/>
                  <a:gd name="T2" fmla="*/ 0 w 235"/>
                  <a:gd name="T3" fmla="*/ 0 h 424"/>
                  <a:gd name="T4" fmla="*/ 0 w 235"/>
                  <a:gd name="T5" fmla="*/ 0 h 424"/>
                  <a:gd name="T6" fmla="*/ 0 w 235"/>
                  <a:gd name="T7" fmla="*/ 0 h 424"/>
                  <a:gd name="T8" fmla="*/ 0 w 235"/>
                  <a:gd name="T9" fmla="*/ 0 h 424"/>
                  <a:gd name="T10" fmla="*/ 0 w 235"/>
                  <a:gd name="T11" fmla="*/ 0 h 424"/>
                  <a:gd name="T12" fmla="*/ 0 w 235"/>
                  <a:gd name="T13" fmla="*/ 0 h 424"/>
                  <a:gd name="T14" fmla="*/ 0 w 235"/>
                  <a:gd name="T15" fmla="*/ 0 h 424"/>
                  <a:gd name="T16" fmla="*/ 0 w 235"/>
                  <a:gd name="T17" fmla="*/ 0 h 424"/>
                  <a:gd name="T18" fmla="*/ 0 w 235"/>
                  <a:gd name="T19" fmla="*/ 0 h 424"/>
                  <a:gd name="T20" fmla="*/ 0 w 235"/>
                  <a:gd name="T21" fmla="*/ 0 h 424"/>
                  <a:gd name="T22" fmla="*/ 0 w 235"/>
                  <a:gd name="T23" fmla="*/ 0 h 424"/>
                  <a:gd name="T24" fmla="*/ 0 w 235"/>
                  <a:gd name="T25" fmla="*/ 0 h 424"/>
                  <a:gd name="T26" fmla="*/ 0 w 235"/>
                  <a:gd name="T27" fmla="*/ 0 h 424"/>
                  <a:gd name="T28" fmla="*/ 0 w 235"/>
                  <a:gd name="T29" fmla="*/ 0 h 424"/>
                  <a:gd name="T30" fmla="*/ 0 w 235"/>
                  <a:gd name="T31" fmla="*/ 0 h 424"/>
                  <a:gd name="T32" fmla="*/ 0 w 235"/>
                  <a:gd name="T33" fmla="*/ 0 h 424"/>
                  <a:gd name="T34" fmla="*/ 0 w 235"/>
                  <a:gd name="T35" fmla="*/ 0 h 424"/>
                  <a:gd name="T36" fmla="*/ 0 w 235"/>
                  <a:gd name="T37" fmla="*/ 0 h 424"/>
                  <a:gd name="T38" fmla="*/ 0 w 235"/>
                  <a:gd name="T39" fmla="*/ 0 h 424"/>
                  <a:gd name="T40" fmla="*/ 0 w 235"/>
                  <a:gd name="T41" fmla="*/ 0 h 424"/>
                  <a:gd name="T42" fmla="*/ 0 w 235"/>
                  <a:gd name="T43" fmla="*/ 0 h 424"/>
                  <a:gd name="T44" fmla="*/ 0 w 235"/>
                  <a:gd name="T45" fmla="*/ 0 h 424"/>
                  <a:gd name="T46" fmla="*/ 0 w 235"/>
                  <a:gd name="T47" fmla="*/ 0 h 424"/>
                  <a:gd name="T48" fmla="*/ 0 w 235"/>
                  <a:gd name="T49" fmla="*/ 0 h 424"/>
                  <a:gd name="T50" fmla="*/ 0 w 235"/>
                  <a:gd name="T51" fmla="*/ 0 h 424"/>
                  <a:gd name="T52" fmla="*/ 0 w 235"/>
                  <a:gd name="T53" fmla="*/ 0 h 424"/>
                  <a:gd name="T54" fmla="*/ 0 w 235"/>
                  <a:gd name="T55" fmla="*/ 0 h 424"/>
                  <a:gd name="T56" fmla="*/ 0 w 235"/>
                  <a:gd name="T57" fmla="*/ 0 h 424"/>
                  <a:gd name="T58" fmla="*/ 0 w 235"/>
                  <a:gd name="T59" fmla="*/ 0 h 424"/>
                  <a:gd name="T60" fmla="*/ 0 w 235"/>
                  <a:gd name="T61" fmla="*/ 0 h 424"/>
                  <a:gd name="T62" fmla="*/ 0 w 235"/>
                  <a:gd name="T63" fmla="*/ 0 h 424"/>
                  <a:gd name="T64" fmla="*/ 0 w 235"/>
                  <a:gd name="T65" fmla="*/ 0 h 424"/>
                  <a:gd name="T66" fmla="*/ 0 w 235"/>
                  <a:gd name="T67" fmla="*/ 0 h 424"/>
                  <a:gd name="T68" fmla="*/ 0 w 235"/>
                  <a:gd name="T69" fmla="*/ 0 h 424"/>
                  <a:gd name="T70" fmla="*/ 0 w 235"/>
                  <a:gd name="T71" fmla="*/ 0 h 424"/>
                  <a:gd name="T72" fmla="*/ 0 w 235"/>
                  <a:gd name="T73" fmla="*/ 0 h 424"/>
                  <a:gd name="T74" fmla="*/ 0 w 235"/>
                  <a:gd name="T75" fmla="*/ 0 h 424"/>
                  <a:gd name="T76" fmla="*/ 0 w 235"/>
                  <a:gd name="T77" fmla="*/ 0 h 424"/>
                  <a:gd name="T78" fmla="*/ 0 w 235"/>
                  <a:gd name="T79" fmla="*/ 0 h 424"/>
                  <a:gd name="T80" fmla="*/ 0 w 235"/>
                  <a:gd name="T81" fmla="*/ 0 h 424"/>
                  <a:gd name="T82" fmla="*/ 0 w 235"/>
                  <a:gd name="T83" fmla="*/ 0 h 424"/>
                  <a:gd name="T84" fmla="*/ 0 w 235"/>
                  <a:gd name="T85" fmla="*/ 0 h 424"/>
                  <a:gd name="T86" fmla="*/ 0 w 235"/>
                  <a:gd name="T87" fmla="*/ 0 h 424"/>
                  <a:gd name="T88" fmla="*/ 0 w 235"/>
                  <a:gd name="T89" fmla="*/ 0 h 424"/>
                  <a:gd name="T90" fmla="*/ 0 w 235"/>
                  <a:gd name="T91" fmla="*/ 0 h 424"/>
                  <a:gd name="T92" fmla="*/ 0 w 235"/>
                  <a:gd name="T93" fmla="*/ 0 h 424"/>
                  <a:gd name="T94" fmla="*/ 0 w 235"/>
                  <a:gd name="T95" fmla="*/ 0 h 42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35"/>
                  <a:gd name="T145" fmla="*/ 0 h 424"/>
                  <a:gd name="T146" fmla="*/ 235 w 235"/>
                  <a:gd name="T147" fmla="*/ 424 h 42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35" h="424">
                    <a:moveTo>
                      <a:pt x="36" y="424"/>
                    </a:moveTo>
                    <a:lnTo>
                      <a:pt x="46" y="386"/>
                    </a:lnTo>
                    <a:lnTo>
                      <a:pt x="67" y="376"/>
                    </a:lnTo>
                    <a:lnTo>
                      <a:pt x="89" y="362"/>
                    </a:lnTo>
                    <a:lnTo>
                      <a:pt x="115" y="341"/>
                    </a:lnTo>
                    <a:lnTo>
                      <a:pt x="136" y="315"/>
                    </a:lnTo>
                    <a:lnTo>
                      <a:pt x="158" y="283"/>
                    </a:lnTo>
                    <a:lnTo>
                      <a:pt x="171" y="254"/>
                    </a:lnTo>
                    <a:lnTo>
                      <a:pt x="181" y="225"/>
                    </a:lnTo>
                    <a:lnTo>
                      <a:pt x="189" y="189"/>
                    </a:lnTo>
                    <a:lnTo>
                      <a:pt x="196" y="155"/>
                    </a:lnTo>
                    <a:lnTo>
                      <a:pt x="201" y="99"/>
                    </a:lnTo>
                    <a:lnTo>
                      <a:pt x="201" y="68"/>
                    </a:lnTo>
                    <a:lnTo>
                      <a:pt x="200" y="49"/>
                    </a:lnTo>
                    <a:lnTo>
                      <a:pt x="190" y="43"/>
                    </a:lnTo>
                    <a:lnTo>
                      <a:pt x="181" y="44"/>
                    </a:lnTo>
                    <a:lnTo>
                      <a:pt x="175" y="50"/>
                    </a:lnTo>
                    <a:lnTo>
                      <a:pt x="174" y="59"/>
                    </a:lnTo>
                    <a:lnTo>
                      <a:pt x="173" y="80"/>
                    </a:lnTo>
                    <a:lnTo>
                      <a:pt x="171" y="108"/>
                    </a:lnTo>
                    <a:lnTo>
                      <a:pt x="165" y="140"/>
                    </a:lnTo>
                    <a:lnTo>
                      <a:pt x="159" y="176"/>
                    </a:lnTo>
                    <a:lnTo>
                      <a:pt x="153" y="200"/>
                    </a:lnTo>
                    <a:lnTo>
                      <a:pt x="143" y="221"/>
                    </a:lnTo>
                    <a:lnTo>
                      <a:pt x="125" y="257"/>
                    </a:lnTo>
                    <a:lnTo>
                      <a:pt x="107" y="284"/>
                    </a:lnTo>
                    <a:lnTo>
                      <a:pt x="77" y="312"/>
                    </a:lnTo>
                    <a:lnTo>
                      <a:pt x="53" y="330"/>
                    </a:lnTo>
                    <a:lnTo>
                      <a:pt x="38" y="335"/>
                    </a:lnTo>
                    <a:lnTo>
                      <a:pt x="33" y="348"/>
                    </a:lnTo>
                    <a:lnTo>
                      <a:pt x="36" y="361"/>
                    </a:lnTo>
                    <a:lnTo>
                      <a:pt x="41" y="370"/>
                    </a:lnTo>
                    <a:lnTo>
                      <a:pt x="13" y="406"/>
                    </a:lnTo>
                    <a:lnTo>
                      <a:pt x="0" y="385"/>
                    </a:lnTo>
                    <a:lnTo>
                      <a:pt x="10" y="320"/>
                    </a:lnTo>
                    <a:lnTo>
                      <a:pt x="50" y="292"/>
                    </a:lnTo>
                    <a:lnTo>
                      <a:pt x="91" y="262"/>
                    </a:lnTo>
                    <a:lnTo>
                      <a:pt x="116" y="177"/>
                    </a:lnTo>
                    <a:lnTo>
                      <a:pt x="140" y="90"/>
                    </a:lnTo>
                    <a:lnTo>
                      <a:pt x="153" y="0"/>
                    </a:lnTo>
                    <a:lnTo>
                      <a:pt x="233" y="6"/>
                    </a:lnTo>
                    <a:lnTo>
                      <a:pt x="235" y="49"/>
                    </a:lnTo>
                    <a:lnTo>
                      <a:pt x="222" y="84"/>
                    </a:lnTo>
                    <a:lnTo>
                      <a:pt x="200" y="221"/>
                    </a:lnTo>
                    <a:lnTo>
                      <a:pt x="184" y="291"/>
                    </a:lnTo>
                    <a:lnTo>
                      <a:pt x="119" y="370"/>
                    </a:lnTo>
                    <a:lnTo>
                      <a:pt x="36" y="424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" name="Freeform 19"/>
              <p:cNvSpPr>
                <a:spLocks/>
              </p:cNvSpPr>
              <p:nvPr/>
            </p:nvSpPr>
            <p:spPr bwMode="auto">
              <a:xfrm>
                <a:off x="930" y="4170"/>
                <a:ext cx="4" cy="3"/>
              </a:xfrm>
              <a:custGeom>
                <a:avLst/>
                <a:gdLst>
                  <a:gd name="T0" fmla="*/ 0 w 38"/>
                  <a:gd name="T1" fmla="*/ 0 h 35"/>
                  <a:gd name="T2" fmla="*/ 0 w 38"/>
                  <a:gd name="T3" fmla="*/ 0 h 35"/>
                  <a:gd name="T4" fmla="*/ 0 w 38"/>
                  <a:gd name="T5" fmla="*/ 0 h 35"/>
                  <a:gd name="T6" fmla="*/ 0 w 38"/>
                  <a:gd name="T7" fmla="*/ 0 h 35"/>
                  <a:gd name="T8" fmla="*/ 0 w 38"/>
                  <a:gd name="T9" fmla="*/ 0 h 35"/>
                  <a:gd name="T10" fmla="*/ 0 w 38"/>
                  <a:gd name="T11" fmla="*/ 0 h 35"/>
                  <a:gd name="T12" fmla="*/ 0 w 38"/>
                  <a:gd name="T13" fmla="*/ 0 h 35"/>
                  <a:gd name="T14" fmla="*/ 0 w 38"/>
                  <a:gd name="T15" fmla="*/ 0 h 35"/>
                  <a:gd name="T16" fmla="*/ 0 w 38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"/>
                  <a:gd name="T28" fmla="*/ 0 h 35"/>
                  <a:gd name="T29" fmla="*/ 38 w 38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" h="35">
                    <a:moveTo>
                      <a:pt x="0" y="31"/>
                    </a:moveTo>
                    <a:lnTo>
                      <a:pt x="8" y="30"/>
                    </a:lnTo>
                    <a:lnTo>
                      <a:pt x="17" y="30"/>
                    </a:lnTo>
                    <a:lnTo>
                      <a:pt x="30" y="31"/>
                    </a:lnTo>
                    <a:lnTo>
                      <a:pt x="38" y="35"/>
                    </a:lnTo>
                    <a:lnTo>
                      <a:pt x="37" y="0"/>
                    </a:lnTo>
                    <a:lnTo>
                      <a:pt x="1" y="2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" name="Freeform 20"/>
              <p:cNvSpPr>
                <a:spLocks/>
              </p:cNvSpPr>
              <p:nvPr/>
            </p:nvSpPr>
            <p:spPr bwMode="auto">
              <a:xfrm>
                <a:off x="1038" y="4222"/>
                <a:ext cx="8" cy="4"/>
              </a:xfrm>
              <a:custGeom>
                <a:avLst/>
                <a:gdLst>
                  <a:gd name="T0" fmla="*/ 0 w 71"/>
                  <a:gd name="T1" fmla="*/ 0 h 34"/>
                  <a:gd name="T2" fmla="*/ 0 w 71"/>
                  <a:gd name="T3" fmla="*/ 0 h 34"/>
                  <a:gd name="T4" fmla="*/ 0 w 71"/>
                  <a:gd name="T5" fmla="*/ 0 h 34"/>
                  <a:gd name="T6" fmla="*/ 0 w 71"/>
                  <a:gd name="T7" fmla="*/ 0 h 34"/>
                  <a:gd name="T8" fmla="*/ 0 w 71"/>
                  <a:gd name="T9" fmla="*/ 0 h 34"/>
                  <a:gd name="T10" fmla="*/ 0 w 71"/>
                  <a:gd name="T11" fmla="*/ 0 h 34"/>
                  <a:gd name="T12" fmla="*/ 0 w 71"/>
                  <a:gd name="T13" fmla="*/ 0 h 34"/>
                  <a:gd name="T14" fmla="*/ 0 w 71"/>
                  <a:gd name="T15" fmla="*/ 0 h 34"/>
                  <a:gd name="T16" fmla="*/ 0 w 71"/>
                  <a:gd name="T17" fmla="*/ 0 h 34"/>
                  <a:gd name="T18" fmla="*/ 0 w 71"/>
                  <a:gd name="T19" fmla="*/ 0 h 34"/>
                  <a:gd name="T20" fmla="*/ 0 w 71"/>
                  <a:gd name="T21" fmla="*/ 0 h 34"/>
                  <a:gd name="T22" fmla="*/ 0 w 71"/>
                  <a:gd name="T23" fmla="*/ 0 h 3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1"/>
                  <a:gd name="T37" fmla="*/ 0 h 34"/>
                  <a:gd name="T38" fmla="*/ 71 w 71"/>
                  <a:gd name="T39" fmla="*/ 34 h 3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1" h="34">
                    <a:moveTo>
                      <a:pt x="31" y="0"/>
                    </a:moveTo>
                    <a:lnTo>
                      <a:pt x="36" y="4"/>
                    </a:lnTo>
                    <a:lnTo>
                      <a:pt x="42" y="5"/>
                    </a:lnTo>
                    <a:lnTo>
                      <a:pt x="49" y="6"/>
                    </a:lnTo>
                    <a:lnTo>
                      <a:pt x="55" y="6"/>
                    </a:lnTo>
                    <a:lnTo>
                      <a:pt x="71" y="1"/>
                    </a:lnTo>
                    <a:lnTo>
                      <a:pt x="64" y="15"/>
                    </a:lnTo>
                    <a:lnTo>
                      <a:pt x="40" y="34"/>
                    </a:lnTo>
                    <a:lnTo>
                      <a:pt x="0" y="32"/>
                    </a:lnTo>
                    <a:lnTo>
                      <a:pt x="15" y="14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5" name="Freeform 21"/>
              <p:cNvSpPr>
                <a:spLocks/>
              </p:cNvSpPr>
              <p:nvPr/>
            </p:nvSpPr>
            <p:spPr bwMode="auto">
              <a:xfrm>
                <a:off x="1047" y="4102"/>
                <a:ext cx="29" cy="80"/>
              </a:xfrm>
              <a:custGeom>
                <a:avLst/>
                <a:gdLst>
                  <a:gd name="T0" fmla="*/ 0 w 261"/>
                  <a:gd name="T1" fmla="*/ 0 h 717"/>
                  <a:gd name="T2" fmla="*/ 0 w 261"/>
                  <a:gd name="T3" fmla="*/ 0 h 717"/>
                  <a:gd name="T4" fmla="*/ 0 w 261"/>
                  <a:gd name="T5" fmla="*/ 0 h 717"/>
                  <a:gd name="T6" fmla="*/ 0 w 261"/>
                  <a:gd name="T7" fmla="*/ 0 h 717"/>
                  <a:gd name="T8" fmla="*/ 0 w 261"/>
                  <a:gd name="T9" fmla="*/ 0 h 717"/>
                  <a:gd name="T10" fmla="*/ 0 w 261"/>
                  <a:gd name="T11" fmla="*/ 0 h 717"/>
                  <a:gd name="T12" fmla="*/ 0 w 261"/>
                  <a:gd name="T13" fmla="*/ 0 h 717"/>
                  <a:gd name="T14" fmla="*/ 0 w 261"/>
                  <a:gd name="T15" fmla="*/ 0 h 717"/>
                  <a:gd name="T16" fmla="*/ 0 w 261"/>
                  <a:gd name="T17" fmla="*/ 0 h 717"/>
                  <a:gd name="T18" fmla="*/ 0 w 261"/>
                  <a:gd name="T19" fmla="*/ 0 h 717"/>
                  <a:gd name="T20" fmla="*/ 0 w 261"/>
                  <a:gd name="T21" fmla="*/ 0 h 717"/>
                  <a:gd name="T22" fmla="*/ 0 w 261"/>
                  <a:gd name="T23" fmla="*/ 0 h 717"/>
                  <a:gd name="T24" fmla="*/ 0 w 261"/>
                  <a:gd name="T25" fmla="*/ 0 h 717"/>
                  <a:gd name="T26" fmla="*/ 0 w 261"/>
                  <a:gd name="T27" fmla="*/ 0 h 717"/>
                  <a:gd name="T28" fmla="*/ 0 w 261"/>
                  <a:gd name="T29" fmla="*/ 0 h 717"/>
                  <a:gd name="T30" fmla="*/ 0 w 261"/>
                  <a:gd name="T31" fmla="*/ 0 h 717"/>
                  <a:gd name="T32" fmla="*/ 0 w 261"/>
                  <a:gd name="T33" fmla="*/ 0 h 717"/>
                  <a:gd name="T34" fmla="*/ 0 w 261"/>
                  <a:gd name="T35" fmla="*/ 0 h 717"/>
                  <a:gd name="T36" fmla="*/ 0 w 261"/>
                  <a:gd name="T37" fmla="*/ 0 h 717"/>
                  <a:gd name="T38" fmla="*/ 0 w 261"/>
                  <a:gd name="T39" fmla="*/ 0 h 717"/>
                  <a:gd name="T40" fmla="*/ 0 w 261"/>
                  <a:gd name="T41" fmla="*/ 0 h 717"/>
                  <a:gd name="T42" fmla="*/ 0 w 261"/>
                  <a:gd name="T43" fmla="*/ 0 h 717"/>
                  <a:gd name="T44" fmla="*/ 0 w 261"/>
                  <a:gd name="T45" fmla="*/ 0 h 717"/>
                  <a:gd name="T46" fmla="*/ 0 w 261"/>
                  <a:gd name="T47" fmla="*/ 0 h 717"/>
                  <a:gd name="T48" fmla="*/ 0 w 261"/>
                  <a:gd name="T49" fmla="*/ 0 h 717"/>
                  <a:gd name="T50" fmla="*/ 0 w 261"/>
                  <a:gd name="T51" fmla="*/ 0 h 717"/>
                  <a:gd name="T52" fmla="*/ 0 w 261"/>
                  <a:gd name="T53" fmla="*/ 0 h 717"/>
                  <a:gd name="T54" fmla="*/ 0 w 261"/>
                  <a:gd name="T55" fmla="*/ 0 h 717"/>
                  <a:gd name="T56" fmla="*/ 0 w 261"/>
                  <a:gd name="T57" fmla="*/ 0 h 717"/>
                  <a:gd name="T58" fmla="*/ 0 w 261"/>
                  <a:gd name="T59" fmla="*/ 0 h 717"/>
                  <a:gd name="T60" fmla="*/ 0 w 261"/>
                  <a:gd name="T61" fmla="*/ 0 h 717"/>
                  <a:gd name="T62" fmla="*/ 0 w 261"/>
                  <a:gd name="T63" fmla="*/ 0 h 717"/>
                  <a:gd name="T64" fmla="*/ 0 w 261"/>
                  <a:gd name="T65" fmla="*/ 0 h 717"/>
                  <a:gd name="T66" fmla="*/ 0 w 261"/>
                  <a:gd name="T67" fmla="*/ 0 h 717"/>
                  <a:gd name="T68" fmla="*/ 0 w 261"/>
                  <a:gd name="T69" fmla="*/ 0 h 717"/>
                  <a:gd name="T70" fmla="*/ 0 w 261"/>
                  <a:gd name="T71" fmla="*/ 0 h 717"/>
                  <a:gd name="T72" fmla="*/ 0 w 261"/>
                  <a:gd name="T73" fmla="*/ 0 h 717"/>
                  <a:gd name="T74" fmla="*/ 0 w 261"/>
                  <a:gd name="T75" fmla="*/ 0 h 717"/>
                  <a:gd name="T76" fmla="*/ 0 w 261"/>
                  <a:gd name="T77" fmla="*/ 0 h 717"/>
                  <a:gd name="T78" fmla="*/ 0 w 261"/>
                  <a:gd name="T79" fmla="*/ 0 h 717"/>
                  <a:gd name="T80" fmla="*/ 0 w 261"/>
                  <a:gd name="T81" fmla="*/ 0 h 717"/>
                  <a:gd name="T82" fmla="*/ 0 w 261"/>
                  <a:gd name="T83" fmla="*/ 0 h 717"/>
                  <a:gd name="T84" fmla="*/ 0 w 261"/>
                  <a:gd name="T85" fmla="*/ 0 h 717"/>
                  <a:gd name="T86" fmla="*/ 0 w 261"/>
                  <a:gd name="T87" fmla="*/ 0 h 717"/>
                  <a:gd name="T88" fmla="*/ 0 w 261"/>
                  <a:gd name="T89" fmla="*/ 0 h 717"/>
                  <a:gd name="T90" fmla="*/ 0 w 261"/>
                  <a:gd name="T91" fmla="*/ 0 h 717"/>
                  <a:gd name="T92" fmla="*/ 0 w 261"/>
                  <a:gd name="T93" fmla="*/ 0 h 717"/>
                  <a:gd name="T94" fmla="*/ 0 w 261"/>
                  <a:gd name="T95" fmla="*/ 0 h 717"/>
                  <a:gd name="T96" fmla="*/ 0 w 261"/>
                  <a:gd name="T97" fmla="*/ 0 h 717"/>
                  <a:gd name="T98" fmla="*/ 0 w 261"/>
                  <a:gd name="T99" fmla="*/ 0 h 717"/>
                  <a:gd name="T100" fmla="*/ 0 w 261"/>
                  <a:gd name="T101" fmla="*/ 0 h 717"/>
                  <a:gd name="T102" fmla="*/ 0 w 261"/>
                  <a:gd name="T103" fmla="*/ 0 h 717"/>
                  <a:gd name="T104" fmla="*/ 0 w 261"/>
                  <a:gd name="T105" fmla="*/ 0 h 717"/>
                  <a:gd name="T106" fmla="*/ 0 w 261"/>
                  <a:gd name="T107" fmla="*/ 0 h 717"/>
                  <a:gd name="T108" fmla="*/ 0 w 261"/>
                  <a:gd name="T109" fmla="*/ 0 h 71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61"/>
                  <a:gd name="T166" fmla="*/ 0 h 717"/>
                  <a:gd name="T167" fmla="*/ 261 w 261"/>
                  <a:gd name="T168" fmla="*/ 717 h 71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61" h="717">
                    <a:moveTo>
                      <a:pt x="242" y="45"/>
                    </a:moveTo>
                    <a:lnTo>
                      <a:pt x="218" y="51"/>
                    </a:lnTo>
                    <a:lnTo>
                      <a:pt x="226" y="76"/>
                    </a:lnTo>
                    <a:lnTo>
                      <a:pt x="226" y="107"/>
                    </a:lnTo>
                    <a:lnTo>
                      <a:pt x="226" y="153"/>
                    </a:lnTo>
                    <a:lnTo>
                      <a:pt x="222" y="195"/>
                    </a:lnTo>
                    <a:lnTo>
                      <a:pt x="212" y="263"/>
                    </a:lnTo>
                    <a:lnTo>
                      <a:pt x="200" y="310"/>
                    </a:lnTo>
                    <a:lnTo>
                      <a:pt x="190" y="333"/>
                    </a:lnTo>
                    <a:lnTo>
                      <a:pt x="180" y="339"/>
                    </a:lnTo>
                    <a:lnTo>
                      <a:pt x="169" y="332"/>
                    </a:lnTo>
                    <a:lnTo>
                      <a:pt x="167" y="319"/>
                    </a:lnTo>
                    <a:lnTo>
                      <a:pt x="165" y="302"/>
                    </a:lnTo>
                    <a:lnTo>
                      <a:pt x="170" y="280"/>
                    </a:lnTo>
                    <a:lnTo>
                      <a:pt x="184" y="251"/>
                    </a:lnTo>
                    <a:lnTo>
                      <a:pt x="194" y="209"/>
                    </a:lnTo>
                    <a:lnTo>
                      <a:pt x="203" y="166"/>
                    </a:lnTo>
                    <a:lnTo>
                      <a:pt x="206" y="136"/>
                    </a:lnTo>
                    <a:lnTo>
                      <a:pt x="206" y="107"/>
                    </a:lnTo>
                    <a:lnTo>
                      <a:pt x="200" y="79"/>
                    </a:lnTo>
                    <a:lnTo>
                      <a:pt x="193" y="62"/>
                    </a:lnTo>
                    <a:lnTo>
                      <a:pt x="180" y="59"/>
                    </a:lnTo>
                    <a:lnTo>
                      <a:pt x="172" y="66"/>
                    </a:lnTo>
                    <a:lnTo>
                      <a:pt x="165" y="87"/>
                    </a:lnTo>
                    <a:lnTo>
                      <a:pt x="165" y="118"/>
                    </a:lnTo>
                    <a:lnTo>
                      <a:pt x="153" y="153"/>
                    </a:lnTo>
                    <a:lnTo>
                      <a:pt x="126" y="195"/>
                    </a:lnTo>
                    <a:lnTo>
                      <a:pt x="105" y="229"/>
                    </a:lnTo>
                    <a:lnTo>
                      <a:pt x="95" y="244"/>
                    </a:lnTo>
                    <a:lnTo>
                      <a:pt x="87" y="270"/>
                    </a:lnTo>
                    <a:lnTo>
                      <a:pt x="84" y="292"/>
                    </a:lnTo>
                    <a:lnTo>
                      <a:pt x="87" y="320"/>
                    </a:lnTo>
                    <a:lnTo>
                      <a:pt x="94" y="345"/>
                    </a:lnTo>
                    <a:lnTo>
                      <a:pt x="113" y="386"/>
                    </a:lnTo>
                    <a:lnTo>
                      <a:pt x="121" y="427"/>
                    </a:lnTo>
                    <a:lnTo>
                      <a:pt x="118" y="473"/>
                    </a:lnTo>
                    <a:lnTo>
                      <a:pt x="113" y="519"/>
                    </a:lnTo>
                    <a:lnTo>
                      <a:pt x="111" y="563"/>
                    </a:lnTo>
                    <a:lnTo>
                      <a:pt x="115" y="595"/>
                    </a:lnTo>
                    <a:lnTo>
                      <a:pt x="121" y="610"/>
                    </a:lnTo>
                    <a:lnTo>
                      <a:pt x="131" y="620"/>
                    </a:lnTo>
                    <a:lnTo>
                      <a:pt x="143" y="601"/>
                    </a:lnTo>
                    <a:lnTo>
                      <a:pt x="163" y="568"/>
                    </a:lnTo>
                    <a:lnTo>
                      <a:pt x="180" y="531"/>
                    </a:lnTo>
                    <a:lnTo>
                      <a:pt x="187" y="502"/>
                    </a:lnTo>
                    <a:lnTo>
                      <a:pt x="189" y="473"/>
                    </a:lnTo>
                    <a:lnTo>
                      <a:pt x="196" y="441"/>
                    </a:lnTo>
                    <a:lnTo>
                      <a:pt x="209" y="427"/>
                    </a:lnTo>
                    <a:lnTo>
                      <a:pt x="226" y="418"/>
                    </a:lnTo>
                    <a:lnTo>
                      <a:pt x="236" y="425"/>
                    </a:lnTo>
                    <a:lnTo>
                      <a:pt x="236" y="439"/>
                    </a:lnTo>
                    <a:lnTo>
                      <a:pt x="225" y="470"/>
                    </a:lnTo>
                    <a:lnTo>
                      <a:pt x="212" y="496"/>
                    </a:lnTo>
                    <a:lnTo>
                      <a:pt x="200" y="525"/>
                    </a:lnTo>
                    <a:lnTo>
                      <a:pt x="194" y="564"/>
                    </a:lnTo>
                    <a:lnTo>
                      <a:pt x="184" y="598"/>
                    </a:lnTo>
                    <a:lnTo>
                      <a:pt x="169" y="633"/>
                    </a:lnTo>
                    <a:lnTo>
                      <a:pt x="148" y="663"/>
                    </a:lnTo>
                    <a:lnTo>
                      <a:pt x="130" y="669"/>
                    </a:lnTo>
                    <a:lnTo>
                      <a:pt x="114" y="663"/>
                    </a:lnTo>
                    <a:lnTo>
                      <a:pt x="101" y="646"/>
                    </a:lnTo>
                    <a:lnTo>
                      <a:pt x="97" y="622"/>
                    </a:lnTo>
                    <a:lnTo>
                      <a:pt x="85" y="588"/>
                    </a:lnTo>
                    <a:lnTo>
                      <a:pt x="81" y="563"/>
                    </a:lnTo>
                    <a:lnTo>
                      <a:pt x="81" y="532"/>
                    </a:lnTo>
                    <a:lnTo>
                      <a:pt x="82" y="468"/>
                    </a:lnTo>
                    <a:lnTo>
                      <a:pt x="84" y="417"/>
                    </a:lnTo>
                    <a:lnTo>
                      <a:pt x="77" y="376"/>
                    </a:lnTo>
                    <a:lnTo>
                      <a:pt x="67" y="338"/>
                    </a:lnTo>
                    <a:lnTo>
                      <a:pt x="56" y="303"/>
                    </a:lnTo>
                    <a:lnTo>
                      <a:pt x="56" y="271"/>
                    </a:lnTo>
                    <a:lnTo>
                      <a:pt x="59" y="244"/>
                    </a:lnTo>
                    <a:lnTo>
                      <a:pt x="68" y="228"/>
                    </a:lnTo>
                    <a:lnTo>
                      <a:pt x="84" y="209"/>
                    </a:lnTo>
                    <a:lnTo>
                      <a:pt x="102" y="188"/>
                    </a:lnTo>
                    <a:lnTo>
                      <a:pt x="120" y="164"/>
                    </a:lnTo>
                    <a:lnTo>
                      <a:pt x="134" y="140"/>
                    </a:lnTo>
                    <a:lnTo>
                      <a:pt x="147" y="117"/>
                    </a:lnTo>
                    <a:lnTo>
                      <a:pt x="154" y="90"/>
                    </a:lnTo>
                    <a:lnTo>
                      <a:pt x="165" y="62"/>
                    </a:lnTo>
                    <a:lnTo>
                      <a:pt x="177" y="48"/>
                    </a:lnTo>
                    <a:lnTo>
                      <a:pt x="194" y="36"/>
                    </a:lnTo>
                    <a:lnTo>
                      <a:pt x="209" y="41"/>
                    </a:lnTo>
                    <a:lnTo>
                      <a:pt x="235" y="29"/>
                    </a:lnTo>
                    <a:lnTo>
                      <a:pt x="215" y="0"/>
                    </a:lnTo>
                    <a:lnTo>
                      <a:pt x="163" y="16"/>
                    </a:lnTo>
                    <a:lnTo>
                      <a:pt x="147" y="52"/>
                    </a:lnTo>
                    <a:lnTo>
                      <a:pt x="118" y="85"/>
                    </a:lnTo>
                    <a:lnTo>
                      <a:pt x="92" y="128"/>
                    </a:lnTo>
                    <a:lnTo>
                      <a:pt x="55" y="173"/>
                    </a:lnTo>
                    <a:lnTo>
                      <a:pt x="0" y="244"/>
                    </a:lnTo>
                    <a:lnTo>
                      <a:pt x="10" y="264"/>
                    </a:lnTo>
                    <a:lnTo>
                      <a:pt x="21" y="346"/>
                    </a:lnTo>
                    <a:lnTo>
                      <a:pt x="35" y="384"/>
                    </a:lnTo>
                    <a:lnTo>
                      <a:pt x="43" y="431"/>
                    </a:lnTo>
                    <a:lnTo>
                      <a:pt x="29" y="561"/>
                    </a:lnTo>
                    <a:lnTo>
                      <a:pt x="51" y="607"/>
                    </a:lnTo>
                    <a:lnTo>
                      <a:pt x="67" y="715"/>
                    </a:lnTo>
                    <a:lnTo>
                      <a:pt x="138" y="717"/>
                    </a:lnTo>
                    <a:lnTo>
                      <a:pt x="194" y="668"/>
                    </a:lnTo>
                    <a:lnTo>
                      <a:pt x="218" y="637"/>
                    </a:lnTo>
                    <a:lnTo>
                      <a:pt x="215" y="578"/>
                    </a:lnTo>
                    <a:lnTo>
                      <a:pt x="219" y="522"/>
                    </a:lnTo>
                    <a:lnTo>
                      <a:pt x="237" y="494"/>
                    </a:lnTo>
                    <a:lnTo>
                      <a:pt x="250" y="466"/>
                    </a:lnTo>
                    <a:lnTo>
                      <a:pt x="261" y="418"/>
                    </a:lnTo>
                    <a:lnTo>
                      <a:pt x="235" y="356"/>
                    </a:lnTo>
                    <a:lnTo>
                      <a:pt x="255" y="212"/>
                    </a:lnTo>
                    <a:lnTo>
                      <a:pt x="259" y="87"/>
                    </a:lnTo>
                    <a:lnTo>
                      <a:pt x="242" y="45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6" name="Freeform 22"/>
              <p:cNvSpPr>
                <a:spLocks/>
              </p:cNvSpPr>
              <p:nvPr/>
            </p:nvSpPr>
            <p:spPr bwMode="auto">
              <a:xfrm>
                <a:off x="1041" y="4174"/>
                <a:ext cx="3" cy="9"/>
              </a:xfrm>
              <a:custGeom>
                <a:avLst/>
                <a:gdLst>
                  <a:gd name="T0" fmla="*/ 0 w 29"/>
                  <a:gd name="T1" fmla="*/ 0 h 74"/>
                  <a:gd name="T2" fmla="*/ 0 w 29"/>
                  <a:gd name="T3" fmla="*/ 0 h 74"/>
                  <a:gd name="T4" fmla="*/ 0 w 29"/>
                  <a:gd name="T5" fmla="*/ 0 h 74"/>
                  <a:gd name="T6" fmla="*/ 0 w 29"/>
                  <a:gd name="T7" fmla="*/ 0 h 74"/>
                  <a:gd name="T8" fmla="*/ 0 w 29"/>
                  <a:gd name="T9" fmla="*/ 0 h 74"/>
                  <a:gd name="T10" fmla="*/ 0 w 29"/>
                  <a:gd name="T11" fmla="*/ 0 h 74"/>
                  <a:gd name="T12" fmla="*/ 0 w 29"/>
                  <a:gd name="T13" fmla="*/ 0 h 74"/>
                  <a:gd name="T14" fmla="*/ 0 w 29"/>
                  <a:gd name="T15" fmla="*/ 0 h 74"/>
                  <a:gd name="T16" fmla="*/ 0 w 29"/>
                  <a:gd name="T17" fmla="*/ 0 h 74"/>
                  <a:gd name="T18" fmla="*/ 0 w 29"/>
                  <a:gd name="T19" fmla="*/ 0 h 7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9"/>
                  <a:gd name="T31" fmla="*/ 0 h 74"/>
                  <a:gd name="T32" fmla="*/ 29 w 29"/>
                  <a:gd name="T33" fmla="*/ 74 h 7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9" h="74">
                    <a:moveTo>
                      <a:pt x="24" y="74"/>
                    </a:moveTo>
                    <a:lnTo>
                      <a:pt x="25" y="50"/>
                    </a:lnTo>
                    <a:lnTo>
                      <a:pt x="27" y="30"/>
                    </a:lnTo>
                    <a:lnTo>
                      <a:pt x="27" y="23"/>
                    </a:lnTo>
                    <a:lnTo>
                      <a:pt x="29" y="7"/>
                    </a:lnTo>
                    <a:lnTo>
                      <a:pt x="29" y="0"/>
                    </a:lnTo>
                    <a:lnTo>
                      <a:pt x="3" y="7"/>
                    </a:lnTo>
                    <a:lnTo>
                      <a:pt x="0" y="60"/>
                    </a:lnTo>
                    <a:lnTo>
                      <a:pt x="24" y="74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1037" y="4167"/>
                <a:ext cx="14" cy="47"/>
              </a:xfrm>
              <a:custGeom>
                <a:avLst/>
                <a:gdLst>
                  <a:gd name="T0" fmla="*/ 0 w 120"/>
                  <a:gd name="T1" fmla="*/ 0 h 419"/>
                  <a:gd name="T2" fmla="*/ 0 w 120"/>
                  <a:gd name="T3" fmla="*/ 0 h 419"/>
                  <a:gd name="T4" fmla="*/ 0 w 120"/>
                  <a:gd name="T5" fmla="*/ 0 h 419"/>
                  <a:gd name="T6" fmla="*/ 0 w 120"/>
                  <a:gd name="T7" fmla="*/ 0 h 419"/>
                  <a:gd name="T8" fmla="*/ 0 w 120"/>
                  <a:gd name="T9" fmla="*/ 0 h 419"/>
                  <a:gd name="T10" fmla="*/ 0 w 120"/>
                  <a:gd name="T11" fmla="*/ 0 h 419"/>
                  <a:gd name="T12" fmla="*/ 0 w 120"/>
                  <a:gd name="T13" fmla="*/ 0 h 419"/>
                  <a:gd name="T14" fmla="*/ 0 w 120"/>
                  <a:gd name="T15" fmla="*/ 0 h 419"/>
                  <a:gd name="T16" fmla="*/ 0 w 120"/>
                  <a:gd name="T17" fmla="*/ 0 h 419"/>
                  <a:gd name="T18" fmla="*/ 0 w 120"/>
                  <a:gd name="T19" fmla="*/ 0 h 419"/>
                  <a:gd name="T20" fmla="*/ 0 w 120"/>
                  <a:gd name="T21" fmla="*/ 0 h 419"/>
                  <a:gd name="T22" fmla="*/ 0 w 120"/>
                  <a:gd name="T23" fmla="*/ 0 h 419"/>
                  <a:gd name="T24" fmla="*/ 0 w 120"/>
                  <a:gd name="T25" fmla="*/ 0 h 419"/>
                  <a:gd name="T26" fmla="*/ 0 w 120"/>
                  <a:gd name="T27" fmla="*/ 0 h 419"/>
                  <a:gd name="T28" fmla="*/ 0 w 120"/>
                  <a:gd name="T29" fmla="*/ 0 h 419"/>
                  <a:gd name="T30" fmla="*/ 0 w 120"/>
                  <a:gd name="T31" fmla="*/ 0 h 419"/>
                  <a:gd name="T32" fmla="*/ 0 w 120"/>
                  <a:gd name="T33" fmla="*/ 0 h 419"/>
                  <a:gd name="T34" fmla="*/ 0 w 120"/>
                  <a:gd name="T35" fmla="*/ 0 h 419"/>
                  <a:gd name="T36" fmla="*/ 0 w 120"/>
                  <a:gd name="T37" fmla="*/ 0 h 419"/>
                  <a:gd name="T38" fmla="*/ 0 w 120"/>
                  <a:gd name="T39" fmla="*/ 0 h 419"/>
                  <a:gd name="T40" fmla="*/ 0 w 120"/>
                  <a:gd name="T41" fmla="*/ 0 h 419"/>
                  <a:gd name="T42" fmla="*/ 0 w 120"/>
                  <a:gd name="T43" fmla="*/ 0 h 419"/>
                  <a:gd name="T44" fmla="*/ 0 w 120"/>
                  <a:gd name="T45" fmla="*/ 0 h 419"/>
                  <a:gd name="T46" fmla="*/ 0 w 120"/>
                  <a:gd name="T47" fmla="*/ 0 h 419"/>
                  <a:gd name="T48" fmla="*/ 0 w 120"/>
                  <a:gd name="T49" fmla="*/ 0 h 419"/>
                  <a:gd name="T50" fmla="*/ 0 w 120"/>
                  <a:gd name="T51" fmla="*/ 0 h 419"/>
                  <a:gd name="T52" fmla="*/ 0 w 120"/>
                  <a:gd name="T53" fmla="*/ 0 h 419"/>
                  <a:gd name="T54" fmla="*/ 0 w 120"/>
                  <a:gd name="T55" fmla="*/ 0 h 419"/>
                  <a:gd name="T56" fmla="*/ 0 w 120"/>
                  <a:gd name="T57" fmla="*/ 0 h 419"/>
                  <a:gd name="T58" fmla="*/ 0 w 120"/>
                  <a:gd name="T59" fmla="*/ 0 h 419"/>
                  <a:gd name="T60" fmla="*/ 0 w 120"/>
                  <a:gd name="T61" fmla="*/ 0 h 419"/>
                  <a:gd name="T62" fmla="*/ 0 w 120"/>
                  <a:gd name="T63" fmla="*/ 0 h 419"/>
                  <a:gd name="T64" fmla="*/ 0 w 120"/>
                  <a:gd name="T65" fmla="*/ 0 h 419"/>
                  <a:gd name="T66" fmla="*/ 0 w 120"/>
                  <a:gd name="T67" fmla="*/ 0 h 419"/>
                  <a:gd name="T68" fmla="*/ 0 w 120"/>
                  <a:gd name="T69" fmla="*/ 0 h 419"/>
                  <a:gd name="T70" fmla="*/ 0 w 120"/>
                  <a:gd name="T71" fmla="*/ 0 h 419"/>
                  <a:gd name="T72" fmla="*/ 0 w 120"/>
                  <a:gd name="T73" fmla="*/ 0 h 419"/>
                  <a:gd name="T74" fmla="*/ 0 w 120"/>
                  <a:gd name="T75" fmla="*/ 0 h 419"/>
                  <a:gd name="T76" fmla="*/ 0 w 120"/>
                  <a:gd name="T77" fmla="*/ 0 h 419"/>
                  <a:gd name="T78" fmla="*/ 0 w 120"/>
                  <a:gd name="T79" fmla="*/ 0 h 419"/>
                  <a:gd name="T80" fmla="*/ 0 w 120"/>
                  <a:gd name="T81" fmla="*/ 0 h 419"/>
                  <a:gd name="T82" fmla="*/ 0 w 120"/>
                  <a:gd name="T83" fmla="*/ 0 h 419"/>
                  <a:gd name="T84" fmla="*/ 0 w 120"/>
                  <a:gd name="T85" fmla="*/ 0 h 419"/>
                  <a:gd name="T86" fmla="*/ 0 w 120"/>
                  <a:gd name="T87" fmla="*/ 0 h 41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0"/>
                  <a:gd name="T133" fmla="*/ 0 h 419"/>
                  <a:gd name="T134" fmla="*/ 120 w 120"/>
                  <a:gd name="T135" fmla="*/ 419 h 41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0" h="419">
                    <a:moveTo>
                      <a:pt x="15" y="93"/>
                    </a:moveTo>
                    <a:lnTo>
                      <a:pt x="57" y="102"/>
                    </a:lnTo>
                    <a:lnTo>
                      <a:pt x="58" y="129"/>
                    </a:lnTo>
                    <a:lnTo>
                      <a:pt x="58" y="149"/>
                    </a:lnTo>
                    <a:lnTo>
                      <a:pt x="54" y="173"/>
                    </a:lnTo>
                    <a:lnTo>
                      <a:pt x="46" y="202"/>
                    </a:lnTo>
                    <a:lnTo>
                      <a:pt x="38" y="230"/>
                    </a:lnTo>
                    <a:lnTo>
                      <a:pt x="33" y="254"/>
                    </a:lnTo>
                    <a:lnTo>
                      <a:pt x="27" y="276"/>
                    </a:lnTo>
                    <a:lnTo>
                      <a:pt x="29" y="288"/>
                    </a:lnTo>
                    <a:lnTo>
                      <a:pt x="34" y="305"/>
                    </a:lnTo>
                    <a:lnTo>
                      <a:pt x="27" y="320"/>
                    </a:lnTo>
                    <a:lnTo>
                      <a:pt x="24" y="332"/>
                    </a:lnTo>
                    <a:lnTo>
                      <a:pt x="24" y="345"/>
                    </a:lnTo>
                    <a:lnTo>
                      <a:pt x="26" y="357"/>
                    </a:lnTo>
                    <a:lnTo>
                      <a:pt x="33" y="361"/>
                    </a:lnTo>
                    <a:lnTo>
                      <a:pt x="40" y="352"/>
                    </a:lnTo>
                    <a:lnTo>
                      <a:pt x="52" y="323"/>
                    </a:lnTo>
                    <a:lnTo>
                      <a:pt x="63" y="292"/>
                    </a:lnTo>
                    <a:lnTo>
                      <a:pt x="74" y="253"/>
                    </a:lnTo>
                    <a:lnTo>
                      <a:pt x="84" y="210"/>
                    </a:lnTo>
                    <a:lnTo>
                      <a:pt x="91" y="176"/>
                    </a:lnTo>
                    <a:lnTo>
                      <a:pt x="94" y="140"/>
                    </a:lnTo>
                    <a:lnTo>
                      <a:pt x="96" y="105"/>
                    </a:lnTo>
                    <a:lnTo>
                      <a:pt x="95" y="80"/>
                    </a:lnTo>
                    <a:lnTo>
                      <a:pt x="91" y="55"/>
                    </a:lnTo>
                    <a:lnTo>
                      <a:pt x="84" y="41"/>
                    </a:lnTo>
                    <a:lnTo>
                      <a:pt x="77" y="38"/>
                    </a:lnTo>
                    <a:lnTo>
                      <a:pt x="71" y="44"/>
                    </a:lnTo>
                    <a:lnTo>
                      <a:pt x="64" y="58"/>
                    </a:lnTo>
                    <a:lnTo>
                      <a:pt x="62" y="76"/>
                    </a:lnTo>
                    <a:lnTo>
                      <a:pt x="61" y="85"/>
                    </a:lnTo>
                    <a:lnTo>
                      <a:pt x="21" y="81"/>
                    </a:lnTo>
                    <a:lnTo>
                      <a:pt x="59" y="35"/>
                    </a:lnTo>
                    <a:lnTo>
                      <a:pt x="83" y="0"/>
                    </a:lnTo>
                    <a:lnTo>
                      <a:pt x="117" y="37"/>
                    </a:lnTo>
                    <a:lnTo>
                      <a:pt x="120" y="155"/>
                    </a:lnTo>
                    <a:lnTo>
                      <a:pt x="83" y="297"/>
                    </a:lnTo>
                    <a:lnTo>
                      <a:pt x="26" y="419"/>
                    </a:lnTo>
                    <a:lnTo>
                      <a:pt x="8" y="395"/>
                    </a:lnTo>
                    <a:lnTo>
                      <a:pt x="1" y="313"/>
                    </a:lnTo>
                    <a:lnTo>
                      <a:pt x="0" y="279"/>
                    </a:lnTo>
                    <a:lnTo>
                      <a:pt x="15" y="93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auto">
              <a:xfrm>
                <a:off x="1030" y="4182"/>
                <a:ext cx="4" cy="3"/>
              </a:xfrm>
              <a:custGeom>
                <a:avLst/>
                <a:gdLst>
                  <a:gd name="T0" fmla="*/ 0 w 35"/>
                  <a:gd name="T1" fmla="*/ 0 h 24"/>
                  <a:gd name="T2" fmla="*/ 0 w 35"/>
                  <a:gd name="T3" fmla="*/ 0 h 24"/>
                  <a:gd name="T4" fmla="*/ 0 w 35"/>
                  <a:gd name="T5" fmla="*/ 0 h 24"/>
                  <a:gd name="T6" fmla="*/ 0 w 35"/>
                  <a:gd name="T7" fmla="*/ 0 h 24"/>
                  <a:gd name="T8" fmla="*/ 0 w 35"/>
                  <a:gd name="T9" fmla="*/ 0 h 24"/>
                  <a:gd name="T10" fmla="*/ 0 w 35"/>
                  <a:gd name="T11" fmla="*/ 0 h 24"/>
                  <a:gd name="T12" fmla="*/ 0 w 35"/>
                  <a:gd name="T13" fmla="*/ 0 h 24"/>
                  <a:gd name="T14" fmla="*/ 0 w 35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5"/>
                  <a:gd name="T25" fmla="*/ 0 h 24"/>
                  <a:gd name="T26" fmla="*/ 35 w 35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5" h="24">
                    <a:moveTo>
                      <a:pt x="35" y="17"/>
                    </a:moveTo>
                    <a:lnTo>
                      <a:pt x="29" y="16"/>
                    </a:lnTo>
                    <a:lnTo>
                      <a:pt x="21" y="18"/>
                    </a:lnTo>
                    <a:lnTo>
                      <a:pt x="12" y="24"/>
                    </a:lnTo>
                    <a:lnTo>
                      <a:pt x="0" y="18"/>
                    </a:lnTo>
                    <a:lnTo>
                      <a:pt x="23" y="0"/>
                    </a:lnTo>
                    <a:lnTo>
                      <a:pt x="35" y="17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9" name="Freeform 25"/>
              <p:cNvSpPr>
                <a:spLocks/>
              </p:cNvSpPr>
              <p:nvPr/>
            </p:nvSpPr>
            <p:spPr bwMode="auto">
              <a:xfrm>
                <a:off x="996" y="4177"/>
                <a:ext cx="7" cy="3"/>
              </a:xfrm>
              <a:custGeom>
                <a:avLst/>
                <a:gdLst>
                  <a:gd name="T0" fmla="*/ 0 w 57"/>
                  <a:gd name="T1" fmla="*/ 0 h 35"/>
                  <a:gd name="T2" fmla="*/ 0 w 57"/>
                  <a:gd name="T3" fmla="*/ 0 h 35"/>
                  <a:gd name="T4" fmla="*/ 0 w 57"/>
                  <a:gd name="T5" fmla="*/ 0 h 35"/>
                  <a:gd name="T6" fmla="*/ 0 w 57"/>
                  <a:gd name="T7" fmla="*/ 0 h 35"/>
                  <a:gd name="T8" fmla="*/ 0 w 57"/>
                  <a:gd name="T9" fmla="*/ 0 h 35"/>
                  <a:gd name="T10" fmla="*/ 0 w 57"/>
                  <a:gd name="T11" fmla="*/ 0 h 35"/>
                  <a:gd name="T12" fmla="*/ 0 w 57"/>
                  <a:gd name="T13" fmla="*/ 0 h 35"/>
                  <a:gd name="T14" fmla="*/ 0 w 57"/>
                  <a:gd name="T15" fmla="*/ 0 h 35"/>
                  <a:gd name="T16" fmla="*/ 0 w 57"/>
                  <a:gd name="T17" fmla="*/ 0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7"/>
                  <a:gd name="T28" fmla="*/ 0 h 35"/>
                  <a:gd name="T29" fmla="*/ 57 w 57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7" h="35">
                    <a:moveTo>
                      <a:pt x="29" y="0"/>
                    </a:moveTo>
                    <a:lnTo>
                      <a:pt x="0" y="35"/>
                    </a:lnTo>
                    <a:lnTo>
                      <a:pt x="27" y="26"/>
                    </a:lnTo>
                    <a:lnTo>
                      <a:pt x="32" y="26"/>
                    </a:lnTo>
                    <a:lnTo>
                      <a:pt x="44" y="27"/>
                    </a:lnTo>
                    <a:lnTo>
                      <a:pt x="55" y="29"/>
                    </a:lnTo>
                    <a:lnTo>
                      <a:pt x="57" y="7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auto">
              <a:xfrm>
                <a:off x="1029" y="4182"/>
                <a:ext cx="7" cy="14"/>
              </a:xfrm>
              <a:custGeom>
                <a:avLst/>
                <a:gdLst>
                  <a:gd name="T0" fmla="*/ 0 w 66"/>
                  <a:gd name="T1" fmla="*/ 0 h 127"/>
                  <a:gd name="T2" fmla="*/ 0 w 66"/>
                  <a:gd name="T3" fmla="*/ 0 h 127"/>
                  <a:gd name="T4" fmla="*/ 0 w 66"/>
                  <a:gd name="T5" fmla="*/ 0 h 127"/>
                  <a:gd name="T6" fmla="*/ 0 w 66"/>
                  <a:gd name="T7" fmla="*/ 0 h 127"/>
                  <a:gd name="T8" fmla="*/ 0 w 66"/>
                  <a:gd name="T9" fmla="*/ 0 h 127"/>
                  <a:gd name="T10" fmla="*/ 0 w 66"/>
                  <a:gd name="T11" fmla="*/ 0 h 127"/>
                  <a:gd name="T12" fmla="*/ 0 w 66"/>
                  <a:gd name="T13" fmla="*/ 0 h 127"/>
                  <a:gd name="T14" fmla="*/ 0 w 66"/>
                  <a:gd name="T15" fmla="*/ 0 h 127"/>
                  <a:gd name="T16" fmla="*/ 0 w 66"/>
                  <a:gd name="T17" fmla="*/ 0 h 127"/>
                  <a:gd name="T18" fmla="*/ 0 w 66"/>
                  <a:gd name="T19" fmla="*/ 0 h 127"/>
                  <a:gd name="T20" fmla="*/ 0 w 66"/>
                  <a:gd name="T21" fmla="*/ 0 h 127"/>
                  <a:gd name="T22" fmla="*/ 0 w 66"/>
                  <a:gd name="T23" fmla="*/ 0 h 127"/>
                  <a:gd name="T24" fmla="*/ 0 w 66"/>
                  <a:gd name="T25" fmla="*/ 0 h 127"/>
                  <a:gd name="T26" fmla="*/ 0 w 66"/>
                  <a:gd name="T27" fmla="*/ 0 h 127"/>
                  <a:gd name="T28" fmla="*/ 0 w 66"/>
                  <a:gd name="T29" fmla="*/ 0 h 127"/>
                  <a:gd name="T30" fmla="*/ 0 w 66"/>
                  <a:gd name="T31" fmla="*/ 0 h 127"/>
                  <a:gd name="T32" fmla="*/ 0 w 66"/>
                  <a:gd name="T33" fmla="*/ 0 h 127"/>
                  <a:gd name="T34" fmla="*/ 0 w 66"/>
                  <a:gd name="T35" fmla="*/ 0 h 127"/>
                  <a:gd name="T36" fmla="*/ 0 w 66"/>
                  <a:gd name="T37" fmla="*/ 0 h 127"/>
                  <a:gd name="T38" fmla="*/ 0 w 66"/>
                  <a:gd name="T39" fmla="*/ 0 h 127"/>
                  <a:gd name="T40" fmla="*/ 0 w 66"/>
                  <a:gd name="T41" fmla="*/ 0 h 127"/>
                  <a:gd name="T42" fmla="*/ 0 w 66"/>
                  <a:gd name="T43" fmla="*/ 0 h 127"/>
                  <a:gd name="T44" fmla="*/ 0 w 66"/>
                  <a:gd name="T45" fmla="*/ 0 h 127"/>
                  <a:gd name="T46" fmla="*/ 0 w 66"/>
                  <a:gd name="T47" fmla="*/ 0 h 127"/>
                  <a:gd name="T48" fmla="*/ 0 w 66"/>
                  <a:gd name="T49" fmla="*/ 0 h 127"/>
                  <a:gd name="T50" fmla="*/ 0 w 66"/>
                  <a:gd name="T51" fmla="*/ 0 h 127"/>
                  <a:gd name="T52" fmla="*/ 0 w 66"/>
                  <a:gd name="T53" fmla="*/ 0 h 1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6"/>
                  <a:gd name="T82" fmla="*/ 0 h 127"/>
                  <a:gd name="T83" fmla="*/ 66 w 66"/>
                  <a:gd name="T84" fmla="*/ 127 h 1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6" h="127">
                    <a:moveTo>
                      <a:pt x="28" y="20"/>
                    </a:moveTo>
                    <a:lnTo>
                      <a:pt x="21" y="27"/>
                    </a:lnTo>
                    <a:lnTo>
                      <a:pt x="19" y="36"/>
                    </a:lnTo>
                    <a:lnTo>
                      <a:pt x="21" y="45"/>
                    </a:lnTo>
                    <a:lnTo>
                      <a:pt x="28" y="56"/>
                    </a:lnTo>
                    <a:lnTo>
                      <a:pt x="32" y="73"/>
                    </a:lnTo>
                    <a:lnTo>
                      <a:pt x="30" y="92"/>
                    </a:lnTo>
                    <a:lnTo>
                      <a:pt x="33" y="101"/>
                    </a:lnTo>
                    <a:lnTo>
                      <a:pt x="39" y="101"/>
                    </a:lnTo>
                    <a:lnTo>
                      <a:pt x="45" y="87"/>
                    </a:lnTo>
                    <a:lnTo>
                      <a:pt x="48" y="72"/>
                    </a:lnTo>
                    <a:lnTo>
                      <a:pt x="48" y="47"/>
                    </a:lnTo>
                    <a:lnTo>
                      <a:pt x="48" y="30"/>
                    </a:lnTo>
                    <a:lnTo>
                      <a:pt x="47" y="22"/>
                    </a:lnTo>
                    <a:lnTo>
                      <a:pt x="40" y="17"/>
                    </a:lnTo>
                    <a:lnTo>
                      <a:pt x="35" y="17"/>
                    </a:lnTo>
                    <a:lnTo>
                      <a:pt x="27" y="5"/>
                    </a:lnTo>
                    <a:lnTo>
                      <a:pt x="54" y="0"/>
                    </a:lnTo>
                    <a:lnTo>
                      <a:pt x="66" y="18"/>
                    </a:lnTo>
                    <a:lnTo>
                      <a:pt x="62" y="84"/>
                    </a:lnTo>
                    <a:lnTo>
                      <a:pt x="43" y="127"/>
                    </a:lnTo>
                    <a:lnTo>
                      <a:pt x="27" y="118"/>
                    </a:lnTo>
                    <a:lnTo>
                      <a:pt x="10" y="52"/>
                    </a:lnTo>
                    <a:lnTo>
                      <a:pt x="0" y="31"/>
                    </a:lnTo>
                    <a:lnTo>
                      <a:pt x="20" y="7"/>
                    </a:lnTo>
                    <a:lnTo>
                      <a:pt x="28" y="20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auto">
              <a:xfrm>
                <a:off x="969" y="4176"/>
                <a:ext cx="68" cy="68"/>
              </a:xfrm>
              <a:custGeom>
                <a:avLst/>
                <a:gdLst>
                  <a:gd name="T0" fmla="*/ 0 w 612"/>
                  <a:gd name="T1" fmla="*/ 0 h 606"/>
                  <a:gd name="T2" fmla="*/ 0 w 612"/>
                  <a:gd name="T3" fmla="*/ 0 h 606"/>
                  <a:gd name="T4" fmla="*/ 0 w 612"/>
                  <a:gd name="T5" fmla="*/ 0 h 606"/>
                  <a:gd name="T6" fmla="*/ 0 w 612"/>
                  <a:gd name="T7" fmla="*/ 0 h 606"/>
                  <a:gd name="T8" fmla="*/ 0 w 612"/>
                  <a:gd name="T9" fmla="*/ 0 h 606"/>
                  <a:gd name="T10" fmla="*/ 0 w 612"/>
                  <a:gd name="T11" fmla="*/ 0 h 606"/>
                  <a:gd name="T12" fmla="*/ 0 w 612"/>
                  <a:gd name="T13" fmla="*/ 0 h 606"/>
                  <a:gd name="T14" fmla="*/ 0 w 612"/>
                  <a:gd name="T15" fmla="*/ 0 h 606"/>
                  <a:gd name="T16" fmla="*/ 0 w 612"/>
                  <a:gd name="T17" fmla="*/ 0 h 606"/>
                  <a:gd name="T18" fmla="*/ 0 w 612"/>
                  <a:gd name="T19" fmla="*/ 0 h 606"/>
                  <a:gd name="T20" fmla="*/ 0 w 612"/>
                  <a:gd name="T21" fmla="*/ 0 h 606"/>
                  <a:gd name="T22" fmla="*/ 0 w 612"/>
                  <a:gd name="T23" fmla="*/ 0 h 606"/>
                  <a:gd name="T24" fmla="*/ 0 w 612"/>
                  <a:gd name="T25" fmla="*/ 0 h 606"/>
                  <a:gd name="T26" fmla="*/ 0 w 612"/>
                  <a:gd name="T27" fmla="*/ 0 h 606"/>
                  <a:gd name="T28" fmla="*/ 0 w 612"/>
                  <a:gd name="T29" fmla="*/ 0 h 606"/>
                  <a:gd name="T30" fmla="*/ 0 w 612"/>
                  <a:gd name="T31" fmla="*/ 0 h 606"/>
                  <a:gd name="T32" fmla="*/ 0 w 612"/>
                  <a:gd name="T33" fmla="*/ 0 h 606"/>
                  <a:gd name="T34" fmla="*/ 0 w 612"/>
                  <a:gd name="T35" fmla="*/ 0 h 606"/>
                  <a:gd name="T36" fmla="*/ 0 w 612"/>
                  <a:gd name="T37" fmla="*/ 0 h 606"/>
                  <a:gd name="T38" fmla="*/ 0 w 612"/>
                  <a:gd name="T39" fmla="*/ 0 h 606"/>
                  <a:gd name="T40" fmla="*/ 0 w 612"/>
                  <a:gd name="T41" fmla="*/ 0 h 606"/>
                  <a:gd name="T42" fmla="*/ 0 w 612"/>
                  <a:gd name="T43" fmla="*/ 0 h 606"/>
                  <a:gd name="T44" fmla="*/ 0 w 612"/>
                  <a:gd name="T45" fmla="*/ 0 h 606"/>
                  <a:gd name="T46" fmla="*/ 0 w 612"/>
                  <a:gd name="T47" fmla="*/ 0 h 606"/>
                  <a:gd name="T48" fmla="*/ 0 w 612"/>
                  <a:gd name="T49" fmla="*/ 0 h 606"/>
                  <a:gd name="T50" fmla="*/ 0 w 612"/>
                  <a:gd name="T51" fmla="*/ 0 h 606"/>
                  <a:gd name="T52" fmla="*/ 0 w 612"/>
                  <a:gd name="T53" fmla="*/ 0 h 606"/>
                  <a:gd name="T54" fmla="*/ 0 w 612"/>
                  <a:gd name="T55" fmla="*/ 0 h 606"/>
                  <a:gd name="T56" fmla="*/ 0 w 612"/>
                  <a:gd name="T57" fmla="*/ 0 h 606"/>
                  <a:gd name="T58" fmla="*/ 0 w 612"/>
                  <a:gd name="T59" fmla="*/ 0 h 606"/>
                  <a:gd name="T60" fmla="*/ 0 w 612"/>
                  <a:gd name="T61" fmla="*/ 0 h 606"/>
                  <a:gd name="T62" fmla="*/ 0 w 612"/>
                  <a:gd name="T63" fmla="*/ 0 h 606"/>
                  <a:gd name="T64" fmla="*/ 0 w 612"/>
                  <a:gd name="T65" fmla="*/ 0 h 606"/>
                  <a:gd name="T66" fmla="*/ 0 w 612"/>
                  <a:gd name="T67" fmla="*/ 0 h 606"/>
                  <a:gd name="T68" fmla="*/ 0 w 612"/>
                  <a:gd name="T69" fmla="*/ 0 h 606"/>
                  <a:gd name="T70" fmla="*/ 0 w 612"/>
                  <a:gd name="T71" fmla="*/ 0 h 606"/>
                  <a:gd name="T72" fmla="*/ 0 w 612"/>
                  <a:gd name="T73" fmla="*/ 0 h 606"/>
                  <a:gd name="T74" fmla="*/ 0 w 612"/>
                  <a:gd name="T75" fmla="*/ 0 h 606"/>
                  <a:gd name="T76" fmla="*/ 0 w 612"/>
                  <a:gd name="T77" fmla="*/ 0 h 606"/>
                  <a:gd name="T78" fmla="*/ 0 w 612"/>
                  <a:gd name="T79" fmla="*/ 0 h 606"/>
                  <a:gd name="T80" fmla="*/ 0 w 612"/>
                  <a:gd name="T81" fmla="*/ 0 h 606"/>
                  <a:gd name="T82" fmla="*/ 0 w 612"/>
                  <a:gd name="T83" fmla="*/ 0 h 606"/>
                  <a:gd name="T84" fmla="*/ 0 w 612"/>
                  <a:gd name="T85" fmla="*/ 0 h 606"/>
                  <a:gd name="T86" fmla="*/ 0 w 612"/>
                  <a:gd name="T87" fmla="*/ 0 h 606"/>
                  <a:gd name="T88" fmla="*/ 0 w 612"/>
                  <a:gd name="T89" fmla="*/ 0 h 606"/>
                  <a:gd name="T90" fmla="*/ 0 w 612"/>
                  <a:gd name="T91" fmla="*/ 0 h 606"/>
                  <a:gd name="T92" fmla="*/ 0 w 612"/>
                  <a:gd name="T93" fmla="*/ 0 h 606"/>
                  <a:gd name="T94" fmla="*/ 0 w 612"/>
                  <a:gd name="T95" fmla="*/ 0 h 606"/>
                  <a:gd name="T96" fmla="*/ 0 w 612"/>
                  <a:gd name="T97" fmla="*/ 0 h 606"/>
                  <a:gd name="T98" fmla="*/ 0 w 612"/>
                  <a:gd name="T99" fmla="*/ 0 h 606"/>
                  <a:gd name="T100" fmla="*/ 0 w 612"/>
                  <a:gd name="T101" fmla="*/ 0 h 606"/>
                  <a:gd name="T102" fmla="*/ 0 w 612"/>
                  <a:gd name="T103" fmla="*/ 0 h 606"/>
                  <a:gd name="T104" fmla="*/ 0 w 612"/>
                  <a:gd name="T105" fmla="*/ 0 h 606"/>
                  <a:gd name="T106" fmla="*/ 0 w 612"/>
                  <a:gd name="T107" fmla="*/ 0 h 606"/>
                  <a:gd name="T108" fmla="*/ 0 w 612"/>
                  <a:gd name="T109" fmla="*/ 0 h 606"/>
                  <a:gd name="T110" fmla="*/ 0 w 612"/>
                  <a:gd name="T111" fmla="*/ 0 h 606"/>
                  <a:gd name="T112" fmla="*/ 0 w 612"/>
                  <a:gd name="T113" fmla="*/ 0 h 606"/>
                  <a:gd name="T114" fmla="*/ 0 w 612"/>
                  <a:gd name="T115" fmla="*/ 0 h 60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12"/>
                  <a:gd name="T175" fmla="*/ 0 h 606"/>
                  <a:gd name="T176" fmla="*/ 612 w 612"/>
                  <a:gd name="T177" fmla="*/ 606 h 60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12" h="606">
                    <a:moveTo>
                      <a:pt x="288" y="0"/>
                    </a:moveTo>
                    <a:lnTo>
                      <a:pt x="279" y="31"/>
                    </a:lnTo>
                    <a:lnTo>
                      <a:pt x="263" y="34"/>
                    </a:lnTo>
                    <a:lnTo>
                      <a:pt x="253" y="44"/>
                    </a:lnTo>
                    <a:lnTo>
                      <a:pt x="240" y="71"/>
                    </a:lnTo>
                    <a:lnTo>
                      <a:pt x="230" y="110"/>
                    </a:lnTo>
                    <a:lnTo>
                      <a:pt x="220" y="148"/>
                    </a:lnTo>
                    <a:lnTo>
                      <a:pt x="215" y="190"/>
                    </a:lnTo>
                    <a:lnTo>
                      <a:pt x="215" y="222"/>
                    </a:lnTo>
                    <a:lnTo>
                      <a:pt x="220" y="263"/>
                    </a:lnTo>
                    <a:lnTo>
                      <a:pt x="232" y="296"/>
                    </a:lnTo>
                    <a:lnTo>
                      <a:pt x="257" y="322"/>
                    </a:lnTo>
                    <a:lnTo>
                      <a:pt x="281" y="332"/>
                    </a:lnTo>
                    <a:lnTo>
                      <a:pt x="311" y="332"/>
                    </a:lnTo>
                    <a:lnTo>
                      <a:pt x="332" y="326"/>
                    </a:lnTo>
                    <a:lnTo>
                      <a:pt x="352" y="312"/>
                    </a:lnTo>
                    <a:lnTo>
                      <a:pt x="365" y="297"/>
                    </a:lnTo>
                    <a:lnTo>
                      <a:pt x="371" y="271"/>
                    </a:lnTo>
                    <a:lnTo>
                      <a:pt x="376" y="234"/>
                    </a:lnTo>
                    <a:lnTo>
                      <a:pt x="374" y="201"/>
                    </a:lnTo>
                    <a:lnTo>
                      <a:pt x="374" y="172"/>
                    </a:lnTo>
                    <a:lnTo>
                      <a:pt x="383" y="149"/>
                    </a:lnTo>
                    <a:lnTo>
                      <a:pt x="403" y="149"/>
                    </a:lnTo>
                    <a:lnTo>
                      <a:pt x="437" y="156"/>
                    </a:lnTo>
                    <a:lnTo>
                      <a:pt x="454" y="172"/>
                    </a:lnTo>
                    <a:lnTo>
                      <a:pt x="452" y="208"/>
                    </a:lnTo>
                    <a:lnTo>
                      <a:pt x="449" y="263"/>
                    </a:lnTo>
                    <a:lnTo>
                      <a:pt x="449" y="310"/>
                    </a:lnTo>
                    <a:lnTo>
                      <a:pt x="443" y="345"/>
                    </a:lnTo>
                    <a:lnTo>
                      <a:pt x="429" y="374"/>
                    </a:lnTo>
                    <a:lnTo>
                      <a:pt x="407" y="400"/>
                    </a:lnTo>
                    <a:lnTo>
                      <a:pt x="386" y="414"/>
                    </a:lnTo>
                    <a:lnTo>
                      <a:pt x="340" y="426"/>
                    </a:lnTo>
                    <a:lnTo>
                      <a:pt x="305" y="426"/>
                    </a:lnTo>
                    <a:lnTo>
                      <a:pt x="263" y="419"/>
                    </a:lnTo>
                    <a:lnTo>
                      <a:pt x="229" y="408"/>
                    </a:lnTo>
                    <a:lnTo>
                      <a:pt x="203" y="402"/>
                    </a:lnTo>
                    <a:lnTo>
                      <a:pt x="170" y="387"/>
                    </a:lnTo>
                    <a:lnTo>
                      <a:pt x="156" y="370"/>
                    </a:lnTo>
                    <a:lnTo>
                      <a:pt x="150" y="354"/>
                    </a:lnTo>
                    <a:lnTo>
                      <a:pt x="136" y="341"/>
                    </a:lnTo>
                    <a:lnTo>
                      <a:pt x="122" y="337"/>
                    </a:lnTo>
                    <a:lnTo>
                      <a:pt x="101" y="335"/>
                    </a:lnTo>
                    <a:lnTo>
                      <a:pt x="86" y="338"/>
                    </a:lnTo>
                    <a:lnTo>
                      <a:pt x="65" y="351"/>
                    </a:lnTo>
                    <a:lnTo>
                      <a:pt x="51" y="364"/>
                    </a:lnTo>
                    <a:lnTo>
                      <a:pt x="38" y="381"/>
                    </a:lnTo>
                    <a:lnTo>
                      <a:pt x="33" y="405"/>
                    </a:lnTo>
                    <a:lnTo>
                      <a:pt x="30" y="426"/>
                    </a:lnTo>
                    <a:lnTo>
                      <a:pt x="32" y="445"/>
                    </a:lnTo>
                    <a:lnTo>
                      <a:pt x="43" y="468"/>
                    </a:lnTo>
                    <a:lnTo>
                      <a:pt x="64" y="486"/>
                    </a:lnTo>
                    <a:lnTo>
                      <a:pt x="127" y="514"/>
                    </a:lnTo>
                    <a:lnTo>
                      <a:pt x="194" y="539"/>
                    </a:lnTo>
                    <a:lnTo>
                      <a:pt x="274" y="563"/>
                    </a:lnTo>
                    <a:lnTo>
                      <a:pt x="346" y="571"/>
                    </a:lnTo>
                    <a:lnTo>
                      <a:pt x="407" y="567"/>
                    </a:lnTo>
                    <a:lnTo>
                      <a:pt x="452" y="553"/>
                    </a:lnTo>
                    <a:lnTo>
                      <a:pt x="498" y="522"/>
                    </a:lnTo>
                    <a:lnTo>
                      <a:pt x="542" y="477"/>
                    </a:lnTo>
                    <a:lnTo>
                      <a:pt x="576" y="416"/>
                    </a:lnTo>
                    <a:lnTo>
                      <a:pt x="584" y="377"/>
                    </a:lnTo>
                    <a:lnTo>
                      <a:pt x="588" y="338"/>
                    </a:lnTo>
                    <a:lnTo>
                      <a:pt x="582" y="310"/>
                    </a:lnTo>
                    <a:lnTo>
                      <a:pt x="587" y="298"/>
                    </a:lnTo>
                    <a:lnTo>
                      <a:pt x="595" y="277"/>
                    </a:lnTo>
                    <a:lnTo>
                      <a:pt x="595" y="261"/>
                    </a:lnTo>
                    <a:lnTo>
                      <a:pt x="589" y="250"/>
                    </a:lnTo>
                    <a:lnTo>
                      <a:pt x="579" y="242"/>
                    </a:lnTo>
                    <a:lnTo>
                      <a:pt x="574" y="256"/>
                    </a:lnTo>
                    <a:lnTo>
                      <a:pt x="574" y="270"/>
                    </a:lnTo>
                    <a:lnTo>
                      <a:pt x="565" y="291"/>
                    </a:lnTo>
                    <a:lnTo>
                      <a:pt x="563" y="307"/>
                    </a:lnTo>
                    <a:lnTo>
                      <a:pt x="565" y="331"/>
                    </a:lnTo>
                    <a:lnTo>
                      <a:pt x="563" y="365"/>
                    </a:lnTo>
                    <a:lnTo>
                      <a:pt x="558" y="393"/>
                    </a:lnTo>
                    <a:lnTo>
                      <a:pt x="546" y="425"/>
                    </a:lnTo>
                    <a:lnTo>
                      <a:pt x="531" y="451"/>
                    </a:lnTo>
                    <a:lnTo>
                      <a:pt x="507" y="482"/>
                    </a:lnTo>
                    <a:lnTo>
                      <a:pt x="477" y="506"/>
                    </a:lnTo>
                    <a:lnTo>
                      <a:pt x="439" y="528"/>
                    </a:lnTo>
                    <a:lnTo>
                      <a:pt x="392" y="537"/>
                    </a:lnTo>
                    <a:lnTo>
                      <a:pt x="344" y="539"/>
                    </a:lnTo>
                    <a:lnTo>
                      <a:pt x="298" y="537"/>
                    </a:lnTo>
                    <a:lnTo>
                      <a:pt x="240" y="523"/>
                    </a:lnTo>
                    <a:lnTo>
                      <a:pt x="204" y="512"/>
                    </a:lnTo>
                    <a:lnTo>
                      <a:pt x="164" y="499"/>
                    </a:lnTo>
                    <a:lnTo>
                      <a:pt x="118" y="482"/>
                    </a:lnTo>
                    <a:lnTo>
                      <a:pt x="91" y="471"/>
                    </a:lnTo>
                    <a:lnTo>
                      <a:pt x="68" y="464"/>
                    </a:lnTo>
                    <a:lnTo>
                      <a:pt x="52" y="451"/>
                    </a:lnTo>
                    <a:lnTo>
                      <a:pt x="49" y="435"/>
                    </a:lnTo>
                    <a:lnTo>
                      <a:pt x="56" y="410"/>
                    </a:lnTo>
                    <a:lnTo>
                      <a:pt x="77" y="384"/>
                    </a:lnTo>
                    <a:lnTo>
                      <a:pt x="95" y="367"/>
                    </a:lnTo>
                    <a:lnTo>
                      <a:pt x="112" y="370"/>
                    </a:lnTo>
                    <a:lnTo>
                      <a:pt x="121" y="381"/>
                    </a:lnTo>
                    <a:lnTo>
                      <a:pt x="121" y="395"/>
                    </a:lnTo>
                    <a:lnTo>
                      <a:pt x="129" y="408"/>
                    </a:lnTo>
                    <a:lnTo>
                      <a:pt x="149" y="422"/>
                    </a:lnTo>
                    <a:lnTo>
                      <a:pt x="196" y="437"/>
                    </a:lnTo>
                    <a:lnTo>
                      <a:pt x="253" y="449"/>
                    </a:lnTo>
                    <a:lnTo>
                      <a:pt x="289" y="453"/>
                    </a:lnTo>
                    <a:lnTo>
                      <a:pt x="329" y="454"/>
                    </a:lnTo>
                    <a:lnTo>
                      <a:pt x="361" y="451"/>
                    </a:lnTo>
                    <a:lnTo>
                      <a:pt x="389" y="443"/>
                    </a:lnTo>
                    <a:lnTo>
                      <a:pt x="413" y="426"/>
                    </a:lnTo>
                    <a:lnTo>
                      <a:pt x="436" y="405"/>
                    </a:lnTo>
                    <a:lnTo>
                      <a:pt x="454" y="381"/>
                    </a:lnTo>
                    <a:lnTo>
                      <a:pt x="473" y="350"/>
                    </a:lnTo>
                    <a:lnTo>
                      <a:pt x="480" y="307"/>
                    </a:lnTo>
                    <a:lnTo>
                      <a:pt x="487" y="271"/>
                    </a:lnTo>
                    <a:lnTo>
                      <a:pt x="493" y="235"/>
                    </a:lnTo>
                    <a:lnTo>
                      <a:pt x="501" y="197"/>
                    </a:lnTo>
                    <a:lnTo>
                      <a:pt x="503" y="165"/>
                    </a:lnTo>
                    <a:lnTo>
                      <a:pt x="502" y="149"/>
                    </a:lnTo>
                    <a:lnTo>
                      <a:pt x="498" y="136"/>
                    </a:lnTo>
                    <a:lnTo>
                      <a:pt x="478" y="120"/>
                    </a:lnTo>
                    <a:lnTo>
                      <a:pt x="446" y="109"/>
                    </a:lnTo>
                    <a:lnTo>
                      <a:pt x="423" y="106"/>
                    </a:lnTo>
                    <a:lnTo>
                      <a:pt x="403" y="106"/>
                    </a:lnTo>
                    <a:lnTo>
                      <a:pt x="386" y="113"/>
                    </a:lnTo>
                    <a:lnTo>
                      <a:pt x="373" y="121"/>
                    </a:lnTo>
                    <a:lnTo>
                      <a:pt x="363" y="137"/>
                    </a:lnTo>
                    <a:lnTo>
                      <a:pt x="358" y="158"/>
                    </a:lnTo>
                    <a:lnTo>
                      <a:pt x="358" y="186"/>
                    </a:lnTo>
                    <a:lnTo>
                      <a:pt x="358" y="213"/>
                    </a:lnTo>
                    <a:lnTo>
                      <a:pt x="355" y="240"/>
                    </a:lnTo>
                    <a:lnTo>
                      <a:pt x="346" y="261"/>
                    </a:lnTo>
                    <a:lnTo>
                      <a:pt x="333" y="278"/>
                    </a:lnTo>
                    <a:lnTo>
                      <a:pt x="312" y="293"/>
                    </a:lnTo>
                    <a:lnTo>
                      <a:pt x="295" y="298"/>
                    </a:lnTo>
                    <a:lnTo>
                      <a:pt x="282" y="297"/>
                    </a:lnTo>
                    <a:lnTo>
                      <a:pt x="268" y="289"/>
                    </a:lnTo>
                    <a:lnTo>
                      <a:pt x="251" y="268"/>
                    </a:lnTo>
                    <a:lnTo>
                      <a:pt x="244" y="235"/>
                    </a:lnTo>
                    <a:lnTo>
                      <a:pt x="244" y="202"/>
                    </a:lnTo>
                    <a:lnTo>
                      <a:pt x="253" y="159"/>
                    </a:lnTo>
                    <a:lnTo>
                      <a:pt x="271" y="116"/>
                    </a:lnTo>
                    <a:lnTo>
                      <a:pt x="290" y="85"/>
                    </a:lnTo>
                    <a:lnTo>
                      <a:pt x="305" y="70"/>
                    </a:lnTo>
                    <a:lnTo>
                      <a:pt x="311" y="56"/>
                    </a:lnTo>
                    <a:lnTo>
                      <a:pt x="309" y="44"/>
                    </a:lnTo>
                    <a:lnTo>
                      <a:pt x="302" y="34"/>
                    </a:lnTo>
                    <a:lnTo>
                      <a:pt x="289" y="29"/>
                    </a:lnTo>
                    <a:lnTo>
                      <a:pt x="301" y="5"/>
                    </a:lnTo>
                    <a:lnTo>
                      <a:pt x="333" y="22"/>
                    </a:lnTo>
                    <a:lnTo>
                      <a:pt x="390" y="76"/>
                    </a:lnTo>
                    <a:lnTo>
                      <a:pt x="534" y="91"/>
                    </a:lnTo>
                    <a:lnTo>
                      <a:pt x="560" y="194"/>
                    </a:lnTo>
                    <a:lnTo>
                      <a:pt x="598" y="200"/>
                    </a:lnTo>
                    <a:lnTo>
                      <a:pt x="607" y="229"/>
                    </a:lnTo>
                    <a:lnTo>
                      <a:pt x="611" y="261"/>
                    </a:lnTo>
                    <a:lnTo>
                      <a:pt x="612" y="290"/>
                    </a:lnTo>
                    <a:lnTo>
                      <a:pt x="605" y="308"/>
                    </a:lnTo>
                    <a:lnTo>
                      <a:pt x="602" y="396"/>
                    </a:lnTo>
                    <a:lnTo>
                      <a:pt x="562" y="494"/>
                    </a:lnTo>
                    <a:lnTo>
                      <a:pt x="542" y="522"/>
                    </a:lnTo>
                    <a:lnTo>
                      <a:pt x="475" y="581"/>
                    </a:lnTo>
                    <a:lnTo>
                      <a:pt x="405" y="606"/>
                    </a:lnTo>
                    <a:lnTo>
                      <a:pt x="324" y="606"/>
                    </a:lnTo>
                    <a:lnTo>
                      <a:pt x="158" y="568"/>
                    </a:lnTo>
                    <a:lnTo>
                      <a:pt x="15" y="482"/>
                    </a:lnTo>
                    <a:lnTo>
                      <a:pt x="0" y="405"/>
                    </a:lnTo>
                    <a:lnTo>
                      <a:pt x="18" y="343"/>
                    </a:lnTo>
                    <a:lnTo>
                      <a:pt x="76" y="313"/>
                    </a:lnTo>
                    <a:lnTo>
                      <a:pt x="147" y="322"/>
                    </a:lnTo>
                    <a:lnTo>
                      <a:pt x="222" y="320"/>
                    </a:lnTo>
                    <a:lnTo>
                      <a:pt x="187" y="235"/>
                    </a:lnTo>
                    <a:lnTo>
                      <a:pt x="190" y="126"/>
                    </a:lnTo>
                    <a:lnTo>
                      <a:pt x="204" y="85"/>
                    </a:lnTo>
                    <a:lnTo>
                      <a:pt x="226" y="44"/>
                    </a:lnTo>
                    <a:lnTo>
                      <a:pt x="251" y="3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2" name="Freeform 28"/>
              <p:cNvSpPr>
                <a:spLocks/>
              </p:cNvSpPr>
              <p:nvPr/>
            </p:nvSpPr>
            <p:spPr bwMode="auto">
              <a:xfrm>
                <a:off x="944" y="4176"/>
                <a:ext cx="4" cy="3"/>
              </a:xfrm>
              <a:custGeom>
                <a:avLst/>
                <a:gdLst>
                  <a:gd name="T0" fmla="*/ 0 w 33"/>
                  <a:gd name="T1" fmla="*/ 0 h 31"/>
                  <a:gd name="T2" fmla="*/ 0 w 33"/>
                  <a:gd name="T3" fmla="*/ 0 h 31"/>
                  <a:gd name="T4" fmla="*/ 0 w 33"/>
                  <a:gd name="T5" fmla="*/ 0 h 31"/>
                  <a:gd name="T6" fmla="*/ 0 w 33"/>
                  <a:gd name="T7" fmla="*/ 0 h 31"/>
                  <a:gd name="T8" fmla="*/ 0 w 33"/>
                  <a:gd name="T9" fmla="*/ 0 h 31"/>
                  <a:gd name="T10" fmla="*/ 0 w 33"/>
                  <a:gd name="T11" fmla="*/ 0 h 31"/>
                  <a:gd name="T12" fmla="*/ 0 w 33"/>
                  <a:gd name="T13" fmla="*/ 0 h 31"/>
                  <a:gd name="T14" fmla="*/ 0 w 33"/>
                  <a:gd name="T15" fmla="*/ 0 h 31"/>
                  <a:gd name="T16" fmla="*/ 0 w 33"/>
                  <a:gd name="T17" fmla="*/ 0 h 31"/>
                  <a:gd name="T18" fmla="*/ 0 w 33"/>
                  <a:gd name="T19" fmla="*/ 0 h 31"/>
                  <a:gd name="T20" fmla="*/ 0 w 33"/>
                  <a:gd name="T21" fmla="*/ 0 h 31"/>
                  <a:gd name="T22" fmla="*/ 0 w 33"/>
                  <a:gd name="T23" fmla="*/ 0 h 31"/>
                  <a:gd name="T24" fmla="*/ 0 w 33"/>
                  <a:gd name="T25" fmla="*/ 0 h 31"/>
                  <a:gd name="T26" fmla="*/ 0 w 33"/>
                  <a:gd name="T27" fmla="*/ 0 h 31"/>
                  <a:gd name="T28" fmla="*/ 0 w 33"/>
                  <a:gd name="T29" fmla="*/ 0 h 3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3"/>
                  <a:gd name="T46" fmla="*/ 0 h 31"/>
                  <a:gd name="T47" fmla="*/ 33 w 33"/>
                  <a:gd name="T48" fmla="*/ 31 h 3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3" h="31">
                    <a:moveTo>
                      <a:pt x="31" y="15"/>
                    </a:moveTo>
                    <a:lnTo>
                      <a:pt x="29" y="13"/>
                    </a:lnTo>
                    <a:lnTo>
                      <a:pt x="25" y="13"/>
                    </a:lnTo>
                    <a:lnTo>
                      <a:pt x="22" y="10"/>
                    </a:lnTo>
                    <a:lnTo>
                      <a:pt x="19" y="10"/>
                    </a:lnTo>
                    <a:lnTo>
                      <a:pt x="18" y="13"/>
                    </a:lnTo>
                    <a:lnTo>
                      <a:pt x="16" y="14"/>
                    </a:lnTo>
                    <a:lnTo>
                      <a:pt x="16" y="16"/>
                    </a:lnTo>
                    <a:lnTo>
                      <a:pt x="15" y="23"/>
                    </a:lnTo>
                    <a:lnTo>
                      <a:pt x="15" y="31"/>
                    </a:lnTo>
                    <a:lnTo>
                      <a:pt x="0" y="18"/>
                    </a:lnTo>
                    <a:lnTo>
                      <a:pt x="2" y="0"/>
                    </a:lnTo>
                    <a:lnTo>
                      <a:pt x="33" y="9"/>
                    </a:lnTo>
                    <a:lnTo>
                      <a:pt x="31" y="15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3" name="Freeform 29"/>
              <p:cNvSpPr>
                <a:spLocks/>
              </p:cNvSpPr>
              <p:nvPr/>
            </p:nvSpPr>
            <p:spPr bwMode="auto">
              <a:xfrm>
                <a:off x="919" y="4168"/>
                <a:ext cx="47" cy="78"/>
              </a:xfrm>
              <a:custGeom>
                <a:avLst/>
                <a:gdLst>
                  <a:gd name="T0" fmla="*/ 0 w 419"/>
                  <a:gd name="T1" fmla="*/ 0 h 709"/>
                  <a:gd name="T2" fmla="*/ 0 w 419"/>
                  <a:gd name="T3" fmla="*/ 0 h 709"/>
                  <a:gd name="T4" fmla="*/ 0 w 419"/>
                  <a:gd name="T5" fmla="*/ 0 h 709"/>
                  <a:gd name="T6" fmla="*/ 0 w 419"/>
                  <a:gd name="T7" fmla="*/ 0 h 709"/>
                  <a:gd name="T8" fmla="*/ 0 w 419"/>
                  <a:gd name="T9" fmla="*/ 0 h 709"/>
                  <a:gd name="T10" fmla="*/ 0 w 419"/>
                  <a:gd name="T11" fmla="*/ 0 h 709"/>
                  <a:gd name="T12" fmla="*/ 0 w 419"/>
                  <a:gd name="T13" fmla="*/ 0 h 709"/>
                  <a:gd name="T14" fmla="*/ 0 w 419"/>
                  <a:gd name="T15" fmla="*/ 0 h 709"/>
                  <a:gd name="T16" fmla="*/ 0 w 419"/>
                  <a:gd name="T17" fmla="*/ 0 h 709"/>
                  <a:gd name="T18" fmla="*/ 0 w 419"/>
                  <a:gd name="T19" fmla="*/ 0 h 709"/>
                  <a:gd name="T20" fmla="*/ 0 w 419"/>
                  <a:gd name="T21" fmla="*/ 0 h 709"/>
                  <a:gd name="T22" fmla="*/ 0 w 419"/>
                  <a:gd name="T23" fmla="*/ 0 h 709"/>
                  <a:gd name="T24" fmla="*/ 0 w 419"/>
                  <a:gd name="T25" fmla="*/ 0 h 709"/>
                  <a:gd name="T26" fmla="*/ 0 w 419"/>
                  <a:gd name="T27" fmla="*/ 0 h 709"/>
                  <a:gd name="T28" fmla="*/ 0 w 419"/>
                  <a:gd name="T29" fmla="*/ 0 h 709"/>
                  <a:gd name="T30" fmla="*/ 0 w 419"/>
                  <a:gd name="T31" fmla="*/ 0 h 709"/>
                  <a:gd name="T32" fmla="*/ 0 w 419"/>
                  <a:gd name="T33" fmla="*/ 0 h 709"/>
                  <a:gd name="T34" fmla="*/ 0 w 419"/>
                  <a:gd name="T35" fmla="*/ 0 h 709"/>
                  <a:gd name="T36" fmla="*/ 0 w 419"/>
                  <a:gd name="T37" fmla="*/ 0 h 709"/>
                  <a:gd name="T38" fmla="*/ 0 w 419"/>
                  <a:gd name="T39" fmla="*/ 0 h 709"/>
                  <a:gd name="T40" fmla="*/ 0 w 419"/>
                  <a:gd name="T41" fmla="*/ 0 h 709"/>
                  <a:gd name="T42" fmla="*/ 0 w 419"/>
                  <a:gd name="T43" fmla="*/ 0 h 709"/>
                  <a:gd name="T44" fmla="*/ 0 w 419"/>
                  <a:gd name="T45" fmla="*/ 0 h 709"/>
                  <a:gd name="T46" fmla="*/ 0 w 419"/>
                  <a:gd name="T47" fmla="*/ 0 h 709"/>
                  <a:gd name="T48" fmla="*/ 0 w 419"/>
                  <a:gd name="T49" fmla="*/ 0 h 709"/>
                  <a:gd name="T50" fmla="*/ 0 w 419"/>
                  <a:gd name="T51" fmla="*/ 0 h 709"/>
                  <a:gd name="T52" fmla="*/ 0 w 419"/>
                  <a:gd name="T53" fmla="*/ 0 h 709"/>
                  <a:gd name="T54" fmla="*/ 0 w 419"/>
                  <a:gd name="T55" fmla="*/ 0 h 709"/>
                  <a:gd name="T56" fmla="*/ 0 w 419"/>
                  <a:gd name="T57" fmla="*/ 0 h 709"/>
                  <a:gd name="T58" fmla="*/ 0 w 419"/>
                  <a:gd name="T59" fmla="*/ 0 h 709"/>
                  <a:gd name="T60" fmla="*/ 0 w 419"/>
                  <a:gd name="T61" fmla="*/ 0 h 709"/>
                  <a:gd name="T62" fmla="*/ 0 w 419"/>
                  <a:gd name="T63" fmla="*/ 0 h 709"/>
                  <a:gd name="T64" fmla="*/ 0 w 419"/>
                  <a:gd name="T65" fmla="*/ 0 h 709"/>
                  <a:gd name="T66" fmla="*/ 0 w 419"/>
                  <a:gd name="T67" fmla="*/ 0 h 709"/>
                  <a:gd name="T68" fmla="*/ 0 w 419"/>
                  <a:gd name="T69" fmla="*/ 0 h 709"/>
                  <a:gd name="T70" fmla="*/ 0 w 419"/>
                  <a:gd name="T71" fmla="*/ 0 h 709"/>
                  <a:gd name="T72" fmla="*/ 0 w 419"/>
                  <a:gd name="T73" fmla="*/ 0 h 709"/>
                  <a:gd name="T74" fmla="*/ 0 w 419"/>
                  <a:gd name="T75" fmla="*/ 0 h 709"/>
                  <a:gd name="T76" fmla="*/ 0 w 419"/>
                  <a:gd name="T77" fmla="*/ 0 h 709"/>
                  <a:gd name="T78" fmla="*/ 0 w 419"/>
                  <a:gd name="T79" fmla="*/ 0 h 709"/>
                  <a:gd name="T80" fmla="*/ 0 w 419"/>
                  <a:gd name="T81" fmla="*/ 0 h 709"/>
                  <a:gd name="T82" fmla="*/ 0 w 419"/>
                  <a:gd name="T83" fmla="*/ 0 h 709"/>
                  <a:gd name="T84" fmla="*/ 0 w 419"/>
                  <a:gd name="T85" fmla="*/ 0 h 709"/>
                  <a:gd name="T86" fmla="*/ 0 w 419"/>
                  <a:gd name="T87" fmla="*/ 0 h 709"/>
                  <a:gd name="T88" fmla="*/ 0 w 419"/>
                  <a:gd name="T89" fmla="*/ 0 h 709"/>
                  <a:gd name="T90" fmla="*/ 0 w 419"/>
                  <a:gd name="T91" fmla="*/ 0 h 709"/>
                  <a:gd name="T92" fmla="*/ 0 w 419"/>
                  <a:gd name="T93" fmla="*/ 0 h 709"/>
                  <a:gd name="T94" fmla="*/ 0 w 419"/>
                  <a:gd name="T95" fmla="*/ 0 h 709"/>
                  <a:gd name="T96" fmla="*/ 0 w 419"/>
                  <a:gd name="T97" fmla="*/ 0 h 709"/>
                  <a:gd name="T98" fmla="*/ 0 w 419"/>
                  <a:gd name="T99" fmla="*/ 0 h 709"/>
                  <a:gd name="T100" fmla="*/ 0 w 419"/>
                  <a:gd name="T101" fmla="*/ 0 h 709"/>
                  <a:gd name="T102" fmla="*/ 0 w 419"/>
                  <a:gd name="T103" fmla="*/ 0 h 709"/>
                  <a:gd name="T104" fmla="*/ 0 w 419"/>
                  <a:gd name="T105" fmla="*/ 0 h 709"/>
                  <a:gd name="T106" fmla="*/ 0 w 419"/>
                  <a:gd name="T107" fmla="*/ 0 h 70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19"/>
                  <a:gd name="T163" fmla="*/ 0 h 709"/>
                  <a:gd name="T164" fmla="*/ 419 w 419"/>
                  <a:gd name="T165" fmla="*/ 709 h 70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19" h="709">
                    <a:moveTo>
                      <a:pt x="110" y="2"/>
                    </a:moveTo>
                    <a:lnTo>
                      <a:pt x="104" y="47"/>
                    </a:lnTo>
                    <a:lnTo>
                      <a:pt x="95" y="47"/>
                    </a:lnTo>
                    <a:lnTo>
                      <a:pt x="82" y="52"/>
                    </a:lnTo>
                    <a:lnTo>
                      <a:pt x="67" y="63"/>
                    </a:lnTo>
                    <a:lnTo>
                      <a:pt x="57" y="78"/>
                    </a:lnTo>
                    <a:lnTo>
                      <a:pt x="49" y="94"/>
                    </a:lnTo>
                    <a:lnTo>
                      <a:pt x="48" y="114"/>
                    </a:lnTo>
                    <a:lnTo>
                      <a:pt x="48" y="132"/>
                    </a:lnTo>
                    <a:lnTo>
                      <a:pt x="54" y="148"/>
                    </a:lnTo>
                    <a:lnTo>
                      <a:pt x="63" y="165"/>
                    </a:lnTo>
                    <a:lnTo>
                      <a:pt x="67" y="181"/>
                    </a:lnTo>
                    <a:lnTo>
                      <a:pt x="67" y="188"/>
                    </a:lnTo>
                    <a:lnTo>
                      <a:pt x="64" y="195"/>
                    </a:lnTo>
                    <a:lnTo>
                      <a:pt x="58" y="195"/>
                    </a:lnTo>
                    <a:lnTo>
                      <a:pt x="47" y="202"/>
                    </a:lnTo>
                    <a:lnTo>
                      <a:pt x="44" y="213"/>
                    </a:lnTo>
                    <a:lnTo>
                      <a:pt x="41" y="232"/>
                    </a:lnTo>
                    <a:lnTo>
                      <a:pt x="41" y="254"/>
                    </a:lnTo>
                    <a:lnTo>
                      <a:pt x="43" y="271"/>
                    </a:lnTo>
                    <a:lnTo>
                      <a:pt x="46" y="282"/>
                    </a:lnTo>
                    <a:lnTo>
                      <a:pt x="57" y="290"/>
                    </a:lnTo>
                    <a:lnTo>
                      <a:pt x="72" y="294"/>
                    </a:lnTo>
                    <a:lnTo>
                      <a:pt x="82" y="301"/>
                    </a:lnTo>
                    <a:lnTo>
                      <a:pt x="87" y="315"/>
                    </a:lnTo>
                    <a:lnTo>
                      <a:pt x="91" y="331"/>
                    </a:lnTo>
                    <a:lnTo>
                      <a:pt x="88" y="340"/>
                    </a:lnTo>
                    <a:lnTo>
                      <a:pt x="80" y="346"/>
                    </a:lnTo>
                    <a:lnTo>
                      <a:pt x="66" y="351"/>
                    </a:lnTo>
                    <a:lnTo>
                      <a:pt x="57" y="361"/>
                    </a:lnTo>
                    <a:lnTo>
                      <a:pt x="53" y="371"/>
                    </a:lnTo>
                    <a:lnTo>
                      <a:pt x="52" y="383"/>
                    </a:lnTo>
                    <a:lnTo>
                      <a:pt x="56" y="400"/>
                    </a:lnTo>
                    <a:lnTo>
                      <a:pt x="63" y="414"/>
                    </a:lnTo>
                    <a:lnTo>
                      <a:pt x="73" y="423"/>
                    </a:lnTo>
                    <a:lnTo>
                      <a:pt x="83" y="427"/>
                    </a:lnTo>
                    <a:lnTo>
                      <a:pt x="93" y="425"/>
                    </a:lnTo>
                    <a:lnTo>
                      <a:pt x="97" y="423"/>
                    </a:lnTo>
                    <a:lnTo>
                      <a:pt x="104" y="424"/>
                    </a:lnTo>
                    <a:lnTo>
                      <a:pt x="113" y="426"/>
                    </a:lnTo>
                    <a:lnTo>
                      <a:pt x="120" y="431"/>
                    </a:lnTo>
                    <a:lnTo>
                      <a:pt x="125" y="438"/>
                    </a:lnTo>
                    <a:lnTo>
                      <a:pt x="131" y="448"/>
                    </a:lnTo>
                    <a:lnTo>
                      <a:pt x="138" y="468"/>
                    </a:lnTo>
                    <a:lnTo>
                      <a:pt x="151" y="484"/>
                    </a:lnTo>
                    <a:lnTo>
                      <a:pt x="168" y="503"/>
                    </a:lnTo>
                    <a:lnTo>
                      <a:pt x="187" y="516"/>
                    </a:lnTo>
                    <a:lnTo>
                      <a:pt x="205" y="526"/>
                    </a:lnTo>
                    <a:lnTo>
                      <a:pt x="226" y="534"/>
                    </a:lnTo>
                    <a:lnTo>
                      <a:pt x="245" y="538"/>
                    </a:lnTo>
                    <a:lnTo>
                      <a:pt x="270" y="538"/>
                    </a:lnTo>
                    <a:lnTo>
                      <a:pt x="292" y="538"/>
                    </a:lnTo>
                    <a:lnTo>
                      <a:pt x="310" y="534"/>
                    </a:lnTo>
                    <a:lnTo>
                      <a:pt x="320" y="526"/>
                    </a:lnTo>
                    <a:lnTo>
                      <a:pt x="320" y="518"/>
                    </a:lnTo>
                    <a:lnTo>
                      <a:pt x="335" y="529"/>
                    </a:lnTo>
                    <a:lnTo>
                      <a:pt x="354" y="545"/>
                    </a:lnTo>
                    <a:lnTo>
                      <a:pt x="363" y="559"/>
                    </a:lnTo>
                    <a:lnTo>
                      <a:pt x="364" y="582"/>
                    </a:lnTo>
                    <a:lnTo>
                      <a:pt x="364" y="618"/>
                    </a:lnTo>
                    <a:lnTo>
                      <a:pt x="362" y="643"/>
                    </a:lnTo>
                    <a:lnTo>
                      <a:pt x="360" y="659"/>
                    </a:lnTo>
                    <a:lnTo>
                      <a:pt x="358" y="680"/>
                    </a:lnTo>
                    <a:lnTo>
                      <a:pt x="364" y="683"/>
                    </a:lnTo>
                    <a:lnTo>
                      <a:pt x="368" y="673"/>
                    </a:lnTo>
                    <a:lnTo>
                      <a:pt x="368" y="640"/>
                    </a:lnTo>
                    <a:lnTo>
                      <a:pt x="371" y="599"/>
                    </a:lnTo>
                    <a:lnTo>
                      <a:pt x="372" y="576"/>
                    </a:lnTo>
                    <a:lnTo>
                      <a:pt x="372" y="560"/>
                    </a:lnTo>
                    <a:lnTo>
                      <a:pt x="364" y="538"/>
                    </a:lnTo>
                    <a:lnTo>
                      <a:pt x="349" y="516"/>
                    </a:lnTo>
                    <a:lnTo>
                      <a:pt x="349" y="508"/>
                    </a:lnTo>
                    <a:lnTo>
                      <a:pt x="360" y="493"/>
                    </a:lnTo>
                    <a:lnTo>
                      <a:pt x="368" y="485"/>
                    </a:lnTo>
                    <a:lnTo>
                      <a:pt x="371" y="471"/>
                    </a:lnTo>
                    <a:lnTo>
                      <a:pt x="369" y="458"/>
                    </a:lnTo>
                    <a:lnTo>
                      <a:pt x="360" y="458"/>
                    </a:lnTo>
                    <a:lnTo>
                      <a:pt x="349" y="457"/>
                    </a:lnTo>
                    <a:lnTo>
                      <a:pt x="334" y="455"/>
                    </a:lnTo>
                    <a:lnTo>
                      <a:pt x="315" y="442"/>
                    </a:lnTo>
                    <a:lnTo>
                      <a:pt x="298" y="424"/>
                    </a:lnTo>
                    <a:lnTo>
                      <a:pt x="298" y="408"/>
                    </a:lnTo>
                    <a:lnTo>
                      <a:pt x="298" y="384"/>
                    </a:lnTo>
                    <a:lnTo>
                      <a:pt x="298" y="374"/>
                    </a:lnTo>
                    <a:lnTo>
                      <a:pt x="285" y="374"/>
                    </a:lnTo>
                    <a:lnTo>
                      <a:pt x="275" y="376"/>
                    </a:lnTo>
                    <a:lnTo>
                      <a:pt x="262" y="381"/>
                    </a:lnTo>
                    <a:lnTo>
                      <a:pt x="253" y="378"/>
                    </a:lnTo>
                    <a:lnTo>
                      <a:pt x="247" y="367"/>
                    </a:lnTo>
                    <a:lnTo>
                      <a:pt x="243" y="351"/>
                    </a:lnTo>
                    <a:lnTo>
                      <a:pt x="234" y="333"/>
                    </a:lnTo>
                    <a:lnTo>
                      <a:pt x="216" y="310"/>
                    </a:lnTo>
                    <a:lnTo>
                      <a:pt x="207" y="297"/>
                    </a:lnTo>
                    <a:lnTo>
                      <a:pt x="193" y="285"/>
                    </a:lnTo>
                    <a:lnTo>
                      <a:pt x="179" y="273"/>
                    </a:lnTo>
                    <a:lnTo>
                      <a:pt x="191" y="264"/>
                    </a:lnTo>
                    <a:lnTo>
                      <a:pt x="202" y="253"/>
                    </a:lnTo>
                    <a:lnTo>
                      <a:pt x="204" y="238"/>
                    </a:lnTo>
                    <a:lnTo>
                      <a:pt x="204" y="224"/>
                    </a:lnTo>
                    <a:lnTo>
                      <a:pt x="198" y="211"/>
                    </a:lnTo>
                    <a:lnTo>
                      <a:pt x="184" y="193"/>
                    </a:lnTo>
                    <a:lnTo>
                      <a:pt x="166" y="187"/>
                    </a:lnTo>
                    <a:lnTo>
                      <a:pt x="152" y="190"/>
                    </a:lnTo>
                    <a:lnTo>
                      <a:pt x="142" y="200"/>
                    </a:lnTo>
                    <a:lnTo>
                      <a:pt x="143" y="213"/>
                    </a:lnTo>
                    <a:lnTo>
                      <a:pt x="149" y="227"/>
                    </a:lnTo>
                    <a:lnTo>
                      <a:pt x="157" y="244"/>
                    </a:lnTo>
                    <a:lnTo>
                      <a:pt x="163" y="259"/>
                    </a:lnTo>
                    <a:lnTo>
                      <a:pt x="163" y="273"/>
                    </a:lnTo>
                    <a:lnTo>
                      <a:pt x="175" y="292"/>
                    </a:lnTo>
                    <a:lnTo>
                      <a:pt x="193" y="311"/>
                    </a:lnTo>
                    <a:lnTo>
                      <a:pt x="204" y="335"/>
                    </a:lnTo>
                    <a:lnTo>
                      <a:pt x="213" y="359"/>
                    </a:lnTo>
                    <a:lnTo>
                      <a:pt x="217" y="374"/>
                    </a:lnTo>
                    <a:lnTo>
                      <a:pt x="237" y="387"/>
                    </a:lnTo>
                    <a:lnTo>
                      <a:pt x="263" y="399"/>
                    </a:lnTo>
                    <a:lnTo>
                      <a:pt x="285" y="420"/>
                    </a:lnTo>
                    <a:lnTo>
                      <a:pt x="301" y="445"/>
                    </a:lnTo>
                    <a:lnTo>
                      <a:pt x="309" y="467"/>
                    </a:lnTo>
                    <a:lnTo>
                      <a:pt x="311" y="491"/>
                    </a:lnTo>
                    <a:lnTo>
                      <a:pt x="310" y="516"/>
                    </a:lnTo>
                    <a:lnTo>
                      <a:pt x="306" y="520"/>
                    </a:lnTo>
                    <a:lnTo>
                      <a:pt x="297" y="505"/>
                    </a:lnTo>
                    <a:lnTo>
                      <a:pt x="282" y="485"/>
                    </a:lnTo>
                    <a:lnTo>
                      <a:pt x="266" y="466"/>
                    </a:lnTo>
                    <a:lnTo>
                      <a:pt x="254" y="455"/>
                    </a:lnTo>
                    <a:lnTo>
                      <a:pt x="234" y="444"/>
                    </a:lnTo>
                    <a:lnTo>
                      <a:pt x="209" y="433"/>
                    </a:lnTo>
                    <a:lnTo>
                      <a:pt x="183" y="427"/>
                    </a:lnTo>
                    <a:lnTo>
                      <a:pt x="163" y="424"/>
                    </a:lnTo>
                    <a:lnTo>
                      <a:pt x="137" y="422"/>
                    </a:lnTo>
                    <a:lnTo>
                      <a:pt x="130" y="420"/>
                    </a:lnTo>
                    <a:lnTo>
                      <a:pt x="137" y="408"/>
                    </a:lnTo>
                    <a:lnTo>
                      <a:pt x="146" y="394"/>
                    </a:lnTo>
                    <a:lnTo>
                      <a:pt x="150" y="381"/>
                    </a:lnTo>
                    <a:lnTo>
                      <a:pt x="151" y="368"/>
                    </a:lnTo>
                    <a:lnTo>
                      <a:pt x="148" y="359"/>
                    </a:lnTo>
                    <a:lnTo>
                      <a:pt x="137" y="350"/>
                    </a:lnTo>
                    <a:lnTo>
                      <a:pt x="123" y="341"/>
                    </a:lnTo>
                    <a:lnTo>
                      <a:pt x="109" y="339"/>
                    </a:lnTo>
                    <a:lnTo>
                      <a:pt x="101" y="336"/>
                    </a:lnTo>
                    <a:lnTo>
                      <a:pt x="96" y="329"/>
                    </a:lnTo>
                    <a:lnTo>
                      <a:pt x="102" y="315"/>
                    </a:lnTo>
                    <a:lnTo>
                      <a:pt x="110" y="303"/>
                    </a:lnTo>
                    <a:lnTo>
                      <a:pt x="118" y="291"/>
                    </a:lnTo>
                    <a:lnTo>
                      <a:pt x="119" y="279"/>
                    </a:lnTo>
                    <a:lnTo>
                      <a:pt x="119" y="265"/>
                    </a:lnTo>
                    <a:lnTo>
                      <a:pt x="116" y="250"/>
                    </a:lnTo>
                    <a:lnTo>
                      <a:pt x="111" y="229"/>
                    </a:lnTo>
                    <a:lnTo>
                      <a:pt x="102" y="210"/>
                    </a:lnTo>
                    <a:lnTo>
                      <a:pt x="92" y="197"/>
                    </a:lnTo>
                    <a:lnTo>
                      <a:pt x="81" y="186"/>
                    </a:lnTo>
                    <a:lnTo>
                      <a:pt x="72" y="178"/>
                    </a:lnTo>
                    <a:lnTo>
                      <a:pt x="73" y="169"/>
                    </a:lnTo>
                    <a:lnTo>
                      <a:pt x="93" y="162"/>
                    </a:lnTo>
                    <a:lnTo>
                      <a:pt x="110" y="153"/>
                    </a:lnTo>
                    <a:lnTo>
                      <a:pt x="123" y="140"/>
                    </a:lnTo>
                    <a:lnTo>
                      <a:pt x="132" y="127"/>
                    </a:lnTo>
                    <a:lnTo>
                      <a:pt x="137" y="111"/>
                    </a:lnTo>
                    <a:lnTo>
                      <a:pt x="138" y="92"/>
                    </a:lnTo>
                    <a:lnTo>
                      <a:pt x="138" y="78"/>
                    </a:lnTo>
                    <a:lnTo>
                      <a:pt x="136" y="66"/>
                    </a:lnTo>
                    <a:lnTo>
                      <a:pt x="131" y="55"/>
                    </a:lnTo>
                    <a:lnTo>
                      <a:pt x="122" y="49"/>
                    </a:lnTo>
                    <a:lnTo>
                      <a:pt x="112" y="46"/>
                    </a:lnTo>
                    <a:lnTo>
                      <a:pt x="116" y="0"/>
                    </a:lnTo>
                    <a:lnTo>
                      <a:pt x="199" y="23"/>
                    </a:lnTo>
                    <a:lnTo>
                      <a:pt x="204" y="157"/>
                    </a:lnTo>
                    <a:lnTo>
                      <a:pt x="210" y="186"/>
                    </a:lnTo>
                    <a:lnTo>
                      <a:pt x="233" y="233"/>
                    </a:lnTo>
                    <a:lnTo>
                      <a:pt x="241" y="269"/>
                    </a:lnTo>
                    <a:lnTo>
                      <a:pt x="292" y="320"/>
                    </a:lnTo>
                    <a:lnTo>
                      <a:pt x="347" y="340"/>
                    </a:lnTo>
                    <a:lnTo>
                      <a:pt x="348" y="356"/>
                    </a:lnTo>
                    <a:lnTo>
                      <a:pt x="328" y="379"/>
                    </a:lnTo>
                    <a:lnTo>
                      <a:pt x="322" y="412"/>
                    </a:lnTo>
                    <a:lnTo>
                      <a:pt x="339" y="432"/>
                    </a:lnTo>
                    <a:lnTo>
                      <a:pt x="364" y="432"/>
                    </a:lnTo>
                    <a:lnTo>
                      <a:pt x="419" y="409"/>
                    </a:lnTo>
                    <a:lnTo>
                      <a:pt x="414" y="475"/>
                    </a:lnTo>
                    <a:lnTo>
                      <a:pt x="405" y="508"/>
                    </a:lnTo>
                    <a:lnTo>
                      <a:pt x="383" y="529"/>
                    </a:lnTo>
                    <a:lnTo>
                      <a:pt x="372" y="541"/>
                    </a:lnTo>
                    <a:lnTo>
                      <a:pt x="390" y="580"/>
                    </a:lnTo>
                    <a:lnTo>
                      <a:pt x="383" y="641"/>
                    </a:lnTo>
                    <a:lnTo>
                      <a:pt x="376" y="705"/>
                    </a:lnTo>
                    <a:lnTo>
                      <a:pt x="363" y="709"/>
                    </a:lnTo>
                    <a:lnTo>
                      <a:pt x="349" y="690"/>
                    </a:lnTo>
                    <a:lnTo>
                      <a:pt x="354" y="569"/>
                    </a:lnTo>
                    <a:lnTo>
                      <a:pt x="338" y="551"/>
                    </a:lnTo>
                    <a:lnTo>
                      <a:pt x="330" y="545"/>
                    </a:lnTo>
                    <a:lnTo>
                      <a:pt x="301" y="590"/>
                    </a:lnTo>
                    <a:lnTo>
                      <a:pt x="149" y="549"/>
                    </a:lnTo>
                    <a:lnTo>
                      <a:pt x="124" y="515"/>
                    </a:lnTo>
                    <a:lnTo>
                      <a:pt x="108" y="443"/>
                    </a:lnTo>
                    <a:lnTo>
                      <a:pt x="90" y="446"/>
                    </a:lnTo>
                    <a:lnTo>
                      <a:pt x="80" y="463"/>
                    </a:lnTo>
                    <a:lnTo>
                      <a:pt x="52" y="437"/>
                    </a:lnTo>
                    <a:lnTo>
                      <a:pt x="29" y="402"/>
                    </a:lnTo>
                    <a:lnTo>
                      <a:pt x="24" y="368"/>
                    </a:lnTo>
                    <a:lnTo>
                      <a:pt x="40" y="350"/>
                    </a:lnTo>
                    <a:lnTo>
                      <a:pt x="66" y="336"/>
                    </a:lnTo>
                    <a:lnTo>
                      <a:pt x="76" y="330"/>
                    </a:lnTo>
                    <a:lnTo>
                      <a:pt x="69" y="316"/>
                    </a:lnTo>
                    <a:lnTo>
                      <a:pt x="55" y="310"/>
                    </a:lnTo>
                    <a:lnTo>
                      <a:pt x="34" y="310"/>
                    </a:lnTo>
                    <a:lnTo>
                      <a:pt x="0" y="281"/>
                    </a:lnTo>
                    <a:lnTo>
                      <a:pt x="1" y="207"/>
                    </a:lnTo>
                    <a:lnTo>
                      <a:pt x="22" y="186"/>
                    </a:lnTo>
                    <a:lnTo>
                      <a:pt x="50" y="173"/>
                    </a:lnTo>
                    <a:lnTo>
                      <a:pt x="21" y="138"/>
                    </a:lnTo>
                    <a:lnTo>
                      <a:pt x="13" y="71"/>
                    </a:lnTo>
                    <a:lnTo>
                      <a:pt x="22" y="52"/>
                    </a:lnTo>
                    <a:lnTo>
                      <a:pt x="44" y="30"/>
                    </a:lnTo>
                    <a:lnTo>
                      <a:pt x="87" y="13"/>
                    </a:lnTo>
                    <a:lnTo>
                      <a:pt x="110" y="2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4" name="Freeform 30"/>
              <p:cNvSpPr>
                <a:spLocks/>
              </p:cNvSpPr>
              <p:nvPr/>
            </p:nvSpPr>
            <p:spPr bwMode="auto">
              <a:xfrm>
                <a:off x="944" y="4174"/>
                <a:ext cx="15" cy="29"/>
              </a:xfrm>
              <a:custGeom>
                <a:avLst/>
                <a:gdLst>
                  <a:gd name="T0" fmla="*/ 0 w 141"/>
                  <a:gd name="T1" fmla="*/ 0 h 266"/>
                  <a:gd name="T2" fmla="*/ 0 w 141"/>
                  <a:gd name="T3" fmla="*/ 0 h 266"/>
                  <a:gd name="T4" fmla="*/ 0 w 141"/>
                  <a:gd name="T5" fmla="*/ 0 h 266"/>
                  <a:gd name="T6" fmla="*/ 0 w 141"/>
                  <a:gd name="T7" fmla="*/ 0 h 266"/>
                  <a:gd name="T8" fmla="*/ 0 w 141"/>
                  <a:gd name="T9" fmla="*/ 0 h 266"/>
                  <a:gd name="T10" fmla="*/ 0 w 141"/>
                  <a:gd name="T11" fmla="*/ 0 h 266"/>
                  <a:gd name="T12" fmla="*/ 0 w 141"/>
                  <a:gd name="T13" fmla="*/ 0 h 266"/>
                  <a:gd name="T14" fmla="*/ 0 w 141"/>
                  <a:gd name="T15" fmla="*/ 0 h 266"/>
                  <a:gd name="T16" fmla="*/ 0 w 141"/>
                  <a:gd name="T17" fmla="*/ 0 h 266"/>
                  <a:gd name="T18" fmla="*/ 0 w 141"/>
                  <a:gd name="T19" fmla="*/ 0 h 266"/>
                  <a:gd name="T20" fmla="*/ 0 w 141"/>
                  <a:gd name="T21" fmla="*/ 0 h 266"/>
                  <a:gd name="T22" fmla="*/ 0 w 141"/>
                  <a:gd name="T23" fmla="*/ 0 h 266"/>
                  <a:gd name="T24" fmla="*/ 0 w 141"/>
                  <a:gd name="T25" fmla="*/ 0 h 266"/>
                  <a:gd name="T26" fmla="*/ 0 w 141"/>
                  <a:gd name="T27" fmla="*/ 0 h 266"/>
                  <a:gd name="T28" fmla="*/ 0 w 141"/>
                  <a:gd name="T29" fmla="*/ 0 h 266"/>
                  <a:gd name="T30" fmla="*/ 0 w 141"/>
                  <a:gd name="T31" fmla="*/ 0 h 266"/>
                  <a:gd name="T32" fmla="*/ 0 w 141"/>
                  <a:gd name="T33" fmla="*/ 0 h 266"/>
                  <a:gd name="T34" fmla="*/ 0 w 141"/>
                  <a:gd name="T35" fmla="*/ 0 h 266"/>
                  <a:gd name="T36" fmla="*/ 0 w 141"/>
                  <a:gd name="T37" fmla="*/ 0 h 266"/>
                  <a:gd name="T38" fmla="*/ 0 w 141"/>
                  <a:gd name="T39" fmla="*/ 0 h 266"/>
                  <a:gd name="T40" fmla="*/ 0 w 141"/>
                  <a:gd name="T41" fmla="*/ 0 h 266"/>
                  <a:gd name="T42" fmla="*/ 0 w 141"/>
                  <a:gd name="T43" fmla="*/ 0 h 266"/>
                  <a:gd name="T44" fmla="*/ 0 w 141"/>
                  <a:gd name="T45" fmla="*/ 0 h 266"/>
                  <a:gd name="T46" fmla="*/ 0 w 141"/>
                  <a:gd name="T47" fmla="*/ 0 h 266"/>
                  <a:gd name="T48" fmla="*/ 0 w 141"/>
                  <a:gd name="T49" fmla="*/ 0 h 266"/>
                  <a:gd name="T50" fmla="*/ 0 w 141"/>
                  <a:gd name="T51" fmla="*/ 0 h 266"/>
                  <a:gd name="T52" fmla="*/ 0 w 141"/>
                  <a:gd name="T53" fmla="*/ 0 h 266"/>
                  <a:gd name="T54" fmla="*/ 0 w 141"/>
                  <a:gd name="T55" fmla="*/ 0 h 266"/>
                  <a:gd name="T56" fmla="*/ 0 w 141"/>
                  <a:gd name="T57" fmla="*/ 0 h 266"/>
                  <a:gd name="T58" fmla="*/ 0 w 141"/>
                  <a:gd name="T59" fmla="*/ 0 h 266"/>
                  <a:gd name="T60" fmla="*/ 0 w 141"/>
                  <a:gd name="T61" fmla="*/ 0 h 266"/>
                  <a:gd name="T62" fmla="*/ 0 w 141"/>
                  <a:gd name="T63" fmla="*/ 0 h 266"/>
                  <a:gd name="T64" fmla="*/ 0 w 141"/>
                  <a:gd name="T65" fmla="*/ 0 h 266"/>
                  <a:gd name="T66" fmla="*/ 0 w 141"/>
                  <a:gd name="T67" fmla="*/ 0 h 266"/>
                  <a:gd name="T68" fmla="*/ 0 w 141"/>
                  <a:gd name="T69" fmla="*/ 0 h 266"/>
                  <a:gd name="T70" fmla="*/ 0 w 141"/>
                  <a:gd name="T71" fmla="*/ 0 h 2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41"/>
                  <a:gd name="T109" fmla="*/ 0 h 266"/>
                  <a:gd name="T110" fmla="*/ 141 w 141"/>
                  <a:gd name="T111" fmla="*/ 266 h 26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41" h="266">
                    <a:moveTo>
                      <a:pt x="20" y="35"/>
                    </a:moveTo>
                    <a:lnTo>
                      <a:pt x="20" y="53"/>
                    </a:lnTo>
                    <a:lnTo>
                      <a:pt x="23" y="81"/>
                    </a:lnTo>
                    <a:lnTo>
                      <a:pt x="30" y="121"/>
                    </a:lnTo>
                    <a:lnTo>
                      <a:pt x="41" y="156"/>
                    </a:lnTo>
                    <a:lnTo>
                      <a:pt x="48" y="180"/>
                    </a:lnTo>
                    <a:lnTo>
                      <a:pt x="64" y="208"/>
                    </a:lnTo>
                    <a:lnTo>
                      <a:pt x="77" y="224"/>
                    </a:lnTo>
                    <a:lnTo>
                      <a:pt x="100" y="245"/>
                    </a:lnTo>
                    <a:lnTo>
                      <a:pt x="119" y="252"/>
                    </a:lnTo>
                    <a:lnTo>
                      <a:pt x="126" y="251"/>
                    </a:lnTo>
                    <a:lnTo>
                      <a:pt x="128" y="243"/>
                    </a:lnTo>
                    <a:lnTo>
                      <a:pt x="121" y="215"/>
                    </a:lnTo>
                    <a:lnTo>
                      <a:pt x="107" y="170"/>
                    </a:lnTo>
                    <a:lnTo>
                      <a:pt x="98" y="145"/>
                    </a:lnTo>
                    <a:lnTo>
                      <a:pt x="82" y="103"/>
                    </a:lnTo>
                    <a:lnTo>
                      <a:pt x="73" y="78"/>
                    </a:lnTo>
                    <a:lnTo>
                      <a:pt x="63" y="60"/>
                    </a:lnTo>
                    <a:lnTo>
                      <a:pt x="49" y="44"/>
                    </a:lnTo>
                    <a:lnTo>
                      <a:pt x="37" y="34"/>
                    </a:lnTo>
                    <a:lnTo>
                      <a:pt x="28" y="27"/>
                    </a:lnTo>
                    <a:lnTo>
                      <a:pt x="23" y="27"/>
                    </a:lnTo>
                    <a:lnTo>
                      <a:pt x="1" y="26"/>
                    </a:lnTo>
                    <a:lnTo>
                      <a:pt x="15" y="0"/>
                    </a:lnTo>
                    <a:lnTo>
                      <a:pt x="62" y="30"/>
                    </a:lnTo>
                    <a:lnTo>
                      <a:pt x="90" y="70"/>
                    </a:lnTo>
                    <a:lnTo>
                      <a:pt x="119" y="161"/>
                    </a:lnTo>
                    <a:lnTo>
                      <a:pt x="141" y="255"/>
                    </a:lnTo>
                    <a:lnTo>
                      <a:pt x="122" y="266"/>
                    </a:lnTo>
                    <a:lnTo>
                      <a:pt x="82" y="253"/>
                    </a:lnTo>
                    <a:lnTo>
                      <a:pt x="35" y="198"/>
                    </a:lnTo>
                    <a:lnTo>
                      <a:pt x="6" y="120"/>
                    </a:lnTo>
                    <a:lnTo>
                      <a:pt x="1" y="60"/>
                    </a:lnTo>
                    <a:lnTo>
                      <a:pt x="0" y="35"/>
                    </a:lnTo>
                    <a:lnTo>
                      <a:pt x="20" y="35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5" name="Freeform 31"/>
              <p:cNvSpPr>
                <a:spLocks/>
              </p:cNvSpPr>
              <p:nvPr/>
            </p:nvSpPr>
            <p:spPr bwMode="auto">
              <a:xfrm>
                <a:off x="986" y="4168"/>
                <a:ext cx="4" cy="4"/>
              </a:xfrm>
              <a:custGeom>
                <a:avLst/>
                <a:gdLst>
                  <a:gd name="T0" fmla="*/ 0 w 39"/>
                  <a:gd name="T1" fmla="*/ 0 h 41"/>
                  <a:gd name="T2" fmla="*/ 0 w 39"/>
                  <a:gd name="T3" fmla="*/ 0 h 41"/>
                  <a:gd name="T4" fmla="*/ 0 w 39"/>
                  <a:gd name="T5" fmla="*/ 0 h 41"/>
                  <a:gd name="T6" fmla="*/ 0 w 39"/>
                  <a:gd name="T7" fmla="*/ 0 h 41"/>
                  <a:gd name="T8" fmla="*/ 0 w 39"/>
                  <a:gd name="T9" fmla="*/ 0 h 41"/>
                  <a:gd name="T10" fmla="*/ 0 w 39"/>
                  <a:gd name="T11" fmla="*/ 0 h 41"/>
                  <a:gd name="T12" fmla="*/ 0 w 39"/>
                  <a:gd name="T13" fmla="*/ 0 h 41"/>
                  <a:gd name="T14" fmla="*/ 0 w 39"/>
                  <a:gd name="T15" fmla="*/ 0 h 41"/>
                  <a:gd name="T16" fmla="*/ 0 w 39"/>
                  <a:gd name="T17" fmla="*/ 0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9"/>
                  <a:gd name="T28" fmla="*/ 0 h 41"/>
                  <a:gd name="T29" fmla="*/ 39 w 39"/>
                  <a:gd name="T30" fmla="*/ 41 h 4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9" h="41">
                    <a:moveTo>
                      <a:pt x="2" y="34"/>
                    </a:moveTo>
                    <a:lnTo>
                      <a:pt x="19" y="28"/>
                    </a:lnTo>
                    <a:lnTo>
                      <a:pt x="32" y="34"/>
                    </a:lnTo>
                    <a:lnTo>
                      <a:pt x="39" y="41"/>
                    </a:lnTo>
                    <a:lnTo>
                      <a:pt x="36" y="9"/>
                    </a:lnTo>
                    <a:lnTo>
                      <a:pt x="20" y="0"/>
                    </a:lnTo>
                    <a:lnTo>
                      <a:pt x="0" y="9"/>
                    </a:lnTo>
                    <a:lnTo>
                      <a:pt x="2" y="34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auto">
              <a:xfrm>
                <a:off x="974" y="4168"/>
                <a:ext cx="19" cy="42"/>
              </a:xfrm>
              <a:custGeom>
                <a:avLst/>
                <a:gdLst>
                  <a:gd name="T0" fmla="*/ 0 w 177"/>
                  <a:gd name="T1" fmla="*/ 0 h 374"/>
                  <a:gd name="T2" fmla="*/ 0 w 177"/>
                  <a:gd name="T3" fmla="*/ 0 h 374"/>
                  <a:gd name="T4" fmla="*/ 0 w 177"/>
                  <a:gd name="T5" fmla="*/ 0 h 374"/>
                  <a:gd name="T6" fmla="*/ 0 w 177"/>
                  <a:gd name="T7" fmla="*/ 0 h 374"/>
                  <a:gd name="T8" fmla="*/ 0 w 177"/>
                  <a:gd name="T9" fmla="*/ 0 h 374"/>
                  <a:gd name="T10" fmla="*/ 0 w 177"/>
                  <a:gd name="T11" fmla="*/ 0 h 374"/>
                  <a:gd name="T12" fmla="*/ 0 w 177"/>
                  <a:gd name="T13" fmla="*/ 0 h 374"/>
                  <a:gd name="T14" fmla="*/ 0 w 177"/>
                  <a:gd name="T15" fmla="*/ 0 h 374"/>
                  <a:gd name="T16" fmla="*/ 0 w 177"/>
                  <a:gd name="T17" fmla="*/ 0 h 374"/>
                  <a:gd name="T18" fmla="*/ 0 w 177"/>
                  <a:gd name="T19" fmla="*/ 0 h 374"/>
                  <a:gd name="T20" fmla="*/ 0 w 177"/>
                  <a:gd name="T21" fmla="*/ 0 h 374"/>
                  <a:gd name="T22" fmla="*/ 0 w 177"/>
                  <a:gd name="T23" fmla="*/ 0 h 374"/>
                  <a:gd name="T24" fmla="*/ 0 w 177"/>
                  <a:gd name="T25" fmla="*/ 0 h 374"/>
                  <a:gd name="T26" fmla="*/ 0 w 177"/>
                  <a:gd name="T27" fmla="*/ 0 h 374"/>
                  <a:gd name="T28" fmla="*/ 0 w 177"/>
                  <a:gd name="T29" fmla="*/ 0 h 374"/>
                  <a:gd name="T30" fmla="*/ 0 w 177"/>
                  <a:gd name="T31" fmla="*/ 0 h 374"/>
                  <a:gd name="T32" fmla="*/ 0 w 177"/>
                  <a:gd name="T33" fmla="*/ 0 h 374"/>
                  <a:gd name="T34" fmla="*/ 0 w 177"/>
                  <a:gd name="T35" fmla="*/ 0 h 374"/>
                  <a:gd name="T36" fmla="*/ 0 w 177"/>
                  <a:gd name="T37" fmla="*/ 0 h 374"/>
                  <a:gd name="T38" fmla="*/ 0 w 177"/>
                  <a:gd name="T39" fmla="*/ 0 h 374"/>
                  <a:gd name="T40" fmla="*/ 0 w 177"/>
                  <a:gd name="T41" fmla="*/ 0 h 374"/>
                  <a:gd name="T42" fmla="*/ 0 w 177"/>
                  <a:gd name="T43" fmla="*/ 0 h 374"/>
                  <a:gd name="T44" fmla="*/ 0 w 177"/>
                  <a:gd name="T45" fmla="*/ 0 h 374"/>
                  <a:gd name="T46" fmla="*/ 0 w 177"/>
                  <a:gd name="T47" fmla="*/ 0 h 374"/>
                  <a:gd name="T48" fmla="*/ 0 w 177"/>
                  <a:gd name="T49" fmla="*/ 0 h 374"/>
                  <a:gd name="T50" fmla="*/ 0 w 177"/>
                  <a:gd name="T51" fmla="*/ 0 h 374"/>
                  <a:gd name="T52" fmla="*/ 0 w 177"/>
                  <a:gd name="T53" fmla="*/ 0 h 374"/>
                  <a:gd name="T54" fmla="*/ 0 w 177"/>
                  <a:gd name="T55" fmla="*/ 0 h 374"/>
                  <a:gd name="T56" fmla="*/ 0 w 177"/>
                  <a:gd name="T57" fmla="*/ 0 h 374"/>
                  <a:gd name="T58" fmla="*/ 0 w 177"/>
                  <a:gd name="T59" fmla="*/ 0 h 374"/>
                  <a:gd name="T60" fmla="*/ 0 w 177"/>
                  <a:gd name="T61" fmla="*/ 0 h 374"/>
                  <a:gd name="T62" fmla="*/ 0 w 177"/>
                  <a:gd name="T63" fmla="*/ 0 h 374"/>
                  <a:gd name="T64" fmla="*/ 0 w 177"/>
                  <a:gd name="T65" fmla="*/ 0 h 374"/>
                  <a:gd name="T66" fmla="*/ 0 w 177"/>
                  <a:gd name="T67" fmla="*/ 0 h 374"/>
                  <a:gd name="T68" fmla="*/ 0 w 177"/>
                  <a:gd name="T69" fmla="*/ 0 h 374"/>
                  <a:gd name="T70" fmla="*/ 0 w 177"/>
                  <a:gd name="T71" fmla="*/ 0 h 374"/>
                  <a:gd name="T72" fmla="*/ 0 w 177"/>
                  <a:gd name="T73" fmla="*/ 0 h 374"/>
                  <a:gd name="T74" fmla="*/ 0 w 177"/>
                  <a:gd name="T75" fmla="*/ 0 h 374"/>
                  <a:gd name="T76" fmla="*/ 0 w 177"/>
                  <a:gd name="T77" fmla="*/ 0 h 374"/>
                  <a:gd name="T78" fmla="*/ 0 w 177"/>
                  <a:gd name="T79" fmla="*/ 0 h 374"/>
                  <a:gd name="T80" fmla="*/ 0 w 177"/>
                  <a:gd name="T81" fmla="*/ 0 h 37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77"/>
                  <a:gd name="T124" fmla="*/ 0 h 374"/>
                  <a:gd name="T125" fmla="*/ 177 w 177"/>
                  <a:gd name="T126" fmla="*/ 374 h 37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77" h="374">
                    <a:moveTo>
                      <a:pt x="124" y="29"/>
                    </a:moveTo>
                    <a:lnTo>
                      <a:pt x="101" y="43"/>
                    </a:lnTo>
                    <a:lnTo>
                      <a:pt x="81" y="63"/>
                    </a:lnTo>
                    <a:lnTo>
                      <a:pt x="57" y="92"/>
                    </a:lnTo>
                    <a:lnTo>
                      <a:pt x="39" y="123"/>
                    </a:lnTo>
                    <a:lnTo>
                      <a:pt x="29" y="149"/>
                    </a:lnTo>
                    <a:lnTo>
                      <a:pt x="27" y="172"/>
                    </a:lnTo>
                    <a:lnTo>
                      <a:pt x="28" y="223"/>
                    </a:lnTo>
                    <a:lnTo>
                      <a:pt x="30" y="262"/>
                    </a:lnTo>
                    <a:lnTo>
                      <a:pt x="32" y="286"/>
                    </a:lnTo>
                    <a:lnTo>
                      <a:pt x="39" y="318"/>
                    </a:lnTo>
                    <a:lnTo>
                      <a:pt x="48" y="335"/>
                    </a:lnTo>
                    <a:lnTo>
                      <a:pt x="58" y="346"/>
                    </a:lnTo>
                    <a:lnTo>
                      <a:pt x="92" y="352"/>
                    </a:lnTo>
                    <a:lnTo>
                      <a:pt x="81" y="329"/>
                    </a:lnTo>
                    <a:lnTo>
                      <a:pt x="68" y="296"/>
                    </a:lnTo>
                    <a:lnTo>
                      <a:pt x="65" y="247"/>
                    </a:lnTo>
                    <a:lnTo>
                      <a:pt x="67" y="199"/>
                    </a:lnTo>
                    <a:lnTo>
                      <a:pt x="75" y="164"/>
                    </a:lnTo>
                    <a:lnTo>
                      <a:pt x="85" y="134"/>
                    </a:lnTo>
                    <a:lnTo>
                      <a:pt x="101" y="102"/>
                    </a:lnTo>
                    <a:lnTo>
                      <a:pt x="123" y="79"/>
                    </a:lnTo>
                    <a:lnTo>
                      <a:pt x="143" y="64"/>
                    </a:lnTo>
                    <a:lnTo>
                      <a:pt x="151" y="48"/>
                    </a:lnTo>
                    <a:lnTo>
                      <a:pt x="145" y="34"/>
                    </a:lnTo>
                    <a:lnTo>
                      <a:pt x="138" y="29"/>
                    </a:lnTo>
                    <a:lnTo>
                      <a:pt x="149" y="8"/>
                    </a:lnTo>
                    <a:lnTo>
                      <a:pt x="177" y="46"/>
                    </a:lnTo>
                    <a:lnTo>
                      <a:pt x="177" y="59"/>
                    </a:lnTo>
                    <a:lnTo>
                      <a:pt x="152" y="94"/>
                    </a:lnTo>
                    <a:lnTo>
                      <a:pt x="107" y="185"/>
                    </a:lnTo>
                    <a:lnTo>
                      <a:pt x="106" y="271"/>
                    </a:lnTo>
                    <a:lnTo>
                      <a:pt x="117" y="374"/>
                    </a:lnTo>
                    <a:lnTo>
                      <a:pt x="58" y="362"/>
                    </a:lnTo>
                    <a:lnTo>
                      <a:pt x="20" y="352"/>
                    </a:lnTo>
                    <a:lnTo>
                      <a:pt x="0" y="199"/>
                    </a:lnTo>
                    <a:lnTo>
                      <a:pt x="3" y="103"/>
                    </a:lnTo>
                    <a:lnTo>
                      <a:pt x="68" y="28"/>
                    </a:lnTo>
                    <a:lnTo>
                      <a:pt x="128" y="0"/>
                    </a:lnTo>
                    <a:lnTo>
                      <a:pt x="124" y="29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auto">
              <a:xfrm>
                <a:off x="994" y="4136"/>
                <a:ext cx="7" cy="6"/>
              </a:xfrm>
              <a:custGeom>
                <a:avLst/>
                <a:gdLst>
                  <a:gd name="T0" fmla="*/ 0 w 55"/>
                  <a:gd name="T1" fmla="*/ 0 h 55"/>
                  <a:gd name="T2" fmla="*/ 0 w 55"/>
                  <a:gd name="T3" fmla="*/ 0 h 55"/>
                  <a:gd name="T4" fmla="*/ 0 w 55"/>
                  <a:gd name="T5" fmla="*/ 0 h 55"/>
                  <a:gd name="T6" fmla="*/ 0 w 55"/>
                  <a:gd name="T7" fmla="*/ 0 h 55"/>
                  <a:gd name="T8" fmla="*/ 0 w 55"/>
                  <a:gd name="T9" fmla="*/ 0 h 55"/>
                  <a:gd name="T10" fmla="*/ 0 w 55"/>
                  <a:gd name="T11" fmla="*/ 0 h 55"/>
                  <a:gd name="T12" fmla="*/ 0 w 55"/>
                  <a:gd name="T13" fmla="*/ 0 h 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55"/>
                  <a:gd name="T23" fmla="*/ 55 w 55"/>
                  <a:gd name="T24" fmla="*/ 55 h 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55">
                    <a:moveTo>
                      <a:pt x="22" y="55"/>
                    </a:moveTo>
                    <a:lnTo>
                      <a:pt x="51" y="47"/>
                    </a:lnTo>
                    <a:lnTo>
                      <a:pt x="55" y="18"/>
                    </a:lnTo>
                    <a:lnTo>
                      <a:pt x="12" y="0"/>
                    </a:lnTo>
                    <a:lnTo>
                      <a:pt x="0" y="40"/>
                    </a:lnTo>
                    <a:lnTo>
                      <a:pt x="22" y="55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8" name="Freeform 34"/>
              <p:cNvSpPr>
                <a:spLocks/>
              </p:cNvSpPr>
              <p:nvPr/>
            </p:nvSpPr>
            <p:spPr bwMode="auto">
              <a:xfrm>
                <a:off x="990" y="4133"/>
                <a:ext cx="59" cy="50"/>
              </a:xfrm>
              <a:custGeom>
                <a:avLst/>
                <a:gdLst>
                  <a:gd name="T0" fmla="*/ 0 w 534"/>
                  <a:gd name="T1" fmla="*/ 0 h 449"/>
                  <a:gd name="T2" fmla="*/ 0 w 534"/>
                  <a:gd name="T3" fmla="*/ 0 h 449"/>
                  <a:gd name="T4" fmla="*/ 0 w 534"/>
                  <a:gd name="T5" fmla="*/ 0 h 449"/>
                  <a:gd name="T6" fmla="*/ 0 w 534"/>
                  <a:gd name="T7" fmla="*/ 0 h 449"/>
                  <a:gd name="T8" fmla="*/ 0 w 534"/>
                  <a:gd name="T9" fmla="*/ 0 h 449"/>
                  <a:gd name="T10" fmla="*/ 0 w 534"/>
                  <a:gd name="T11" fmla="*/ 0 h 449"/>
                  <a:gd name="T12" fmla="*/ 0 w 534"/>
                  <a:gd name="T13" fmla="*/ 0 h 449"/>
                  <a:gd name="T14" fmla="*/ 0 w 534"/>
                  <a:gd name="T15" fmla="*/ 0 h 449"/>
                  <a:gd name="T16" fmla="*/ 0 w 534"/>
                  <a:gd name="T17" fmla="*/ 0 h 449"/>
                  <a:gd name="T18" fmla="*/ 0 w 534"/>
                  <a:gd name="T19" fmla="*/ 0 h 449"/>
                  <a:gd name="T20" fmla="*/ 0 w 534"/>
                  <a:gd name="T21" fmla="*/ 0 h 449"/>
                  <a:gd name="T22" fmla="*/ 0 w 534"/>
                  <a:gd name="T23" fmla="*/ 0 h 449"/>
                  <a:gd name="T24" fmla="*/ 0 w 534"/>
                  <a:gd name="T25" fmla="*/ 0 h 449"/>
                  <a:gd name="T26" fmla="*/ 0 w 534"/>
                  <a:gd name="T27" fmla="*/ 0 h 449"/>
                  <a:gd name="T28" fmla="*/ 0 w 534"/>
                  <a:gd name="T29" fmla="*/ 0 h 449"/>
                  <a:gd name="T30" fmla="*/ 0 w 534"/>
                  <a:gd name="T31" fmla="*/ 0 h 449"/>
                  <a:gd name="T32" fmla="*/ 0 w 534"/>
                  <a:gd name="T33" fmla="*/ 0 h 449"/>
                  <a:gd name="T34" fmla="*/ 0 w 534"/>
                  <a:gd name="T35" fmla="*/ 0 h 449"/>
                  <a:gd name="T36" fmla="*/ 0 w 534"/>
                  <a:gd name="T37" fmla="*/ 0 h 449"/>
                  <a:gd name="T38" fmla="*/ 0 w 534"/>
                  <a:gd name="T39" fmla="*/ 0 h 449"/>
                  <a:gd name="T40" fmla="*/ 0 w 534"/>
                  <a:gd name="T41" fmla="*/ 0 h 449"/>
                  <a:gd name="T42" fmla="*/ 0 w 534"/>
                  <a:gd name="T43" fmla="*/ 0 h 449"/>
                  <a:gd name="T44" fmla="*/ 0 w 534"/>
                  <a:gd name="T45" fmla="*/ 0 h 449"/>
                  <a:gd name="T46" fmla="*/ 0 w 534"/>
                  <a:gd name="T47" fmla="*/ 0 h 449"/>
                  <a:gd name="T48" fmla="*/ 0 w 534"/>
                  <a:gd name="T49" fmla="*/ 0 h 449"/>
                  <a:gd name="T50" fmla="*/ 0 w 534"/>
                  <a:gd name="T51" fmla="*/ 0 h 449"/>
                  <a:gd name="T52" fmla="*/ 0 w 534"/>
                  <a:gd name="T53" fmla="*/ 0 h 449"/>
                  <a:gd name="T54" fmla="*/ 0 w 534"/>
                  <a:gd name="T55" fmla="*/ 0 h 449"/>
                  <a:gd name="T56" fmla="*/ 0 w 534"/>
                  <a:gd name="T57" fmla="*/ 0 h 449"/>
                  <a:gd name="T58" fmla="*/ 0 w 534"/>
                  <a:gd name="T59" fmla="*/ 0 h 449"/>
                  <a:gd name="T60" fmla="*/ 0 w 534"/>
                  <a:gd name="T61" fmla="*/ 0 h 449"/>
                  <a:gd name="T62" fmla="*/ 0 w 534"/>
                  <a:gd name="T63" fmla="*/ 0 h 449"/>
                  <a:gd name="T64" fmla="*/ 0 w 534"/>
                  <a:gd name="T65" fmla="*/ 0 h 449"/>
                  <a:gd name="T66" fmla="*/ 0 w 534"/>
                  <a:gd name="T67" fmla="*/ 0 h 449"/>
                  <a:gd name="T68" fmla="*/ 0 w 534"/>
                  <a:gd name="T69" fmla="*/ 0 h 449"/>
                  <a:gd name="T70" fmla="*/ 0 w 534"/>
                  <a:gd name="T71" fmla="*/ 0 h 449"/>
                  <a:gd name="T72" fmla="*/ 0 w 534"/>
                  <a:gd name="T73" fmla="*/ 0 h 449"/>
                  <a:gd name="T74" fmla="*/ 0 w 534"/>
                  <a:gd name="T75" fmla="*/ 0 h 449"/>
                  <a:gd name="T76" fmla="*/ 0 w 534"/>
                  <a:gd name="T77" fmla="*/ 0 h 449"/>
                  <a:gd name="T78" fmla="*/ 0 w 534"/>
                  <a:gd name="T79" fmla="*/ 0 h 449"/>
                  <a:gd name="T80" fmla="*/ 0 w 534"/>
                  <a:gd name="T81" fmla="*/ 0 h 449"/>
                  <a:gd name="T82" fmla="*/ 0 w 534"/>
                  <a:gd name="T83" fmla="*/ 0 h 449"/>
                  <a:gd name="T84" fmla="*/ 0 w 534"/>
                  <a:gd name="T85" fmla="*/ 0 h 449"/>
                  <a:gd name="T86" fmla="*/ 0 w 534"/>
                  <a:gd name="T87" fmla="*/ 0 h 449"/>
                  <a:gd name="T88" fmla="*/ 0 w 534"/>
                  <a:gd name="T89" fmla="*/ 0 h 44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34"/>
                  <a:gd name="T136" fmla="*/ 0 h 449"/>
                  <a:gd name="T137" fmla="*/ 534 w 534"/>
                  <a:gd name="T138" fmla="*/ 449 h 44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34" h="449">
                    <a:moveTo>
                      <a:pt x="36" y="38"/>
                    </a:moveTo>
                    <a:lnTo>
                      <a:pt x="73" y="68"/>
                    </a:lnTo>
                    <a:lnTo>
                      <a:pt x="68" y="86"/>
                    </a:lnTo>
                    <a:lnTo>
                      <a:pt x="64" y="106"/>
                    </a:lnTo>
                    <a:lnTo>
                      <a:pt x="48" y="136"/>
                    </a:lnTo>
                    <a:lnTo>
                      <a:pt x="31" y="183"/>
                    </a:lnTo>
                    <a:lnTo>
                      <a:pt x="28" y="231"/>
                    </a:lnTo>
                    <a:lnTo>
                      <a:pt x="29" y="265"/>
                    </a:lnTo>
                    <a:lnTo>
                      <a:pt x="38" y="289"/>
                    </a:lnTo>
                    <a:lnTo>
                      <a:pt x="58" y="309"/>
                    </a:lnTo>
                    <a:lnTo>
                      <a:pt x="73" y="318"/>
                    </a:lnTo>
                    <a:lnTo>
                      <a:pt x="96" y="324"/>
                    </a:lnTo>
                    <a:lnTo>
                      <a:pt x="117" y="323"/>
                    </a:lnTo>
                    <a:lnTo>
                      <a:pt x="132" y="315"/>
                    </a:lnTo>
                    <a:lnTo>
                      <a:pt x="138" y="302"/>
                    </a:lnTo>
                    <a:lnTo>
                      <a:pt x="144" y="281"/>
                    </a:lnTo>
                    <a:lnTo>
                      <a:pt x="148" y="261"/>
                    </a:lnTo>
                    <a:lnTo>
                      <a:pt x="172" y="213"/>
                    </a:lnTo>
                    <a:lnTo>
                      <a:pt x="201" y="179"/>
                    </a:lnTo>
                    <a:lnTo>
                      <a:pt x="225" y="147"/>
                    </a:lnTo>
                    <a:lnTo>
                      <a:pt x="264" y="112"/>
                    </a:lnTo>
                    <a:lnTo>
                      <a:pt x="299" y="88"/>
                    </a:lnTo>
                    <a:lnTo>
                      <a:pt x="322" y="73"/>
                    </a:lnTo>
                    <a:lnTo>
                      <a:pt x="354" y="56"/>
                    </a:lnTo>
                    <a:lnTo>
                      <a:pt x="378" y="52"/>
                    </a:lnTo>
                    <a:lnTo>
                      <a:pt x="399" y="58"/>
                    </a:lnTo>
                    <a:lnTo>
                      <a:pt x="418" y="67"/>
                    </a:lnTo>
                    <a:lnTo>
                      <a:pt x="421" y="89"/>
                    </a:lnTo>
                    <a:lnTo>
                      <a:pt x="415" y="103"/>
                    </a:lnTo>
                    <a:lnTo>
                      <a:pt x="398" y="118"/>
                    </a:lnTo>
                    <a:lnTo>
                      <a:pt x="368" y="133"/>
                    </a:lnTo>
                    <a:lnTo>
                      <a:pt x="339" y="158"/>
                    </a:lnTo>
                    <a:lnTo>
                      <a:pt x="283" y="205"/>
                    </a:lnTo>
                    <a:lnTo>
                      <a:pt x="247" y="251"/>
                    </a:lnTo>
                    <a:lnTo>
                      <a:pt x="229" y="290"/>
                    </a:lnTo>
                    <a:lnTo>
                      <a:pt x="220" y="333"/>
                    </a:lnTo>
                    <a:lnTo>
                      <a:pt x="220" y="366"/>
                    </a:lnTo>
                    <a:lnTo>
                      <a:pt x="224" y="393"/>
                    </a:lnTo>
                    <a:lnTo>
                      <a:pt x="236" y="410"/>
                    </a:lnTo>
                    <a:lnTo>
                      <a:pt x="262" y="417"/>
                    </a:lnTo>
                    <a:lnTo>
                      <a:pt x="305" y="412"/>
                    </a:lnTo>
                    <a:lnTo>
                      <a:pt x="341" y="391"/>
                    </a:lnTo>
                    <a:lnTo>
                      <a:pt x="389" y="353"/>
                    </a:lnTo>
                    <a:lnTo>
                      <a:pt x="431" y="311"/>
                    </a:lnTo>
                    <a:lnTo>
                      <a:pt x="463" y="272"/>
                    </a:lnTo>
                    <a:lnTo>
                      <a:pt x="489" y="235"/>
                    </a:lnTo>
                    <a:lnTo>
                      <a:pt x="502" y="204"/>
                    </a:lnTo>
                    <a:lnTo>
                      <a:pt x="514" y="168"/>
                    </a:lnTo>
                    <a:lnTo>
                      <a:pt x="498" y="195"/>
                    </a:lnTo>
                    <a:lnTo>
                      <a:pt x="474" y="231"/>
                    </a:lnTo>
                    <a:lnTo>
                      <a:pt x="442" y="265"/>
                    </a:lnTo>
                    <a:lnTo>
                      <a:pt x="393" y="315"/>
                    </a:lnTo>
                    <a:lnTo>
                      <a:pt x="359" y="344"/>
                    </a:lnTo>
                    <a:lnTo>
                      <a:pt x="328" y="364"/>
                    </a:lnTo>
                    <a:lnTo>
                      <a:pt x="302" y="371"/>
                    </a:lnTo>
                    <a:lnTo>
                      <a:pt x="275" y="367"/>
                    </a:lnTo>
                    <a:lnTo>
                      <a:pt x="252" y="351"/>
                    </a:lnTo>
                    <a:lnTo>
                      <a:pt x="249" y="331"/>
                    </a:lnTo>
                    <a:lnTo>
                      <a:pt x="261" y="310"/>
                    </a:lnTo>
                    <a:lnTo>
                      <a:pt x="281" y="275"/>
                    </a:lnTo>
                    <a:lnTo>
                      <a:pt x="312" y="252"/>
                    </a:lnTo>
                    <a:lnTo>
                      <a:pt x="342" y="232"/>
                    </a:lnTo>
                    <a:lnTo>
                      <a:pt x="378" y="207"/>
                    </a:lnTo>
                    <a:lnTo>
                      <a:pt x="413" y="173"/>
                    </a:lnTo>
                    <a:lnTo>
                      <a:pt x="437" y="141"/>
                    </a:lnTo>
                    <a:lnTo>
                      <a:pt x="458" y="111"/>
                    </a:lnTo>
                    <a:lnTo>
                      <a:pt x="467" y="82"/>
                    </a:lnTo>
                    <a:lnTo>
                      <a:pt x="467" y="58"/>
                    </a:lnTo>
                    <a:lnTo>
                      <a:pt x="458" y="42"/>
                    </a:lnTo>
                    <a:lnTo>
                      <a:pt x="442" y="36"/>
                    </a:lnTo>
                    <a:lnTo>
                      <a:pt x="434" y="35"/>
                    </a:lnTo>
                    <a:lnTo>
                      <a:pt x="406" y="32"/>
                    </a:lnTo>
                    <a:lnTo>
                      <a:pt x="386" y="32"/>
                    </a:lnTo>
                    <a:lnTo>
                      <a:pt x="364" y="43"/>
                    </a:lnTo>
                    <a:lnTo>
                      <a:pt x="333" y="56"/>
                    </a:lnTo>
                    <a:lnTo>
                      <a:pt x="303" y="63"/>
                    </a:lnTo>
                    <a:lnTo>
                      <a:pt x="272" y="73"/>
                    </a:lnTo>
                    <a:lnTo>
                      <a:pt x="255" y="82"/>
                    </a:lnTo>
                    <a:lnTo>
                      <a:pt x="235" y="98"/>
                    </a:lnTo>
                    <a:lnTo>
                      <a:pt x="210" y="123"/>
                    </a:lnTo>
                    <a:lnTo>
                      <a:pt x="188" y="152"/>
                    </a:lnTo>
                    <a:lnTo>
                      <a:pt x="168" y="185"/>
                    </a:lnTo>
                    <a:lnTo>
                      <a:pt x="152" y="224"/>
                    </a:lnTo>
                    <a:lnTo>
                      <a:pt x="133" y="267"/>
                    </a:lnTo>
                    <a:lnTo>
                      <a:pt x="132" y="279"/>
                    </a:lnTo>
                    <a:lnTo>
                      <a:pt x="111" y="279"/>
                    </a:lnTo>
                    <a:lnTo>
                      <a:pt x="89" y="279"/>
                    </a:lnTo>
                    <a:lnTo>
                      <a:pt x="64" y="264"/>
                    </a:lnTo>
                    <a:lnTo>
                      <a:pt x="55" y="243"/>
                    </a:lnTo>
                    <a:lnTo>
                      <a:pt x="56" y="219"/>
                    </a:lnTo>
                    <a:lnTo>
                      <a:pt x="68" y="196"/>
                    </a:lnTo>
                    <a:lnTo>
                      <a:pt x="93" y="170"/>
                    </a:lnTo>
                    <a:lnTo>
                      <a:pt x="113" y="141"/>
                    </a:lnTo>
                    <a:lnTo>
                      <a:pt x="117" y="122"/>
                    </a:lnTo>
                    <a:lnTo>
                      <a:pt x="118" y="102"/>
                    </a:lnTo>
                    <a:lnTo>
                      <a:pt x="114" y="93"/>
                    </a:lnTo>
                    <a:lnTo>
                      <a:pt x="95" y="83"/>
                    </a:lnTo>
                    <a:lnTo>
                      <a:pt x="80" y="70"/>
                    </a:lnTo>
                    <a:lnTo>
                      <a:pt x="99" y="40"/>
                    </a:lnTo>
                    <a:lnTo>
                      <a:pt x="133" y="44"/>
                    </a:lnTo>
                    <a:lnTo>
                      <a:pt x="160" y="52"/>
                    </a:lnTo>
                    <a:lnTo>
                      <a:pt x="151" y="106"/>
                    </a:lnTo>
                    <a:lnTo>
                      <a:pt x="142" y="137"/>
                    </a:lnTo>
                    <a:lnTo>
                      <a:pt x="132" y="165"/>
                    </a:lnTo>
                    <a:lnTo>
                      <a:pt x="85" y="224"/>
                    </a:lnTo>
                    <a:lnTo>
                      <a:pt x="130" y="253"/>
                    </a:lnTo>
                    <a:lnTo>
                      <a:pt x="149" y="155"/>
                    </a:lnTo>
                    <a:lnTo>
                      <a:pt x="225" y="65"/>
                    </a:lnTo>
                    <a:lnTo>
                      <a:pt x="302" y="44"/>
                    </a:lnTo>
                    <a:lnTo>
                      <a:pt x="379" y="22"/>
                    </a:lnTo>
                    <a:lnTo>
                      <a:pt x="477" y="0"/>
                    </a:lnTo>
                    <a:lnTo>
                      <a:pt x="498" y="27"/>
                    </a:lnTo>
                    <a:lnTo>
                      <a:pt x="497" y="82"/>
                    </a:lnTo>
                    <a:lnTo>
                      <a:pt x="459" y="173"/>
                    </a:lnTo>
                    <a:lnTo>
                      <a:pt x="385" y="244"/>
                    </a:lnTo>
                    <a:lnTo>
                      <a:pt x="323" y="280"/>
                    </a:lnTo>
                    <a:lnTo>
                      <a:pt x="284" y="299"/>
                    </a:lnTo>
                    <a:lnTo>
                      <a:pt x="312" y="326"/>
                    </a:lnTo>
                    <a:lnTo>
                      <a:pt x="348" y="313"/>
                    </a:lnTo>
                    <a:lnTo>
                      <a:pt x="443" y="233"/>
                    </a:lnTo>
                    <a:lnTo>
                      <a:pt x="528" y="107"/>
                    </a:lnTo>
                    <a:lnTo>
                      <a:pt x="534" y="146"/>
                    </a:lnTo>
                    <a:lnTo>
                      <a:pt x="528" y="205"/>
                    </a:lnTo>
                    <a:lnTo>
                      <a:pt x="486" y="282"/>
                    </a:lnTo>
                    <a:lnTo>
                      <a:pt x="421" y="370"/>
                    </a:lnTo>
                    <a:lnTo>
                      <a:pt x="370" y="403"/>
                    </a:lnTo>
                    <a:lnTo>
                      <a:pt x="315" y="439"/>
                    </a:lnTo>
                    <a:lnTo>
                      <a:pt x="229" y="449"/>
                    </a:lnTo>
                    <a:lnTo>
                      <a:pt x="183" y="407"/>
                    </a:lnTo>
                    <a:lnTo>
                      <a:pt x="145" y="354"/>
                    </a:lnTo>
                    <a:lnTo>
                      <a:pt x="83" y="353"/>
                    </a:lnTo>
                    <a:lnTo>
                      <a:pt x="16" y="301"/>
                    </a:lnTo>
                    <a:lnTo>
                      <a:pt x="0" y="233"/>
                    </a:lnTo>
                    <a:lnTo>
                      <a:pt x="18" y="116"/>
                    </a:lnTo>
                    <a:lnTo>
                      <a:pt x="47" y="67"/>
                    </a:lnTo>
                    <a:lnTo>
                      <a:pt x="36" y="38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9" name="Freeform 35"/>
              <p:cNvSpPr>
                <a:spLocks/>
              </p:cNvSpPr>
              <p:nvPr/>
            </p:nvSpPr>
            <p:spPr bwMode="auto">
              <a:xfrm>
                <a:off x="943" y="4152"/>
                <a:ext cx="4" cy="6"/>
              </a:xfrm>
              <a:custGeom>
                <a:avLst/>
                <a:gdLst>
                  <a:gd name="T0" fmla="*/ 0 w 32"/>
                  <a:gd name="T1" fmla="*/ 0 h 53"/>
                  <a:gd name="T2" fmla="*/ 0 w 32"/>
                  <a:gd name="T3" fmla="*/ 0 h 53"/>
                  <a:gd name="T4" fmla="*/ 0 w 32"/>
                  <a:gd name="T5" fmla="*/ 0 h 53"/>
                  <a:gd name="T6" fmla="*/ 0 w 32"/>
                  <a:gd name="T7" fmla="*/ 0 h 53"/>
                  <a:gd name="T8" fmla="*/ 0 w 32"/>
                  <a:gd name="T9" fmla="*/ 0 h 53"/>
                  <a:gd name="T10" fmla="*/ 0 w 32"/>
                  <a:gd name="T11" fmla="*/ 0 h 53"/>
                  <a:gd name="T12" fmla="*/ 0 w 32"/>
                  <a:gd name="T13" fmla="*/ 0 h 53"/>
                  <a:gd name="T14" fmla="*/ 0 w 32"/>
                  <a:gd name="T15" fmla="*/ 0 h 53"/>
                  <a:gd name="T16" fmla="*/ 0 w 32"/>
                  <a:gd name="T17" fmla="*/ 0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53"/>
                  <a:gd name="T29" fmla="*/ 32 w 32"/>
                  <a:gd name="T30" fmla="*/ 53 h 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53">
                    <a:moveTo>
                      <a:pt x="32" y="39"/>
                    </a:moveTo>
                    <a:lnTo>
                      <a:pt x="28" y="40"/>
                    </a:lnTo>
                    <a:lnTo>
                      <a:pt x="25" y="44"/>
                    </a:lnTo>
                    <a:lnTo>
                      <a:pt x="23" y="53"/>
                    </a:lnTo>
                    <a:lnTo>
                      <a:pt x="0" y="37"/>
                    </a:lnTo>
                    <a:lnTo>
                      <a:pt x="24" y="0"/>
                    </a:lnTo>
                    <a:lnTo>
                      <a:pt x="28" y="20"/>
                    </a:lnTo>
                    <a:lnTo>
                      <a:pt x="32" y="39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auto">
              <a:xfrm>
                <a:off x="942" y="4152"/>
                <a:ext cx="20" cy="22"/>
              </a:xfrm>
              <a:custGeom>
                <a:avLst/>
                <a:gdLst>
                  <a:gd name="T0" fmla="*/ 0 w 176"/>
                  <a:gd name="T1" fmla="*/ 0 h 201"/>
                  <a:gd name="T2" fmla="*/ 0 w 176"/>
                  <a:gd name="T3" fmla="*/ 0 h 201"/>
                  <a:gd name="T4" fmla="*/ 0 w 176"/>
                  <a:gd name="T5" fmla="*/ 0 h 201"/>
                  <a:gd name="T6" fmla="*/ 0 w 176"/>
                  <a:gd name="T7" fmla="*/ 0 h 201"/>
                  <a:gd name="T8" fmla="*/ 0 w 176"/>
                  <a:gd name="T9" fmla="*/ 0 h 201"/>
                  <a:gd name="T10" fmla="*/ 0 w 176"/>
                  <a:gd name="T11" fmla="*/ 0 h 201"/>
                  <a:gd name="T12" fmla="*/ 0 w 176"/>
                  <a:gd name="T13" fmla="*/ 0 h 201"/>
                  <a:gd name="T14" fmla="*/ 0 w 176"/>
                  <a:gd name="T15" fmla="*/ 0 h 201"/>
                  <a:gd name="T16" fmla="*/ 0 w 176"/>
                  <a:gd name="T17" fmla="*/ 0 h 201"/>
                  <a:gd name="T18" fmla="*/ 0 w 176"/>
                  <a:gd name="T19" fmla="*/ 0 h 201"/>
                  <a:gd name="T20" fmla="*/ 0 w 176"/>
                  <a:gd name="T21" fmla="*/ 0 h 201"/>
                  <a:gd name="T22" fmla="*/ 0 w 176"/>
                  <a:gd name="T23" fmla="*/ 0 h 201"/>
                  <a:gd name="T24" fmla="*/ 0 w 176"/>
                  <a:gd name="T25" fmla="*/ 0 h 201"/>
                  <a:gd name="T26" fmla="*/ 0 w 176"/>
                  <a:gd name="T27" fmla="*/ 0 h 201"/>
                  <a:gd name="T28" fmla="*/ 0 w 176"/>
                  <a:gd name="T29" fmla="*/ 0 h 201"/>
                  <a:gd name="T30" fmla="*/ 0 w 176"/>
                  <a:gd name="T31" fmla="*/ 0 h 201"/>
                  <a:gd name="T32" fmla="*/ 0 w 176"/>
                  <a:gd name="T33" fmla="*/ 0 h 201"/>
                  <a:gd name="T34" fmla="*/ 0 w 176"/>
                  <a:gd name="T35" fmla="*/ 0 h 201"/>
                  <a:gd name="T36" fmla="*/ 0 w 176"/>
                  <a:gd name="T37" fmla="*/ 0 h 201"/>
                  <a:gd name="T38" fmla="*/ 0 w 176"/>
                  <a:gd name="T39" fmla="*/ 0 h 201"/>
                  <a:gd name="T40" fmla="*/ 0 w 176"/>
                  <a:gd name="T41" fmla="*/ 0 h 201"/>
                  <a:gd name="T42" fmla="*/ 0 w 176"/>
                  <a:gd name="T43" fmla="*/ 0 h 201"/>
                  <a:gd name="T44" fmla="*/ 0 w 176"/>
                  <a:gd name="T45" fmla="*/ 0 h 201"/>
                  <a:gd name="T46" fmla="*/ 0 w 176"/>
                  <a:gd name="T47" fmla="*/ 0 h 201"/>
                  <a:gd name="T48" fmla="*/ 0 w 176"/>
                  <a:gd name="T49" fmla="*/ 0 h 201"/>
                  <a:gd name="T50" fmla="*/ 0 w 176"/>
                  <a:gd name="T51" fmla="*/ 0 h 201"/>
                  <a:gd name="T52" fmla="*/ 0 w 176"/>
                  <a:gd name="T53" fmla="*/ 0 h 201"/>
                  <a:gd name="T54" fmla="*/ 0 w 176"/>
                  <a:gd name="T55" fmla="*/ 0 h 201"/>
                  <a:gd name="T56" fmla="*/ 0 w 176"/>
                  <a:gd name="T57" fmla="*/ 0 h 201"/>
                  <a:gd name="T58" fmla="*/ 0 w 176"/>
                  <a:gd name="T59" fmla="*/ 0 h 201"/>
                  <a:gd name="T60" fmla="*/ 0 w 176"/>
                  <a:gd name="T61" fmla="*/ 0 h 201"/>
                  <a:gd name="T62" fmla="*/ 0 w 176"/>
                  <a:gd name="T63" fmla="*/ 0 h 20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76"/>
                  <a:gd name="T97" fmla="*/ 0 h 201"/>
                  <a:gd name="T98" fmla="*/ 176 w 176"/>
                  <a:gd name="T99" fmla="*/ 201 h 20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76" h="201">
                    <a:moveTo>
                      <a:pt x="31" y="46"/>
                    </a:moveTo>
                    <a:lnTo>
                      <a:pt x="29" y="65"/>
                    </a:lnTo>
                    <a:lnTo>
                      <a:pt x="31" y="87"/>
                    </a:lnTo>
                    <a:lnTo>
                      <a:pt x="38" y="109"/>
                    </a:lnTo>
                    <a:lnTo>
                      <a:pt x="57" y="129"/>
                    </a:lnTo>
                    <a:lnTo>
                      <a:pt x="78" y="142"/>
                    </a:lnTo>
                    <a:lnTo>
                      <a:pt x="78" y="130"/>
                    </a:lnTo>
                    <a:lnTo>
                      <a:pt x="83" y="109"/>
                    </a:lnTo>
                    <a:lnTo>
                      <a:pt x="84" y="99"/>
                    </a:lnTo>
                    <a:lnTo>
                      <a:pt x="79" y="80"/>
                    </a:lnTo>
                    <a:lnTo>
                      <a:pt x="95" y="72"/>
                    </a:lnTo>
                    <a:lnTo>
                      <a:pt x="101" y="64"/>
                    </a:lnTo>
                    <a:lnTo>
                      <a:pt x="96" y="61"/>
                    </a:lnTo>
                    <a:lnTo>
                      <a:pt x="76" y="60"/>
                    </a:lnTo>
                    <a:lnTo>
                      <a:pt x="58" y="52"/>
                    </a:lnTo>
                    <a:lnTo>
                      <a:pt x="41" y="38"/>
                    </a:lnTo>
                    <a:lnTo>
                      <a:pt x="36" y="38"/>
                    </a:lnTo>
                    <a:lnTo>
                      <a:pt x="21" y="0"/>
                    </a:lnTo>
                    <a:lnTo>
                      <a:pt x="56" y="22"/>
                    </a:lnTo>
                    <a:lnTo>
                      <a:pt x="136" y="46"/>
                    </a:lnTo>
                    <a:lnTo>
                      <a:pt x="176" y="52"/>
                    </a:lnTo>
                    <a:lnTo>
                      <a:pt x="134" y="76"/>
                    </a:lnTo>
                    <a:lnTo>
                      <a:pt x="105" y="75"/>
                    </a:lnTo>
                    <a:lnTo>
                      <a:pt x="98" y="83"/>
                    </a:lnTo>
                    <a:lnTo>
                      <a:pt x="126" y="105"/>
                    </a:lnTo>
                    <a:lnTo>
                      <a:pt x="101" y="201"/>
                    </a:lnTo>
                    <a:lnTo>
                      <a:pt x="50" y="176"/>
                    </a:lnTo>
                    <a:lnTo>
                      <a:pt x="5" y="97"/>
                    </a:lnTo>
                    <a:lnTo>
                      <a:pt x="0" y="52"/>
                    </a:lnTo>
                    <a:lnTo>
                      <a:pt x="5" y="7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auto">
              <a:xfrm>
                <a:off x="979" y="4157"/>
                <a:ext cx="4" cy="2"/>
              </a:xfrm>
              <a:custGeom>
                <a:avLst/>
                <a:gdLst>
                  <a:gd name="T0" fmla="*/ 0 w 35"/>
                  <a:gd name="T1" fmla="*/ 0 h 19"/>
                  <a:gd name="T2" fmla="*/ 0 w 35"/>
                  <a:gd name="T3" fmla="*/ 0 h 19"/>
                  <a:gd name="T4" fmla="*/ 0 w 35"/>
                  <a:gd name="T5" fmla="*/ 0 h 19"/>
                  <a:gd name="T6" fmla="*/ 0 w 35"/>
                  <a:gd name="T7" fmla="*/ 0 h 19"/>
                  <a:gd name="T8" fmla="*/ 0 w 35"/>
                  <a:gd name="T9" fmla="*/ 0 h 19"/>
                  <a:gd name="T10" fmla="*/ 0 w 35"/>
                  <a:gd name="T11" fmla="*/ 0 h 19"/>
                  <a:gd name="T12" fmla="*/ 0 w 35"/>
                  <a:gd name="T13" fmla="*/ 0 h 19"/>
                  <a:gd name="T14" fmla="*/ 0 w 35"/>
                  <a:gd name="T15" fmla="*/ 0 h 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5"/>
                  <a:gd name="T25" fmla="*/ 0 h 19"/>
                  <a:gd name="T26" fmla="*/ 35 w 35"/>
                  <a:gd name="T27" fmla="*/ 19 h 1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5" h="19">
                    <a:moveTo>
                      <a:pt x="5" y="19"/>
                    </a:moveTo>
                    <a:lnTo>
                      <a:pt x="21" y="16"/>
                    </a:lnTo>
                    <a:lnTo>
                      <a:pt x="30" y="16"/>
                    </a:lnTo>
                    <a:lnTo>
                      <a:pt x="35" y="17"/>
                    </a:lnTo>
                    <a:lnTo>
                      <a:pt x="30" y="0"/>
                    </a:lnTo>
                    <a:lnTo>
                      <a:pt x="0" y="2"/>
                    </a:lnTo>
                    <a:lnTo>
                      <a:pt x="5" y="19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2" name="Freeform 38"/>
              <p:cNvSpPr>
                <a:spLocks/>
              </p:cNvSpPr>
              <p:nvPr/>
            </p:nvSpPr>
            <p:spPr bwMode="auto">
              <a:xfrm>
                <a:off x="957" y="4156"/>
                <a:ext cx="30" cy="53"/>
              </a:xfrm>
              <a:custGeom>
                <a:avLst/>
                <a:gdLst>
                  <a:gd name="T0" fmla="*/ 0 w 271"/>
                  <a:gd name="T1" fmla="*/ 0 h 475"/>
                  <a:gd name="T2" fmla="*/ 0 w 271"/>
                  <a:gd name="T3" fmla="*/ 0 h 475"/>
                  <a:gd name="T4" fmla="*/ 0 w 271"/>
                  <a:gd name="T5" fmla="*/ 0 h 475"/>
                  <a:gd name="T6" fmla="*/ 0 w 271"/>
                  <a:gd name="T7" fmla="*/ 0 h 475"/>
                  <a:gd name="T8" fmla="*/ 0 w 271"/>
                  <a:gd name="T9" fmla="*/ 0 h 475"/>
                  <a:gd name="T10" fmla="*/ 0 w 271"/>
                  <a:gd name="T11" fmla="*/ 0 h 475"/>
                  <a:gd name="T12" fmla="*/ 0 w 271"/>
                  <a:gd name="T13" fmla="*/ 0 h 475"/>
                  <a:gd name="T14" fmla="*/ 0 w 271"/>
                  <a:gd name="T15" fmla="*/ 0 h 475"/>
                  <a:gd name="T16" fmla="*/ 0 w 271"/>
                  <a:gd name="T17" fmla="*/ 0 h 475"/>
                  <a:gd name="T18" fmla="*/ 0 w 271"/>
                  <a:gd name="T19" fmla="*/ 0 h 475"/>
                  <a:gd name="T20" fmla="*/ 0 w 271"/>
                  <a:gd name="T21" fmla="*/ 0 h 475"/>
                  <a:gd name="T22" fmla="*/ 0 w 271"/>
                  <a:gd name="T23" fmla="*/ 0 h 475"/>
                  <a:gd name="T24" fmla="*/ 0 w 271"/>
                  <a:gd name="T25" fmla="*/ 0 h 475"/>
                  <a:gd name="T26" fmla="*/ 0 w 271"/>
                  <a:gd name="T27" fmla="*/ 0 h 475"/>
                  <a:gd name="T28" fmla="*/ 0 w 271"/>
                  <a:gd name="T29" fmla="*/ 0 h 475"/>
                  <a:gd name="T30" fmla="*/ 0 w 271"/>
                  <a:gd name="T31" fmla="*/ 0 h 475"/>
                  <a:gd name="T32" fmla="*/ 0 w 271"/>
                  <a:gd name="T33" fmla="*/ 0 h 475"/>
                  <a:gd name="T34" fmla="*/ 0 w 271"/>
                  <a:gd name="T35" fmla="*/ 0 h 475"/>
                  <a:gd name="T36" fmla="*/ 0 w 271"/>
                  <a:gd name="T37" fmla="*/ 0 h 475"/>
                  <a:gd name="T38" fmla="*/ 0 w 271"/>
                  <a:gd name="T39" fmla="*/ 0 h 475"/>
                  <a:gd name="T40" fmla="*/ 0 w 271"/>
                  <a:gd name="T41" fmla="*/ 0 h 475"/>
                  <a:gd name="T42" fmla="*/ 0 w 271"/>
                  <a:gd name="T43" fmla="*/ 0 h 475"/>
                  <a:gd name="T44" fmla="*/ 0 w 271"/>
                  <a:gd name="T45" fmla="*/ 0 h 475"/>
                  <a:gd name="T46" fmla="*/ 0 w 271"/>
                  <a:gd name="T47" fmla="*/ 0 h 475"/>
                  <a:gd name="T48" fmla="*/ 0 w 271"/>
                  <a:gd name="T49" fmla="*/ 0 h 475"/>
                  <a:gd name="T50" fmla="*/ 0 w 271"/>
                  <a:gd name="T51" fmla="*/ 0 h 475"/>
                  <a:gd name="T52" fmla="*/ 0 w 271"/>
                  <a:gd name="T53" fmla="*/ 0 h 475"/>
                  <a:gd name="T54" fmla="*/ 0 w 271"/>
                  <a:gd name="T55" fmla="*/ 0 h 475"/>
                  <a:gd name="T56" fmla="*/ 0 w 271"/>
                  <a:gd name="T57" fmla="*/ 0 h 475"/>
                  <a:gd name="T58" fmla="*/ 0 w 271"/>
                  <a:gd name="T59" fmla="*/ 0 h 475"/>
                  <a:gd name="T60" fmla="*/ 0 w 271"/>
                  <a:gd name="T61" fmla="*/ 0 h 475"/>
                  <a:gd name="T62" fmla="*/ 0 w 271"/>
                  <a:gd name="T63" fmla="*/ 0 h 475"/>
                  <a:gd name="T64" fmla="*/ 0 w 271"/>
                  <a:gd name="T65" fmla="*/ 0 h 475"/>
                  <a:gd name="T66" fmla="*/ 0 w 271"/>
                  <a:gd name="T67" fmla="*/ 0 h 47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1"/>
                  <a:gd name="T103" fmla="*/ 0 h 475"/>
                  <a:gd name="T104" fmla="*/ 271 w 271"/>
                  <a:gd name="T105" fmla="*/ 475 h 47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1" h="475">
                    <a:moveTo>
                      <a:pt x="214" y="24"/>
                    </a:moveTo>
                    <a:lnTo>
                      <a:pt x="199" y="27"/>
                    </a:lnTo>
                    <a:lnTo>
                      <a:pt x="177" y="32"/>
                    </a:lnTo>
                    <a:lnTo>
                      <a:pt x="152" y="33"/>
                    </a:lnTo>
                    <a:lnTo>
                      <a:pt x="114" y="36"/>
                    </a:lnTo>
                    <a:lnTo>
                      <a:pt x="87" y="43"/>
                    </a:lnTo>
                    <a:lnTo>
                      <a:pt x="63" y="54"/>
                    </a:lnTo>
                    <a:lnTo>
                      <a:pt x="44" y="71"/>
                    </a:lnTo>
                    <a:lnTo>
                      <a:pt x="34" y="99"/>
                    </a:lnTo>
                    <a:lnTo>
                      <a:pt x="27" y="135"/>
                    </a:lnTo>
                    <a:lnTo>
                      <a:pt x="26" y="170"/>
                    </a:lnTo>
                    <a:lnTo>
                      <a:pt x="26" y="200"/>
                    </a:lnTo>
                    <a:lnTo>
                      <a:pt x="31" y="229"/>
                    </a:lnTo>
                    <a:lnTo>
                      <a:pt x="39" y="264"/>
                    </a:lnTo>
                    <a:lnTo>
                      <a:pt x="46" y="308"/>
                    </a:lnTo>
                    <a:lnTo>
                      <a:pt x="53" y="352"/>
                    </a:lnTo>
                    <a:lnTo>
                      <a:pt x="58" y="397"/>
                    </a:lnTo>
                    <a:lnTo>
                      <a:pt x="58" y="421"/>
                    </a:lnTo>
                    <a:lnTo>
                      <a:pt x="64" y="442"/>
                    </a:lnTo>
                    <a:lnTo>
                      <a:pt x="77" y="451"/>
                    </a:lnTo>
                    <a:lnTo>
                      <a:pt x="89" y="447"/>
                    </a:lnTo>
                    <a:lnTo>
                      <a:pt x="97" y="427"/>
                    </a:lnTo>
                    <a:lnTo>
                      <a:pt x="97" y="401"/>
                    </a:lnTo>
                    <a:lnTo>
                      <a:pt x="91" y="384"/>
                    </a:lnTo>
                    <a:lnTo>
                      <a:pt x="86" y="352"/>
                    </a:lnTo>
                    <a:lnTo>
                      <a:pt x="84" y="331"/>
                    </a:lnTo>
                    <a:lnTo>
                      <a:pt x="75" y="308"/>
                    </a:lnTo>
                    <a:lnTo>
                      <a:pt x="71" y="285"/>
                    </a:lnTo>
                    <a:lnTo>
                      <a:pt x="79" y="230"/>
                    </a:lnTo>
                    <a:lnTo>
                      <a:pt x="91" y="207"/>
                    </a:lnTo>
                    <a:lnTo>
                      <a:pt x="92" y="175"/>
                    </a:lnTo>
                    <a:lnTo>
                      <a:pt x="93" y="146"/>
                    </a:lnTo>
                    <a:lnTo>
                      <a:pt x="74" y="116"/>
                    </a:lnTo>
                    <a:lnTo>
                      <a:pt x="75" y="98"/>
                    </a:lnTo>
                    <a:lnTo>
                      <a:pt x="91" y="89"/>
                    </a:lnTo>
                    <a:lnTo>
                      <a:pt x="105" y="89"/>
                    </a:lnTo>
                    <a:lnTo>
                      <a:pt x="117" y="95"/>
                    </a:lnTo>
                    <a:lnTo>
                      <a:pt x="140" y="95"/>
                    </a:lnTo>
                    <a:lnTo>
                      <a:pt x="150" y="84"/>
                    </a:lnTo>
                    <a:lnTo>
                      <a:pt x="176" y="75"/>
                    </a:lnTo>
                    <a:lnTo>
                      <a:pt x="201" y="72"/>
                    </a:lnTo>
                    <a:lnTo>
                      <a:pt x="220" y="66"/>
                    </a:lnTo>
                    <a:lnTo>
                      <a:pt x="239" y="54"/>
                    </a:lnTo>
                    <a:lnTo>
                      <a:pt x="243" y="38"/>
                    </a:lnTo>
                    <a:lnTo>
                      <a:pt x="239" y="25"/>
                    </a:lnTo>
                    <a:lnTo>
                      <a:pt x="225" y="23"/>
                    </a:lnTo>
                    <a:lnTo>
                      <a:pt x="227" y="0"/>
                    </a:lnTo>
                    <a:lnTo>
                      <a:pt x="250" y="14"/>
                    </a:lnTo>
                    <a:lnTo>
                      <a:pt x="271" y="27"/>
                    </a:lnTo>
                    <a:lnTo>
                      <a:pt x="260" y="74"/>
                    </a:lnTo>
                    <a:lnTo>
                      <a:pt x="206" y="98"/>
                    </a:lnTo>
                    <a:lnTo>
                      <a:pt x="148" y="123"/>
                    </a:lnTo>
                    <a:lnTo>
                      <a:pt x="137" y="169"/>
                    </a:lnTo>
                    <a:lnTo>
                      <a:pt x="118" y="214"/>
                    </a:lnTo>
                    <a:lnTo>
                      <a:pt x="103" y="301"/>
                    </a:lnTo>
                    <a:lnTo>
                      <a:pt x="120" y="398"/>
                    </a:lnTo>
                    <a:lnTo>
                      <a:pt x="117" y="451"/>
                    </a:lnTo>
                    <a:lnTo>
                      <a:pt x="90" y="475"/>
                    </a:lnTo>
                    <a:lnTo>
                      <a:pt x="70" y="475"/>
                    </a:lnTo>
                    <a:lnTo>
                      <a:pt x="37" y="445"/>
                    </a:lnTo>
                    <a:lnTo>
                      <a:pt x="37" y="361"/>
                    </a:lnTo>
                    <a:lnTo>
                      <a:pt x="0" y="239"/>
                    </a:lnTo>
                    <a:lnTo>
                      <a:pt x="4" y="137"/>
                    </a:lnTo>
                    <a:lnTo>
                      <a:pt x="16" y="70"/>
                    </a:lnTo>
                    <a:lnTo>
                      <a:pt x="66" y="21"/>
                    </a:lnTo>
                    <a:lnTo>
                      <a:pt x="154" y="11"/>
                    </a:lnTo>
                    <a:lnTo>
                      <a:pt x="212" y="3"/>
                    </a:lnTo>
                    <a:lnTo>
                      <a:pt x="214" y="24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3" name="Freeform 39"/>
              <p:cNvSpPr>
                <a:spLocks/>
              </p:cNvSpPr>
              <p:nvPr/>
            </p:nvSpPr>
            <p:spPr bwMode="auto">
              <a:xfrm>
                <a:off x="1048" y="4168"/>
                <a:ext cx="4" cy="5"/>
              </a:xfrm>
              <a:custGeom>
                <a:avLst/>
                <a:gdLst>
                  <a:gd name="T0" fmla="*/ 0 w 42"/>
                  <a:gd name="T1" fmla="*/ 0 h 48"/>
                  <a:gd name="T2" fmla="*/ 0 w 42"/>
                  <a:gd name="T3" fmla="*/ 0 h 48"/>
                  <a:gd name="T4" fmla="*/ 0 w 42"/>
                  <a:gd name="T5" fmla="*/ 0 h 48"/>
                  <a:gd name="T6" fmla="*/ 0 w 42"/>
                  <a:gd name="T7" fmla="*/ 0 h 48"/>
                  <a:gd name="T8" fmla="*/ 0 w 42"/>
                  <a:gd name="T9" fmla="*/ 0 h 48"/>
                  <a:gd name="T10" fmla="*/ 0 w 42"/>
                  <a:gd name="T11" fmla="*/ 0 h 48"/>
                  <a:gd name="T12" fmla="*/ 0 w 42"/>
                  <a:gd name="T13" fmla="*/ 0 h 48"/>
                  <a:gd name="T14" fmla="*/ 0 w 42"/>
                  <a:gd name="T15" fmla="*/ 0 h 48"/>
                  <a:gd name="T16" fmla="*/ 0 w 42"/>
                  <a:gd name="T17" fmla="*/ 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2"/>
                  <a:gd name="T28" fmla="*/ 0 h 48"/>
                  <a:gd name="T29" fmla="*/ 42 w 42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2" h="48">
                    <a:moveTo>
                      <a:pt x="0" y="19"/>
                    </a:moveTo>
                    <a:lnTo>
                      <a:pt x="8" y="26"/>
                    </a:lnTo>
                    <a:lnTo>
                      <a:pt x="11" y="31"/>
                    </a:lnTo>
                    <a:lnTo>
                      <a:pt x="15" y="48"/>
                    </a:lnTo>
                    <a:lnTo>
                      <a:pt x="42" y="32"/>
                    </a:lnTo>
                    <a:lnTo>
                      <a:pt x="30" y="0"/>
                    </a:lnTo>
                    <a:lnTo>
                      <a:pt x="15" y="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4" name="Freeform 40"/>
              <p:cNvSpPr>
                <a:spLocks/>
              </p:cNvSpPr>
              <p:nvPr/>
            </p:nvSpPr>
            <p:spPr bwMode="auto">
              <a:xfrm>
                <a:off x="1058" y="4112"/>
                <a:ext cx="5" cy="5"/>
              </a:xfrm>
              <a:custGeom>
                <a:avLst/>
                <a:gdLst>
                  <a:gd name="T0" fmla="*/ 0 w 41"/>
                  <a:gd name="T1" fmla="*/ 0 h 44"/>
                  <a:gd name="T2" fmla="*/ 0 w 41"/>
                  <a:gd name="T3" fmla="*/ 0 h 44"/>
                  <a:gd name="T4" fmla="*/ 0 w 41"/>
                  <a:gd name="T5" fmla="*/ 0 h 44"/>
                  <a:gd name="T6" fmla="*/ 0 w 41"/>
                  <a:gd name="T7" fmla="*/ 0 h 44"/>
                  <a:gd name="T8" fmla="*/ 0 w 41"/>
                  <a:gd name="T9" fmla="*/ 0 h 44"/>
                  <a:gd name="T10" fmla="*/ 0 w 41"/>
                  <a:gd name="T11" fmla="*/ 0 h 44"/>
                  <a:gd name="T12" fmla="*/ 0 w 41"/>
                  <a:gd name="T13" fmla="*/ 0 h 44"/>
                  <a:gd name="T14" fmla="*/ 0 w 41"/>
                  <a:gd name="T15" fmla="*/ 0 h 44"/>
                  <a:gd name="T16" fmla="*/ 0 w 41"/>
                  <a:gd name="T17" fmla="*/ 0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1"/>
                  <a:gd name="T28" fmla="*/ 0 h 44"/>
                  <a:gd name="T29" fmla="*/ 41 w 41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1" h="44">
                    <a:moveTo>
                      <a:pt x="41" y="4"/>
                    </a:moveTo>
                    <a:lnTo>
                      <a:pt x="36" y="12"/>
                    </a:lnTo>
                    <a:lnTo>
                      <a:pt x="29" y="23"/>
                    </a:lnTo>
                    <a:lnTo>
                      <a:pt x="24" y="33"/>
                    </a:lnTo>
                    <a:lnTo>
                      <a:pt x="18" y="44"/>
                    </a:lnTo>
                    <a:lnTo>
                      <a:pt x="0" y="24"/>
                    </a:lnTo>
                    <a:lnTo>
                      <a:pt x="16" y="0"/>
                    </a:lnTo>
                    <a:lnTo>
                      <a:pt x="41" y="4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5" name="Freeform 41"/>
              <p:cNvSpPr>
                <a:spLocks/>
              </p:cNvSpPr>
              <p:nvPr/>
            </p:nvSpPr>
            <p:spPr bwMode="auto">
              <a:xfrm>
                <a:off x="981" y="4165"/>
                <a:ext cx="9" cy="5"/>
              </a:xfrm>
              <a:custGeom>
                <a:avLst/>
                <a:gdLst>
                  <a:gd name="T0" fmla="*/ 0 w 78"/>
                  <a:gd name="T1" fmla="*/ 0 h 46"/>
                  <a:gd name="T2" fmla="*/ 0 w 78"/>
                  <a:gd name="T3" fmla="*/ 0 h 46"/>
                  <a:gd name="T4" fmla="*/ 0 w 78"/>
                  <a:gd name="T5" fmla="*/ 0 h 46"/>
                  <a:gd name="T6" fmla="*/ 0 w 78"/>
                  <a:gd name="T7" fmla="*/ 0 h 46"/>
                  <a:gd name="T8" fmla="*/ 0 w 78"/>
                  <a:gd name="T9" fmla="*/ 0 h 46"/>
                  <a:gd name="T10" fmla="*/ 0 w 78"/>
                  <a:gd name="T11" fmla="*/ 0 h 4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46"/>
                  <a:gd name="T20" fmla="*/ 78 w 78"/>
                  <a:gd name="T21" fmla="*/ 46 h 4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46">
                    <a:moveTo>
                      <a:pt x="78" y="41"/>
                    </a:moveTo>
                    <a:lnTo>
                      <a:pt x="49" y="46"/>
                    </a:lnTo>
                    <a:lnTo>
                      <a:pt x="0" y="36"/>
                    </a:lnTo>
                    <a:lnTo>
                      <a:pt x="74" y="0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6" name="Freeform 42"/>
              <p:cNvSpPr>
                <a:spLocks/>
              </p:cNvSpPr>
              <p:nvPr/>
            </p:nvSpPr>
            <p:spPr bwMode="auto">
              <a:xfrm>
                <a:off x="981" y="4155"/>
                <a:ext cx="4" cy="3"/>
              </a:xfrm>
              <a:custGeom>
                <a:avLst/>
                <a:gdLst>
                  <a:gd name="T0" fmla="*/ 0 w 33"/>
                  <a:gd name="T1" fmla="*/ 0 h 24"/>
                  <a:gd name="T2" fmla="*/ 0 w 33"/>
                  <a:gd name="T3" fmla="*/ 0 h 24"/>
                  <a:gd name="T4" fmla="*/ 0 w 33"/>
                  <a:gd name="T5" fmla="*/ 0 h 24"/>
                  <a:gd name="T6" fmla="*/ 0 w 33"/>
                  <a:gd name="T7" fmla="*/ 0 h 24"/>
                  <a:gd name="T8" fmla="*/ 0 w 33"/>
                  <a:gd name="T9" fmla="*/ 0 h 24"/>
                  <a:gd name="T10" fmla="*/ 0 w 33"/>
                  <a:gd name="T11" fmla="*/ 0 h 24"/>
                  <a:gd name="T12" fmla="*/ 0 w 33"/>
                  <a:gd name="T13" fmla="*/ 0 h 24"/>
                  <a:gd name="T14" fmla="*/ 0 w 33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3"/>
                  <a:gd name="T25" fmla="*/ 0 h 24"/>
                  <a:gd name="T26" fmla="*/ 33 w 33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3" h="24">
                    <a:moveTo>
                      <a:pt x="2" y="24"/>
                    </a:moveTo>
                    <a:lnTo>
                      <a:pt x="14" y="23"/>
                    </a:lnTo>
                    <a:lnTo>
                      <a:pt x="21" y="23"/>
                    </a:lnTo>
                    <a:lnTo>
                      <a:pt x="33" y="23"/>
                    </a:lnTo>
                    <a:lnTo>
                      <a:pt x="30" y="0"/>
                    </a:lnTo>
                    <a:lnTo>
                      <a:pt x="0" y="1"/>
                    </a:lnTo>
                    <a:lnTo>
                      <a:pt x="2" y="24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7" name="Freeform 43"/>
              <p:cNvSpPr>
                <a:spLocks/>
              </p:cNvSpPr>
              <p:nvPr/>
            </p:nvSpPr>
            <p:spPr bwMode="auto">
              <a:xfrm>
                <a:off x="942" y="4174"/>
                <a:ext cx="4" cy="3"/>
              </a:xfrm>
              <a:custGeom>
                <a:avLst/>
                <a:gdLst>
                  <a:gd name="T0" fmla="*/ 0 w 30"/>
                  <a:gd name="T1" fmla="*/ 0 h 27"/>
                  <a:gd name="T2" fmla="*/ 0 w 30"/>
                  <a:gd name="T3" fmla="*/ 0 h 27"/>
                  <a:gd name="T4" fmla="*/ 0 w 30"/>
                  <a:gd name="T5" fmla="*/ 0 h 27"/>
                  <a:gd name="T6" fmla="*/ 0 w 30"/>
                  <a:gd name="T7" fmla="*/ 0 h 27"/>
                  <a:gd name="T8" fmla="*/ 0 w 30"/>
                  <a:gd name="T9" fmla="*/ 0 h 27"/>
                  <a:gd name="T10" fmla="*/ 0 w 30"/>
                  <a:gd name="T11" fmla="*/ 0 h 27"/>
                  <a:gd name="T12" fmla="*/ 0 w 30"/>
                  <a:gd name="T13" fmla="*/ 0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0"/>
                  <a:gd name="T22" fmla="*/ 0 h 27"/>
                  <a:gd name="T23" fmla="*/ 30 w 30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0" h="27">
                    <a:moveTo>
                      <a:pt x="19" y="27"/>
                    </a:moveTo>
                    <a:lnTo>
                      <a:pt x="21" y="15"/>
                    </a:lnTo>
                    <a:lnTo>
                      <a:pt x="30" y="4"/>
                    </a:lnTo>
                    <a:lnTo>
                      <a:pt x="2" y="0"/>
                    </a:lnTo>
                    <a:lnTo>
                      <a:pt x="0" y="26"/>
                    </a:lnTo>
                    <a:lnTo>
                      <a:pt x="19" y="27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8" name="Freeform 44"/>
              <p:cNvSpPr>
                <a:spLocks/>
              </p:cNvSpPr>
              <p:nvPr/>
            </p:nvSpPr>
            <p:spPr bwMode="auto">
              <a:xfrm>
                <a:off x="945" y="4151"/>
                <a:ext cx="5" cy="4"/>
              </a:xfrm>
              <a:custGeom>
                <a:avLst/>
                <a:gdLst>
                  <a:gd name="T0" fmla="*/ 0 w 43"/>
                  <a:gd name="T1" fmla="*/ 0 h 36"/>
                  <a:gd name="T2" fmla="*/ 0 w 43"/>
                  <a:gd name="T3" fmla="*/ 0 h 36"/>
                  <a:gd name="T4" fmla="*/ 0 w 43"/>
                  <a:gd name="T5" fmla="*/ 0 h 36"/>
                  <a:gd name="T6" fmla="*/ 0 w 43"/>
                  <a:gd name="T7" fmla="*/ 0 h 36"/>
                  <a:gd name="T8" fmla="*/ 0 w 43"/>
                  <a:gd name="T9" fmla="*/ 0 h 36"/>
                  <a:gd name="T10" fmla="*/ 0 w 43"/>
                  <a:gd name="T11" fmla="*/ 0 h 36"/>
                  <a:gd name="T12" fmla="*/ 0 w 43"/>
                  <a:gd name="T13" fmla="*/ 0 h 36"/>
                  <a:gd name="T14" fmla="*/ 0 w 43"/>
                  <a:gd name="T15" fmla="*/ 0 h 36"/>
                  <a:gd name="T16" fmla="*/ 0 w 43"/>
                  <a:gd name="T17" fmla="*/ 0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3"/>
                  <a:gd name="T28" fmla="*/ 0 h 36"/>
                  <a:gd name="T29" fmla="*/ 43 w 43"/>
                  <a:gd name="T30" fmla="*/ 36 h 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3" h="36">
                    <a:moveTo>
                      <a:pt x="0" y="21"/>
                    </a:moveTo>
                    <a:lnTo>
                      <a:pt x="7" y="26"/>
                    </a:lnTo>
                    <a:lnTo>
                      <a:pt x="16" y="30"/>
                    </a:lnTo>
                    <a:lnTo>
                      <a:pt x="24" y="36"/>
                    </a:lnTo>
                    <a:lnTo>
                      <a:pt x="43" y="25"/>
                    </a:lnTo>
                    <a:lnTo>
                      <a:pt x="25" y="12"/>
                    </a:lnTo>
                    <a:lnTo>
                      <a:pt x="7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9" name="Freeform 45"/>
              <p:cNvSpPr>
                <a:spLocks/>
              </p:cNvSpPr>
              <p:nvPr/>
            </p:nvSpPr>
            <p:spPr bwMode="auto">
              <a:xfrm>
                <a:off x="923" y="4168"/>
                <a:ext cx="15" cy="6"/>
              </a:xfrm>
              <a:custGeom>
                <a:avLst/>
                <a:gdLst>
                  <a:gd name="T0" fmla="*/ 0 w 136"/>
                  <a:gd name="T1" fmla="*/ 0 h 58"/>
                  <a:gd name="T2" fmla="*/ 0 w 136"/>
                  <a:gd name="T3" fmla="*/ 0 h 58"/>
                  <a:gd name="T4" fmla="*/ 0 w 136"/>
                  <a:gd name="T5" fmla="*/ 0 h 58"/>
                  <a:gd name="T6" fmla="*/ 0 w 136"/>
                  <a:gd name="T7" fmla="*/ 0 h 58"/>
                  <a:gd name="T8" fmla="*/ 0 w 136"/>
                  <a:gd name="T9" fmla="*/ 0 h 58"/>
                  <a:gd name="T10" fmla="*/ 0 w 136"/>
                  <a:gd name="T11" fmla="*/ 0 h 58"/>
                  <a:gd name="T12" fmla="*/ 0 w 136"/>
                  <a:gd name="T13" fmla="*/ 0 h 58"/>
                  <a:gd name="T14" fmla="*/ 0 w 136"/>
                  <a:gd name="T15" fmla="*/ 0 h 58"/>
                  <a:gd name="T16" fmla="*/ 0 w 136"/>
                  <a:gd name="T17" fmla="*/ 0 h 58"/>
                  <a:gd name="T18" fmla="*/ 0 w 136"/>
                  <a:gd name="T19" fmla="*/ 0 h 58"/>
                  <a:gd name="T20" fmla="*/ 0 w 136"/>
                  <a:gd name="T21" fmla="*/ 0 h 58"/>
                  <a:gd name="T22" fmla="*/ 0 w 136"/>
                  <a:gd name="T23" fmla="*/ 0 h 58"/>
                  <a:gd name="T24" fmla="*/ 0 w 136"/>
                  <a:gd name="T25" fmla="*/ 0 h 58"/>
                  <a:gd name="T26" fmla="*/ 0 w 136"/>
                  <a:gd name="T27" fmla="*/ 0 h 58"/>
                  <a:gd name="T28" fmla="*/ 0 w 136"/>
                  <a:gd name="T29" fmla="*/ 0 h 5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6"/>
                  <a:gd name="T46" fmla="*/ 0 h 58"/>
                  <a:gd name="T47" fmla="*/ 136 w 136"/>
                  <a:gd name="T48" fmla="*/ 58 h 5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6" h="58">
                    <a:moveTo>
                      <a:pt x="34" y="36"/>
                    </a:moveTo>
                    <a:lnTo>
                      <a:pt x="47" y="30"/>
                    </a:lnTo>
                    <a:lnTo>
                      <a:pt x="62" y="27"/>
                    </a:lnTo>
                    <a:lnTo>
                      <a:pt x="82" y="26"/>
                    </a:lnTo>
                    <a:lnTo>
                      <a:pt x="95" y="29"/>
                    </a:lnTo>
                    <a:lnTo>
                      <a:pt x="110" y="36"/>
                    </a:lnTo>
                    <a:lnTo>
                      <a:pt x="123" y="45"/>
                    </a:lnTo>
                    <a:lnTo>
                      <a:pt x="134" y="58"/>
                    </a:lnTo>
                    <a:lnTo>
                      <a:pt x="136" y="39"/>
                    </a:lnTo>
                    <a:lnTo>
                      <a:pt x="102" y="3"/>
                    </a:lnTo>
                    <a:lnTo>
                      <a:pt x="11" y="0"/>
                    </a:lnTo>
                    <a:lnTo>
                      <a:pt x="0" y="4"/>
                    </a:lnTo>
                    <a:lnTo>
                      <a:pt x="9" y="47"/>
                    </a:lnTo>
                    <a:lnTo>
                      <a:pt x="34" y="36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0" name="Freeform 46"/>
              <p:cNvSpPr>
                <a:spLocks/>
              </p:cNvSpPr>
              <p:nvPr/>
            </p:nvSpPr>
            <p:spPr bwMode="auto">
              <a:xfrm>
                <a:off x="994" y="4174"/>
                <a:ext cx="6" cy="4"/>
              </a:xfrm>
              <a:custGeom>
                <a:avLst/>
                <a:gdLst>
                  <a:gd name="T0" fmla="*/ 0 w 56"/>
                  <a:gd name="T1" fmla="*/ 0 h 39"/>
                  <a:gd name="T2" fmla="*/ 0 w 56"/>
                  <a:gd name="T3" fmla="*/ 0 h 39"/>
                  <a:gd name="T4" fmla="*/ 0 w 56"/>
                  <a:gd name="T5" fmla="*/ 0 h 39"/>
                  <a:gd name="T6" fmla="*/ 0 w 56"/>
                  <a:gd name="T7" fmla="*/ 0 h 39"/>
                  <a:gd name="T8" fmla="*/ 0 w 56"/>
                  <a:gd name="T9" fmla="*/ 0 h 39"/>
                  <a:gd name="T10" fmla="*/ 0 w 56"/>
                  <a:gd name="T11" fmla="*/ 0 h 39"/>
                  <a:gd name="T12" fmla="*/ 0 w 56"/>
                  <a:gd name="T13" fmla="*/ 0 h 39"/>
                  <a:gd name="T14" fmla="*/ 0 w 56"/>
                  <a:gd name="T15" fmla="*/ 0 h 3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6"/>
                  <a:gd name="T25" fmla="*/ 0 h 39"/>
                  <a:gd name="T26" fmla="*/ 56 w 56"/>
                  <a:gd name="T27" fmla="*/ 39 h 3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6" h="39">
                    <a:moveTo>
                      <a:pt x="24" y="39"/>
                    </a:moveTo>
                    <a:lnTo>
                      <a:pt x="37" y="32"/>
                    </a:lnTo>
                    <a:lnTo>
                      <a:pt x="56" y="33"/>
                    </a:lnTo>
                    <a:lnTo>
                      <a:pt x="56" y="0"/>
                    </a:lnTo>
                    <a:lnTo>
                      <a:pt x="22" y="2"/>
                    </a:lnTo>
                    <a:lnTo>
                      <a:pt x="0" y="26"/>
                    </a:lnTo>
                    <a:lnTo>
                      <a:pt x="24" y="39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1" name="Freeform 47"/>
              <p:cNvSpPr>
                <a:spLocks/>
              </p:cNvSpPr>
              <p:nvPr/>
            </p:nvSpPr>
            <p:spPr bwMode="auto">
              <a:xfrm>
                <a:off x="1053" y="4184"/>
                <a:ext cx="4" cy="6"/>
              </a:xfrm>
              <a:custGeom>
                <a:avLst/>
                <a:gdLst>
                  <a:gd name="T0" fmla="*/ 0 w 32"/>
                  <a:gd name="T1" fmla="*/ 0 h 48"/>
                  <a:gd name="T2" fmla="*/ 0 w 32"/>
                  <a:gd name="T3" fmla="*/ 0 h 48"/>
                  <a:gd name="T4" fmla="*/ 0 w 32"/>
                  <a:gd name="T5" fmla="*/ 0 h 48"/>
                  <a:gd name="T6" fmla="*/ 0 w 32"/>
                  <a:gd name="T7" fmla="*/ 0 h 48"/>
                  <a:gd name="T8" fmla="*/ 0 w 32"/>
                  <a:gd name="T9" fmla="*/ 0 h 48"/>
                  <a:gd name="T10" fmla="*/ 0 w 32"/>
                  <a:gd name="T11" fmla="*/ 0 h 48"/>
                  <a:gd name="T12" fmla="*/ 0 w 32"/>
                  <a:gd name="T13" fmla="*/ 0 h 48"/>
                  <a:gd name="T14" fmla="*/ 0 w 32"/>
                  <a:gd name="T15" fmla="*/ 0 h 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2"/>
                  <a:gd name="T25" fmla="*/ 0 h 48"/>
                  <a:gd name="T26" fmla="*/ 32 w 32"/>
                  <a:gd name="T27" fmla="*/ 48 h 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2" h="48">
                    <a:moveTo>
                      <a:pt x="32" y="0"/>
                    </a:moveTo>
                    <a:lnTo>
                      <a:pt x="26" y="9"/>
                    </a:lnTo>
                    <a:lnTo>
                      <a:pt x="22" y="22"/>
                    </a:lnTo>
                    <a:lnTo>
                      <a:pt x="15" y="48"/>
                    </a:lnTo>
                    <a:lnTo>
                      <a:pt x="0" y="41"/>
                    </a:lnTo>
                    <a:lnTo>
                      <a:pt x="3" y="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2" name="Freeform 48"/>
              <p:cNvSpPr>
                <a:spLocks/>
              </p:cNvSpPr>
              <p:nvPr/>
            </p:nvSpPr>
            <p:spPr bwMode="auto">
              <a:xfrm>
                <a:off x="935" y="4088"/>
                <a:ext cx="136" cy="43"/>
              </a:xfrm>
              <a:custGeom>
                <a:avLst/>
                <a:gdLst>
                  <a:gd name="T0" fmla="*/ 0 w 1226"/>
                  <a:gd name="T1" fmla="*/ 0 h 387"/>
                  <a:gd name="T2" fmla="*/ 0 w 1226"/>
                  <a:gd name="T3" fmla="*/ 0 h 387"/>
                  <a:gd name="T4" fmla="*/ 0 w 1226"/>
                  <a:gd name="T5" fmla="*/ 0 h 387"/>
                  <a:gd name="T6" fmla="*/ 0 w 1226"/>
                  <a:gd name="T7" fmla="*/ 0 h 387"/>
                  <a:gd name="T8" fmla="*/ 0 w 1226"/>
                  <a:gd name="T9" fmla="*/ 0 h 387"/>
                  <a:gd name="T10" fmla="*/ 0 w 1226"/>
                  <a:gd name="T11" fmla="*/ 0 h 387"/>
                  <a:gd name="T12" fmla="*/ 0 w 1226"/>
                  <a:gd name="T13" fmla="*/ 0 h 387"/>
                  <a:gd name="T14" fmla="*/ 0 w 1226"/>
                  <a:gd name="T15" fmla="*/ 0 h 387"/>
                  <a:gd name="T16" fmla="*/ 0 w 1226"/>
                  <a:gd name="T17" fmla="*/ 0 h 387"/>
                  <a:gd name="T18" fmla="*/ 0 w 1226"/>
                  <a:gd name="T19" fmla="*/ 0 h 387"/>
                  <a:gd name="T20" fmla="*/ 0 w 1226"/>
                  <a:gd name="T21" fmla="*/ 0 h 387"/>
                  <a:gd name="T22" fmla="*/ 0 w 1226"/>
                  <a:gd name="T23" fmla="*/ 0 h 38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226"/>
                  <a:gd name="T37" fmla="*/ 0 h 387"/>
                  <a:gd name="T38" fmla="*/ 1226 w 1226"/>
                  <a:gd name="T39" fmla="*/ 387 h 38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226" h="387">
                    <a:moveTo>
                      <a:pt x="114" y="121"/>
                    </a:moveTo>
                    <a:lnTo>
                      <a:pt x="311" y="104"/>
                    </a:lnTo>
                    <a:lnTo>
                      <a:pt x="428" y="132"/>
                    </a:lnTo>
                    <a:lnTo>
                      <a:pt x="1161" y="0"/>
                    </a:lnTo>
                    <a:lnTo>
                      <a:pt x="1224" y="17"/>
                    </a:lnTo>
                    <a:lnTo>
                      <a:pt x="1226" y="99"/>
                    </a:lnTo>
                    <a:lnTo>
                      <a:pt x="959" y="349"/>
                    </a:lnTo>
                    <a:lnTo>
                      <a:pt x="635" y="387"/>
                    </a:lnTo>
                    <a:lnTo>
                      <a:pt x="416" y="335"/>
                    </a:lnTo>
                    <a:lnTo>
                      <a:pt x="0" y="200"/>
                    </a:lnTo>
                    <a:lnTo>
                      <a:pt x="114" y="121"/>
                    </a:lnTo>
                    <a:close/>
                  </a:path>
                </a:pathLst>
              </a:custGeom>
              <a:solidFill>
                <a:srgbClr val="FAB8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3" name="Freeform 49"/>
              <p:cNvSpPr>
                <a:spLocks/>
              </p:cNvSpPr>
              <p:nvPr/>
            </p:nvSpPr>
            <p:spPr bwMode="auto">
              <a:xfrm>
                <a:off x="986" y="4026"/>
                <a:ext cx="73" cy="72"/>
              </a:xfrm>
              <a:custGeom>
                <a:avLst/>
                <a:gdLst>
                  <a:gd name="T0" fmla="*/ 0 w 661"/>
                  <a:gd name="T1" fmla="*/ 0 h 648"/>
                  <a:gd name="T2" fmla="*/ 0 w 661"/>
                  <a:gd name="T3" fmla="*/ 0 h 648"/>
                  <a:gd name="T4" fmla="*/ 0 w 661"/>
                  <a:gd name="T5" fmla="*/ 0 h 648"/>
                  <a:gd name="T6" fmla="*/ 0 w 661"/>
                  <a:gd name="T7" fmla="*/ 0 h 648"/>
                  <a:gd name="T8" fmla="*/ 0 w 661"/>
                  <a:gd name="T9" fmla="*/ 0 h 648"/>
                  <a:gd name="T10" fmla="*/ 0 w 661"/>
                  <a:gd name="T11" fmla="*/ 0 h 648"/>
                  <a:gd name="T12" fmla="*/ 0 w 661"/>
                  <a:gd name="T13" fmla="*/ 0 h 648"/>
                  <a:gd name="T14" fmla="*/ 0 w 661"/>
                  <a:gd name="T15" fmla="*/ 0 h 648"/>
                  <a:gd name="T16" fmla="*/ 0 w 661"/>
                  <a:gd name="T17" fmla="*/ 0 h 6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61"/>
                  <a:gd name="T28" fmla="*/ 0 h 648"/>
                  <a:gd name="T29" fmla="*/ 661 w 661"/>
                  <a:gd name="T30" fmla="*/ 648 h 6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61" h="648">
                    <a:moveTo>
                      <a:pt x="549" y="0"/>
                    </a:moveTo>
                    <a:lnTo>
                      <a:pt x="629" y="53"/>
                    </a:lnTo>
                    <a:lnTo>
                      <a:pt x="661" y="353"/>
                    </a:lnTo>
                    <a:lnTo>
                      <a:pt x="427" y="648"/>
                    </a:lnTo>
                    <a:lnTo>
                      <a:pt x="0" y="604"/>
                    </a:lnTo>
                    <a:lnTo>
                      <a:pt x="70" y="431"/>
                    </a:lnTo>
                    <a:lnTo>
                      <a:pt x="319" y="210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4" name="Freeform 50"/>
              <p:cNvSpPr>
                <a:spLocks/>
              </p:cNvSpPr>
              <p:nvPr/>
            </p:nvSpPr>
            <p:spPr bwMode="auto">
              <a:xfrm>
                <a:off x="934" y="4024"/>
                <a:ext cx="89" cy="45"/>
              </a:xfrm>
              <a:custGeom>
                <a:avLst/>
                <a:gdLst>
                  <a:gd name="T0" fmla="*/ 0 w 797"/>
                  <a:gd name="T1" fmla="*/ 0 h 405"/>
                  <a:gd name="T2" fmla="*/ 0 w 797"/>
                  <a:gd name="T3" fmla="*/ 0 h 405"/>
                  <a:gd name="T4" fmla="*/ 0 w 797"/>
                  <a:gd name="T5" fmla="*/ 0 h 405"/>
                  <a:gd name="T6" fmla="*/ 0 w 797"/>
                  <a:gd name="T7" fmla="*/ 0 h 405"/>
                  <a:gd name="T8" fmla="*/ 0 w 797"/>
                  <a:gd name="T9" fmla="*/ 0 h 405"/>
                  <a:gd name="T10" fmla="*/ 0 w 797"/>
                  <a:gd name="T11" fmla="*/ 0 h 405"/>
                  <a:gd name="T12" fmla="*/ 0 w 797"/>
                  <a:gd name="T13" fmla="*/ 0 h 40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97"/>
                  <a:gd name="T22" fmla="*/ 0 h 405"/>
                  <a:gd name="T23" fmla="*/ 797 w 797"/>
                  <a:gd name="T24" fmla="*/ 405 h 40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97" h="405">
                    <a:moveTo>
                      <a:pt x="54" y="117"/>
                    </a:moveTo>
                    <a:lnTo>
                      <a:pt x="0" y="405"/>
                    </a:lnTo>
                    <a:lnTo>
                      <a:pt x="418" y="323"/>
                    </a:lnTo>
                    <a:lnTo>
                      <a:pt x="797" y="123"/>
                    </a:lnTo>
                    <a:lnTo>
                      <a:pt x="757" y="0"/>
                    </a:lnTo>
                    <a:lnTo>
                      <a:pt x="54" y="117"/>
                    </a:lnTo>
                    <a:close/>
                  </a:path>
                </a:pathLst>
              </a:custGeom>
              <a:solidFill>
                <a:srgbClr val="A56F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5" name="Freeform 51"/>
              <p:cNvSpPr>
                <a:spLocks/>
              </p:cNvSpPr>
              <p:nvPr/>
            </p:nvSpPr>
            <p:spPr bwMode="auto">
              <a:xfrm>
                <a:off x="959" y="4095"/>
                <a:ext cx="8" cy="4"/>
              </a:xfrm>
              <a:custGeom>
                <a:avLst/>
                <a:gdLst>
                  <a:gd name="T0" fmla="*/ 0 w 70"/>
                  <a:gd name="T1" fmla="*/ 0 h 41"/>
                  <a:gd name="T2" fmla="*/ 0 w 70"/>
                  <a:gd name="T3" fmla="*/ 0 h 41"/>
                  <a:gd name="T4" fmla="*/ 0 w 70"/>
                  <a:gd name="T5" fmla="*/ 0 h 41"/>
                  <a:gd name="T6" fmla="*/ 0 w 70"/>
                  <a:gd name="T7" fmla="*/ 0 h 41"/>
                  <a:gd name="T8" fmla="*/ 0 w 70"/>
                  <a:gd name="T9" fmla="*/ 0 h 41"/>
                  <a:gd name="T10" fmla="*/ 0 w 70"/>
                  <a:gd name="T11" fmla="*/ 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41"/>
                  <a:gd name="T20" fmla="*/ 70 w 70"/>
                  <a:gd name="T21" fmla="*/ 41 h 4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41">
                    <a:moveTo>
                      <a:pt x="56" y="0"/>
                    </a:moveTo>
                    <a:lnTo>
                      <a:pt x="6" y="12"/>
                    </a:lnTo>
                    <a:lnTo>
                      <a:pt x="0" y="41"/>
                    </a:lnTo>
                    <a:lnTo>
                      <a:pt x="70" y="30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FFE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6" name="Freeform 52"/>
              <p:cNvSpPr>
                <a:spLocks/>
              </p:cNvSpPr>
              <p:nvPr/>
            </p:nvSpPr>
            <p:spPr bwMode="auto">
              <a:xfrm>
                <a:off x="996" y="4270"/>
                <a:ext cx="9" cy="3"/>
              </a:xfrm>
              <a:custGeom>
                <a:avLst/>
                <a:gdLst>
                  <a:gd name="T0" fmla="*/ 0 w 76"/>
                  <a:gd name="T1" fmla="*/ 0 h 29"/>
                  <a:gd name="T2" fmla="*/ 0 w 76"/>
                  <a:gd name="T3" fmla="*/ 0 h 29"/>
                  <a:gd name="T4" fmla="*/ 0 w 76"/>
                  <a:gd name="T5" fmla="*/ 0 h 29"/>
                  <a:gd name="T6" fmla="*/ 0 w 76"/>
                  <a:gd name="T7" fmla="*/ 0 h 29"/>
                  <a:gd name="T8" fmla="*/ 0 w 76"/>
                  <a:gd name="T9" fmla="*/ 0 h 29"/>
                  <a:gd name="T10" fmla="*/ 0 w 76"/>
                  <a:gd name="T11" fmla="*/ 0 h 29"/>
                  <a:gd name="T12" fmla="*/ 0 w 76"/>
                  <a:gd name="T13" fmla="*/ 0 h 29"/>
                  <a:gd name="T14" fmla="*/ 0 w 76"/>
                  <a:gd name="T15" fmla="*/ 0 h 29"/>
                  <a:gd name="T16" fmla="*/ 0 w 76"/>
                  <a:gd name="T17" fmla="*/ 0 h 29"/>
                  <a:gd name="T18" fmla="*/ 0 w 76"/>
                  <a:gd name="T19" fmla="*/ 0 h 2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6"/>
                  <a:gd name="T31" fmla="*/ 0 h 29"/>
                  <a:gd name="T32" fmla="*/ 76 w 76"/>
                  <a:gd name="T33" fmla="*/ 29 h 2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6" h="29">
                    <a:moveTo>
                      <a:pt x="0" y="6"/>
                    </a:moveTo>
                    <a:lnTo>
                      <a:pt x="2" y="17"/>
                    </a:lnTo>
                    <a:lnTo>
                      <a:pt x="19" y="28"/>
                    </a:lnTo>
                    <a:lnTo>
                      <a:pt x="46" y="29"/>
                    </a:lnTo>
                    <a:lnTo>
                      <a:pt x="63" y="27"/>
                    </a:lnTo>
                    <a:lnTo>
                      <a:pt x="76" y="18"/>
                    </a:lnTo>
                    <a:lnTo>
                      <a:pt x="71" y="3"/>
                    </a:lnTo>
                    <a:lnTo>
                      <a:pt x="28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452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7" name="Freeform 53"/>
              <p:cNvSpPr>
                <a:spLocks/>
              </p:cNvSpPr>
              <p:nvPr/>
            </p:nvSpPr>
            <p:spPr bwMode="auto">
              <a:xfrm>
                <a:off x="956" y="4209"/>
                <a:ext cx="5" cy="6"/>
              </a:xfrm>
              <a:custGeom>
                <a:avLst/>
                <a:gdLst>
                  <a:gd name="T0" fmla="*/ 0 w 44"/>
                  <a:gd name="T1" fmla="*/ 0 h 47"/>
                  <a:gd name="T2" fmla="*/ 0 w 44"/>
                  <a:gd name="T3" fmla="*/ 0 h 47"/>
                  <a:gd name="T4" fmla="*/ 0 w 44"/>
                  <a:gd name="T5" fmla="*/ 0 h 47"/>
                  <a:gd name="T6" fmla="*/ 0 w 44"/>
                  <a:gd name="T7" fmla="*/ 0 h 47"/>
                  <a:gd name="T8" fmla="*/ 0 w 44"/>
                  <a:gd name="T9" fmla="*/ 0 h 47"/>
                  <a:gd name="T10" fmla="*/ 0 w 44"/>
                  <a:gd name="T11" fmla="*/ 0 h 47"/>
                  <a:gd name="T12" fmla="*/ 0 w 44"/>
                  <a:gd name="T13" fmla="*/ 0 h 47"/>
                  <a:gd name="T14" fmla="*/ 0 w 44"/>
                  <a:gd name="T15" fmla="*/ 0 h 47"/>
                  <a:gd name="T16" fmla="*/ 0 w 44"/>
                  <a:gd name="T17" fmla="*/ 0 h 47"/>
                  <a:gd name="T18" fmla="*/ 0 w 44"/>
                  <a:gd name="T19" fmla="*/ 0 h 47"/>
                  <a:gd name="T20" fmla="*/ 0 w 44"/>
                  <a:gd name="T21" fmla="*/ 0 h 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4"/>
                  <a:gd name="T34" fmla="*/ 0 h 47"/>
                  <a:gd name="T35" fmla="*/ 44 w 44"/>
                  <a:gd name="T36" fmla="*/ 47 h 4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4" h="47">
                    <a:moveTo>
                      <a:pt x="13" y="0"/>
                    </a:moveTo>
                    <a:lnTo>
                      <a:pt x="3" y="6"/>
                    </a:lnTo>
                    <a:lnTo>
                      <a:pt x="0" y="25"/>
                    </a:lnTo>
                    <a:lnTo>
                      <a:pt x="4" y="39"/>
                    </a:lnTo>
                    <a:lnTo>
                      <a:pt x="11" y="44"/>
                    </a:lnTo>
                    <a:lnTo>
                      <a:pt x="23" y="47"/>
                    </a:lnTo>
                    <a:lnTo>
                      <a:pt x="44" y="43"/>
                    </a:lnTo>
                    <a:lnTo>
                      <a:pt x="44" y="23"/>
                    </a:lnTo>
                    <a:lnTo>
                      <a:pt x="40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9452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8" name="Freeform 54"/>
              <p:cNvSpPr>
                <a:spLocks/>
              </p:cNvSpPr>
              <p:nvPr/>
            </p:nvSpPr>
            <p:spPr bwMode="auto">
              <a:xfrm>
                <a:off x="962" y="4124"/>
                <a:ext cx="1" cy="1"/>
              </a:xfrm>
              <a:custGeom>
                <a:avLst/>
                <a:gdLst>
                  <a:gd name="T0" fmla="*/ 0 w 14"/>
                  <a:gd name="T1" fmla="*/ 0 h 8"/>
                  <a:gd name="T2" fmla="*/ 0 w 14"/>
                  <a:gd name="T3" fmla="*/ 0 h 8"/>
                  <a:gd name="T4" fmla="*/ 0 w 14"/>
                  <a:gd name="T5" fmla="*/ 0 h 8"/>
                  <a:gd name="T6" fmla="*/ 0 w 14"/>
                  <a:gd name="T7" fmla="*/ 0 h 8"/>
                  <a:gd name="T8" fmla="*/ 0 w 14"/>
                  <a:gd name="T9" fmla="*/ 0 h 8"/>
                  <a:gd name="T10" fmla="*/ 0 w 14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"/>
                  <a:gd name="T19" fmla="*/ 0 h 8"/>
                  <a:gd name="T20" fmla="*/ 14 w 1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" h="8">
                    <a:moveTo>
                      <a:pt x="14" y="1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1" y="8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9" name="Freeform 55"/>
              <p:cNvSpPr>
                <a:spLocks/>
              </p:cNvSpPr>
              <p:nvPr/>
            </p:nvSpPr>
            <p:spPr bwMode="auto">
              <a:xfrm>
                <a:off x="958" y="4122"/>
                <a:ext cx="9" cy="4"/>
              </a:xfrm>
              <a:custGeom>
                <a:avLst/>
                <a:gdLst>
                  <a:gd name="T0" fmla="*/ 0 w 81"/>
                  <a:gd name="T1" fmla="*/ 0 h 36"/>
                  <a:gd name="T2" fmla="*/ 0 w 81"/>
                  <a:gd name="T3" fmla="*/ 0 h 36"/>
                  <a:gd name="T4" fmla="*/ 0 w 81"/>
                  <a:gd name="T5" fmla="*/ 0 h 36"/>
                  <a:gd name="T6" fmla="*/ 0 w 81"/>
                  <a:gd name="T7" fmla="*/ 0 h 36"/>
                  <a:gd name="T8" fmla="*/ 0 w 81"/>
                  <a:gd name="T9" fmla="*/ 0 h 36"/>
                  <a:gd name="T10" fmla="*/ 0 w 81"/>
                  <a:gd name="T11" fmla="*/ 0 h 36"/>
                  <a:gd name="T12" fmla="*/ 0 w 81"/>
                  <a:gd name="T13" fmla="*/ 0 h 36"/>
                  <a:gd name="T14" fmla="*/ 0 w 81"/>
                  <a:gd name="T15" fmla="*/ 0 h 36"/>
                  <a:gd name="T16" fmla="*/ 0 w 81"/>
                  <a:gd name="T17" fmla="*/ 0 h 36"/>
                  <a:gd name="T18" fmla="*/ 0 w 81"/>
                  <a:gd name="T19" fmla="*/ 0 h 36"/>
                  <a:gd name="T20" fmla="*/ 0 w 81"/>
                  <a:gd name="T21" fmla="*/ 0 h 36"/>
                  <a:gd name="T22" fmla="*/ 0 w 81"/>
                  <a:gd name="T23" fmla="*/ 0 h 36"/>
                  <a:gd name="T24" fmla="*/ 0 w 81"/>
                  <a:gd name="T25" fmla="*/ 0 h 36"/>
                  <a:gd name="T26" fmla="*/ 0 w 81"/>
                  <a:gd name="T27" fmla="*/ 0 h 36"/>
                  <a:gd name="T28" fmla="*/ 0 w 81"/>
                  <a:gd name="T29" fmla="*/ 0 h 36"/>
                  <a:gd name="T30" fmla="*/ 0 w 81"/>
                  <a:gd name="T31" fmla="*/ 0 h 36"/>
                  <a:gd name="T32" fmla="*/ 0 w 81"/>
                  <a:gd name="T33" fmla="*/ 0 h 36"/>
                  <a:gd name="T34" fmla="*/ 0 w 81"/>
                  <a:gd name="T35" fmla="*/ 0 h 36"/>
                  <a:gd name="T36" fmla="*/ 0 w 81"/>
                  <a:gd name="T37" fmla="*/ 0 h 36"/>
                  <a:gd name="T38" fmla="*/ 0 w 81"/>
                  <a:gd name="T39" fmla="*/ 0 h 36"/>
                  <a:gd name="T40" fmla="*/ 0 w 81"/>
                  <a:gd name="T41" fmla="*/ 0 h 36"/>
                  <a:gd name="T42" fmla="*/ 0 w 81"/>
                  <a:gd name="T43" fmla="*/ 0 h 36"/>
                  <a:gd name="T44" fmla="*/ 0 w 81"/>
                  <a:gd name="T45" fmla="*/ 0 h 36"/>
                  <a:gd name="T46" fmla="*/ 0 w 81"/>
                  <a:gd name="T47" fmla="*/ 0 h 36"/>
                  <a:gd name="T48" fmla="*/ 0 w 81"/>
                  <a:gd name="T49" fmla="*/ 0 h 36"/>
                  <a:gd name="T50" fmla="*/ 0 w 81"/>
                  <a:gd name="T51" fmla="*/ 0 h 36"/>
                  <a:gd name="T52" fmla="*/ 0 w 81"/>
                  <a:gd name="T53" fmla="*/ 0 h 36"/>
                  <a:gd name="T54" fmla="*/ 0 w 81"/>
                  <a:gd name="T55" fmla="*/ 0 h 36"/>
                  <a:gd name="T56" fmla="*/ 0 w 81"/>
                  <a:gd name="T57" fmla="*/ 0 h 36"/>
                  <a:gd name="T58" fmla="*/ 0 w 81"/>
                  <a:gd name="T59" fmla="*/ 0 h 36"/>
                  <a:gd name="T60" fmla="*/ 0 w 81"/>
                  <a:gd name="T61" fmla="*/ 0 h 36"/>
                  <a:gd name="T62" fmla="*/ 0 w 81"/>
                  <a:gd name="T63" fmla="*/ 0 h 36"/>
                  <a:gd name="T64" fmla="*/ 0 w 81"/>
                  <a:gd name="T65" fmla="*/ 0 h 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1"/>
                  <a:gd name="T100" fmla="*/ 0 h 36"/>
                  <a:gd name="T101" fmla="*/ 81 w 81"/>
                  <a:gd name="T102" fmla="*/ 36 h 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1" h="36">
                    <a:moveTo>
                      <a:pt x="41" y="36"/>
                    </a:moveTo>
                    <a:lnTo>
                      <a:pt x="43" y="23"/>
                    </a:lnTo>
                    <a:lnTo>
                      <a:pt x="52" y="24"/>
                    </a:lnTo>
                    <a:lnTo>
                      <a:pt x="58" y="24"/>
                    </a:lnTo>
                    <a:lnTo>
                      <a:pt x="61" y="23"/>
                    </a:lnTo>
                    <a:lnTo>
                      <a:pt x="62" y="21"/>
                    </a:lnTo>
                    <a:lnTo>
                      <a:pt x="61" y="19"/>
                    </a:lnTo>
                    <a:lnTo>
                      <a:pt x="57" y="18"/>
                    </a:lnTo>
                    <a:lnTo>
                      <a:pt x="55" y="17"/>
                    </a:lnTo>
                    <a:lnTo>
                      <a:pt x="42" y="17"/>
                    </a:lnTo>
                    <a:lnTo>
                      <a:pt x="33" y="15"/>
                    </a:lnTo>
                    <a:lnTo>
                      <a:pt x="28" y="14"/>
                    </a:lnTo>
                    <a:lnTo>
                      <a:pt x="20" y="12"/>
                    </a:lnTo>
                    <a:lnTo>
                      <a:pt x="16" y="11"/>
                    </a:lnTo>
                    <a:lnTo>
                      <a:pt x="12" y="10"/>
                    </a:lnTo>
                    <a:lnTo>
                      <a:pt x="10" y="11"/>
                    </a:lnTo>
                    <a:lnTo>
                      <a:pt x="11" y="14"/>
                    </a:lnTo>
                    <a:lnTo>
                      <a:pt x="14" y="17"/>
                    </a:lnTo>
                    <a:lnTo>
                      <a:pt x="20" y="19"/>
                    </a:lnTo>
                    <a:lnTo>
                      <a:pt x="25" y="21"/>
                    </a:lnTo>
                    <a:lnTo>
                      <a:pt x="31" y="22"/>
                    </a:lnTo>
                    <a:lnTo>
                      <a:pt x="34" y="23"/>
                    </a:lnTo>
                    <a:lnTo>
                      <a:pt x="39" y="23"/>
                    </a:lnTo>
                    <a:lnTo>
                      <a:pt x="38" y="34"/>
                    </a:lnTo>
                    <a:lnTo>
                      <a:pt x="1" y="32"/>
                    </a:lnTo>
                    <a:lnTo>
                      <a:pt x="0" y="5"/>
                    </a:lnTo>
                    <a:lnTo>
                      <a:pt x="19" y="0"/>
                    </a:lnTo>
                    <a:lnTo>
                      <a:pt x="65" y="7"/>
                    </a:lnTo>
                    <a:lnTo>
                      <a:pt x="81" y="21"/>
                    </a:lnTo>
                    <a:lnTo>
                      <a:pt x="79" y="29"/>
                    </a:lnTo>
                    <a:lnTo>
                      <a:pt x="52" y="36"/>
                    </a:lnTo>
                    <a:lnTo>
                      <a:pt x="41" y="36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0" name="Freeform 56"/>
              <p:cNvSpPr>
                <a:spLocks/>
              </p:cNvSpPr>
              <p:nvPr/>
            </p:nvSpPr>
            <p:spPr bwMode="auto">
              <a:xfrm>
                <a:off x="957" y="4123"/>
                <a:ext cx="3" cy="2"/>
              </a:xfrm>
              <a:custGeom>
                <a:avLst/>
                <a:gdLst>
                  <a:gd name="T0" fmla="*/ 0 w 30"/>
                  <a:gd name="T1" fmla="*/ 0 h 18"/>
                  <a:gd name="T2" fmla="*/ 0 w 30"/>
                  <a:gd name="T3" fmla="*/ 0 h 18"/>
                  <a:gd name="T4" fmla="*/ 0 w 30"/>
                  <a:gd name="T5" fmla="*/ 0 h 18"/>
                  <a:gd name="T6" fmla="*/ 0 w 30"/>
                  <a:gd name="T7" fmla="*/ 0 h 18"/>
                  <a:gd name="T8" fmla="*/ 0 w 30"/>
                  <a:gd name="T9" fmla="*/ 0 h 18"/>
                  <a:gd name="T10" fmla="*/ 0 w 30"/>
                  <a:gd name="T11" fmla="*/ 0 h 18"/>
                  <a:gd name="T12" fmla="*/ 0 w 30"/>
                  <a:gd name="T13" fmla="*/ 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0"/>
                  <a:gd name="T22" fmla="*/ 0 h 18"/>
                  <a:gd name="T23" fmla="*/ 30 w 30"/>
                  <a:gd name="T24" fmla="*/ 18 h 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0" h="18">
                    <a:moveTo>
                      <a:pt x="13" y="0"/>
                    </a:moveTo>
                    <a:lnTo>
                      <a:pt x="22" y="7"/>
                    </a:lnTo>
                    <a:lnTo>
                      <a:pt x="30" y="11"/>
                    </a:lnTo>
                    <a:lnTo>
                      <a:pt x="19" y="18"/>
                    </a:lnTo>
                    <a:lnTo>
                      <a:pt x="0" y="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1" name="Freeform 57"/>
              <p:cNvSpPr>
                <a:spLocks/>
              </p:cNvSpPr>
              <p:nvPr/>
            </p:nvSpPr>
            <p:spPr bwMode="auto">
              <a:xfrm>
                <a:off x="956" y="4119"/>
                <a:ext cx="15" cy="7"/>
              </a:xfrm>
              <a:custGeom>
                <a:avLst/>
                <a:gdLst>
                  <a:gd name="T0" fmla="*/ 0 w 130"/>
                  <a:gd name="T1" fmla="*/ 0 h 56"/>
                  <a:gd name="T2" fmla="*/ 0 w 130"/>
                  <a:gd name="T3" fmla="*/ 0 h 56"/>
                  <a:gd name="T4" fmla="*/ 0 w 130"/>
                  <a:gd name="T5" fmla="*/ 0 h 56"/>
                  <a:gd name="T6" fmla="*/ 0 w 130"/>
                  <a:gd name="T7" fmla="*/ 0 h 56"/>
                  <a:gd name="T8" fmla="*/ 0 w 130"/>
                  <a:gd name="T9" fmla="*/ 0 h 56"/>
                  <a:gd name="T10" fmla="*/ 0 w 130"/>
                  <a:gd name="T11" fmla="*/ 0 h 56"/>
                  <a:gd name="T12" fmla="*/ 0 w 130"/>
                  <a:gd name="T13" fmla="*/ 0 h 56"/>
                  <a:gd name="T14" fmla="*/ 0 w 130"/>
                  <a:gd name="T15" fmla="*/ 0 h 56"/>
                  <a:gd name="T16" fmla="*/ 0 w 130"/>
                  <a:gd name="T17" fmla="*/ 0 h 56"/>
                  <a:gd name="T18" fmla="*/ 0 w 130"/>
                  <a:gd name="T19" fmla="*/ 0 h 56"/>
                  <a:gd name="T20" fmla="*/ 0 w 130"/>
                  <a:gd name="T21" fmla="*/ 0 h 56"/>
                  <a:gd name="T22" fmla="*/ 0 w 130"/>
                  <a:gd name="T23" fmla="*/ 0 h 56"/>
                  <a:gd name="T24" fmla="*/ 0 w 130"/>
                  <a:gd name="T25" fmla="*/ 0 h 56"/>
                  <a:gd name="T26" fmla="*/ 0 w 130"/>
                  <a:gd name="T27" fmla="*/ 0 h 56"/>
                  <a:gd name="T28" fmla="*/ 0 w 130"/>
                  <a:gd name="T29" fmla="*/ 0 h 56"/>
                  <a:gd name="T30" fmla="*/ 0 w 130"/>
                  <a:gd name="T31" fmla="*/ 0 h 56"/>
                  <a:gd name="T32" fmla="*/ 0 w 130"/>
                  <a:gd name="T33" fmla="*/ 0 h 56"/>
                  <a:gd name="T34" fmla="*/ 0 w 130"/>
                  <a:gd name="T35" fmla="*/ 0 h 56"/>
                  <a:gd name="T36" fmla="*/ 0 w 130"/>
                  <a:gd name="T37" fmla="*/ 0 h 56"/>
                  <a:gd name="T38" fmla="*/ 0 w 130"/>
                  <a:gd name="T39" fmla="*/ 0 h 56"/>
                  <a:gd name="T40" fmla="*/ 0 w 130"/>
                  <a:gd name="T41" fmla="*/ 0 h 56"/>
                  <a:gd name="T42" fmla="*/ 0 w 130"/>
                  <a:gd name="T43" fmla="*/ 0 h 56"/>
                  <a:gd name="T44" fmla="*/ 0 w 130"/>
                  <a:gd name="T45" fmla="*/ 0 h 56"/>
                  <a:gd name="T46" fmla="*/ 0 w 130"/>
                  <a:gd name="T47" fmla="*/ 0 h 56"/>
                  <a:gd name="T48" fmla="*/ 0 w 130"/>
                  <a:gd name="T49" fmla="*/ 0 h 56"/>
                  <a:gd name="T50" fmla="*/ 0 w 130"/>
                  <a:gd name="T51" fmla="*/ 0 h 56"/>
                  <a:gd name="T52" fmla="*/ 0 w 130"/>
                  <a:gd name="T53" fmla="*/ 0 h 5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0"/>
                  <a:gd name="T82" fmla="*/ 0 h 56"/>
                  <a:gd name="T83" fmla="*/ 130 w 130"/>
                  <a:gd name="T84" fmla="*/ 56 h 5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0" h="56">
                    <a:moveTo>
                      <a:pt x="9" y="40"/>
                    </a:moveTo>
                    <a:lnTo>
                      <a:pt x="25" y="38"/>
                    </a:lnTo>
                    <a:lnTo>
                      <a:pt x="37" y="42"/>
                    </a:lnTo>
                    <a:lnTo>
                      <a:pt x="45" y="43"/>
                    </a:lnTo>
                    <a:lnTo>
                      <a:pt x="67" y="46"/>
                    </a:lnTo>
                    <a:lnTo>
                      <a:pt x="85" y="47"/>
                    </a:lnTo>
                    <a:lnTo>
                      <a:pt x="91" y="42"/>
                    </a:lnTo>
                    <a:lnTo>
                      <a:pt x="85" y="37"/>
                    </a:lnTo>
                    <a:lnTo>
                      <a:pt x="72" y="33"/>
                    </a:lnTo>
                    <a:lnTo>
                      <a:pt x="63" y="33"/>
                    </a:lnTo>
                    <a:lnTo>
                      <a:pt x="48" y="33"/>
                    </a:lnTo>
                    <a:lnTo>
                      <a:pt x="35" y="30"/>
                    </a:lnTo>
                    <a:lnTo>
                      <a:pt x="27" y="26"/>
                    </a:lnTo>
                    <a:lnTo>
                      <a:pt x="20" y="24"/>
                    </a:lnTo>
                    <a:lnTo>
                      <a:pt x="18" y="27"/>
                    </a:lnTo>
                    <a:lnTo>
                      <a:pt x="19" y="32"/>
                    </a:lnTo>
                    <a:lnTo>
                      <a:pt x="24" y="34"/>
                    </a:lnTo>
                    <a:lnTo>
                      <a:pt x="3" y="34"/>
                    </a:lnTo>
                    <a:lnTo>
                      <a:pt x="0" y="14"/>
                    </a:lnTo>
                    <a:lnTo>
                      <a:pt x="11" y="0"/>
                    </a:lnTo>
                    <a:lnTo>
                      <a:pt x="104" y="29"/>
                    </a:lnTo>
                    <a:lnTo>
                      <a:pt x="130" y="38"/>
                    </a:lnTo>
                    <a:lnTo>
                      <a:pt x="114" y="50"/>
                    </a:lnTo>
                    <a:lnTo>
                      <a:pt x="75" y="56"/>
                    </a:lnTo>
                    <a:lnTo>
                      <a:pt x="15" y="51"/>
                    </a:lnTo>
                    <a:lnTo>
                      <a:pt x="9" y="40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2" name="Freeform 58"/>
              <p:cNvSpPr>
                <a:spLocks/>
              </p:cNvSpPr>
              <p:nvPr/>
            </p:nvSpPr>
            <p:spPr bwMode="auto">
              <a:xfrm>
                <a:off x="960" y="4096"/>
                <a:ext cx="2" cy="1"/>
              </a:xfrm>
              <a:custGeom>
                <a:avLst/>
                <a:gdLst>
                  <a:gd name="T0" fmla="*/ 0 w 20"/>
                  <a:gd name="T1" fmla="*/ 0 h 10"/>
                  <a:gd name="T2" fmla="*/ 0 w 20"/>
                  <a:gd name="T3" fmla="*/ 0 h 10"/>
                  <a:gd name="T4" fmla="*/ 0 w 20"/>
                  <a:gd name="T5" fmla="*/ 0 h 10"/>
                  <a:gd name="T6" fmla="*/ 0 w 20"/>
                  <a:gd name="T7" fmla="*/ 0 h 10"/>
                  <a:gd name="T8" fmla="*/ 0 w 20"/>
                  <a:gd name="T9" fmla="*/ 0 h 10"/>
                  <a:gd name="T10" fmla="*/ 0 w 20"/>
                  <a:gd name="T11" fmla="*/ 0 h 10"/>
                  <a:gd name="T12" fmla="*/ 0 w 20"/>
                  <a:gd name="T13" fmla="*/ 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0"/>
                  <a:gd name="T22" fmla="*/ 0 h 10"/>
                  <a:gd name="T23" fmla="*/ 20 w 20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0" h="10">
                    <a:moveTo>
                      <a:pt x="5" y="10"/>
                    </a:moveTo>
                    <a:lnTo>
                      <a:pt x="11" y="7"/>
                    </a:lnTo>
                    <a:lnTo>
                      <a:pt x="20" y="5"/>
                    </a:lnTo>
                    <a:lnTo>
                      <a:pt x="11" y="0"/>
                    </a:lnTo>
                    <a:lnTo>
                      <a:pt x="0" y="4"/>
                    </a:lnTo>
                    <a:lnTo>
                      <a:pt x="5" y="10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3" name="Freeform 59"/>
              <p:cNvSpPr>
                <a:spLocks/>
              </p:cNvSpPr>
              <p:nvPr/>
            </p:nvSpPr>
            <p:spPr bwMode="auto">
              <a:xfrm>
                <a:off x="958" y="4095"/>
                <a:ext cx="10" cy="5"/>
              </a:xfrm>
              <a:custGeom>
                <a:avLst/>
                <a:gdLst>
                  <a:gd name="T0" fmla="*/ 0 w 98"/>
                  <a:gd name="T1" fmla="*/ 0 h 51"/>
                  <a:gd name="T2" fmla="*/ 0 w 98"/>
                  <a:gd name="T3" fmla="*/ 0 h 51"/>
                  <a:gd name="T4" fmla="*/ 0 w 98"/>
                  <a:gd name="T5" fmla="*/ 0 h 51"/>
                  <a:gd name="T6" fmla="*/ 0 w 98"/>
                  <a:gd name="T7" fmla="*/ 0 h 51"/>
                  <a:gd name="T8" fmla="*/ 0 w 98"/>
                  <a:gd name="T9" fmla="*/ 0 h 51"/>
                  <a:gd name="T10" fmla="*/ 0 w 98"/>
                  <a:gd name="T11" fmla="*/ 0 h 51"/>
                  <a:gd name="T12" fmla="*/ 0 w 98"/>
                  <a:gd name="T13" fmla="*/ 0 h 51"/>
                  <a:gd name="T14" fmla="*/ 0 w 98"/>
                  <a:gd name="T15" fmla="*/ 0 h 51"/>
                  <a:gd name="T16" fmla="*/ 0 w 98"/>
                  <a:gd name="T17" fmla="*/ 0 h 51"/>
                  <a:gd name="T18" fmla="*/ 0 w 98"/>
                  <a:gd name="T19" fmla="*/ 0 h 51"/>
                  <a:gd name="T20" fmla="*/ 0 w 98"/>
                  <a:gd name="T21" fmla="*/ 0 h 51"/>
                  <a:gd name="T22" fmla="*/ 0 w 98"/>
                  <a:gd name="T23" fmla="*/ 0 h 51"/>
                  <a:gd name="T24" fmla="*/ 0 w 98"/>
                  <a:gd name="T25" fmla="*/ 0 h 51"/>
                  <a:gd name="T26" fmla="*/ 0 w 98"/>
                  <a:gd name="T27" fmla="*/ 0 h 51"/>
                  <a:gd name="T28" fmla="*/ 0 w 98"/>
                  <a:gd name="T29" fmla="*/ 0 h 51"/>
                  <a:gd name="T30" fmla="*/ 0 w 98"/>
                  <a:gd name="T31" fmla="*/ 0 h 51"/>
                  <a:gd name="T32" fmla="*/ 0 w 98"/>
                  <a:gd name="T33" fmla="*/ 0 h 51"/>
                  <a:gd name="T34" fmla="*/ 0 w 98"/>
                  <a:gd name="T35" fmla="*/ 0 h 51"/>
                  <a:gd name="T36" fmla="*/ 0 w 98"/>
                  <a:gd name="T37" fmla="*/ 0 h 51"/>
                  <a:gd name="T38" fmla="*/ 0 w 98"/>
                  <a:gd name="T39" fmla="*/ 0 h 51"/>
                  <a:gd name="T40" fmla="*/ 0 w 98"/>
                  <a:gd name="T41" fmla="*/ 0 h 5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8"/>
                  <a:gd name="T64" fmla="*/ 0 h 51"/>
                  <a:gd name="T65" fmla="*/ 98 w 98"/>
                  <a:gd name="T66" fmla="*/ 51 h 5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8" h="51">
                    <a:moveTo>
                      <a:pt x="25" y="7"/>
                    </a:moveTo>
                    <a:lnTo>
                      <a:pt x="30" y="20"/>
                    </a:lnTo>
                    <a:lnTo>
                      <a:pt x="28" y="23"/>
                    </a:lnTo>
                    <a:lnTo>
                      <a:pt x="29" y="28"/>
                    </a:lnTo>
                    <a:lnTo>
                      <a:pt x="32" y="29"/>
                    </a:lnTo>
                    <a:lnTo>
                      <a:pt x="41" y="29"/>
                    </a:lnTo>
                    <a:lnTo>
                      <a:pt x="52" y="26"/>
                    </a:lnTo>
                    <a:lnTo>
                      <a:pt x="62" y="23"/>
                    </a:lnTo>
                    <a:lnTo>
                      <a:pt x="64" y="20"/>
                    </a:lnTo>
                    <a:lnTo>
                      <a:pt x="61" y="17"/>
                    </a:lnTo>
                    <a:lnTo>
                      <a:pt x="54" y="17"/>
                    </a:lnTo>
                    <a:lnTo>
                      <a:pt x="44" y="17"/>
                    </a:lnTo>
                    <a:lnTo>
                      <a:pt x="34" y="17"/>
                    </a:lnTo>
                    <a:lnTo>
                      <a:pt x="28" y="2"/>
                    </a:lnTo>
                    <a:lnTo>
                      <a:pt x="98" y="0"/>
                    </a:lnTo>
                    <a:lnTo>
                      <a:pt x="97" y="38"/>
                    </a:lnTo>
                    <a:lnTo>
                      <a:pt x="50" y="51"/>
                    </a:lnTo>
                    <a:lnTo>
                      <a:pt x="0" y="44"/>
                    </a:lnTo>
                    <a:lnTo>
                      <a:pt x="0" y="12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4" name="Freeform 60"/>
              <p:cNvSpPr>
                <a:spLocks/>
              </p:cNvSpPr>
              <p:nvPr/>
            </p:nvSpPr>
            <p:spPr bwMode="auto">
              <a:xfrm>
                <a:off x="962" y="4094"/>
                <a:ext cx="5" cy="2"/>
              </a:xfrm>
              <a:custGeom>
                <a:avLst/>
                <a:gdLst>
                  <a:gd name="T0" fmla="*/ 0 w 40"/>
                  <a:gd name="T1" fmla="*/ 0 h 18"/>
                  <a:gd name="T2" fmla="*/ 0 w 40"/>
                  <a:gd name="T3" fmla="*/ 0 h 18"/>
                  <a:gd name="T4" fmla="*/ 0 w 40"/>
                  <a:gd name="T5" fmla="*/ 0 h 18"/>
                  <a:gd name="T6" fmla="*/ 0 w 40"/>
                  <a:gd name="T7" fmla="*/ 0 h 18"/>
                  <a:gd name="T8" fmla="*/ 0 w 40"/>
                  <a:gd name="T9" fmla="*/ 0 h 18"/>
                  <a:gd name="T10" fmla="*/ 0 w 40"/>
                  <a:gd name="T11" fmla="*/ 0 h 18"/>
                  <a:gd name="T12" fmla="*/ 0 w 40"/>
                  <a:gd name="T13" fmla="*/ 0 h 18"/>
                  <a:gd name="T14" fmla="*/ 0 w 40"/>
                  <a:gd name="T15" fmla="*/ 0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0"/>
                  <a:gd name="T25" fmla="*/ 0 h 18"/>
                  <a:gd name="T26" fmla="*/ 40 w 40"/>
                  <a:gd name="T27" fmla="*/ 18 h 1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0" h="18">
                    <a:moveTo>
                      <a:pt x="4" y="16"/>
                    </a:moveTo>
                    <a:lnTo>
                      <a:pt x="18" y="16"/>
                    </a:lnTo>
                    <a:lnTo>
                      <a:pt x="40" y="18"/>
                    </a:lnTo>
                    <a:lnTo>
                      <a:pt x="39" y="0"/>
                    </a:lnTo>
                    <a:lnTo>
                      <a:pt x="4" y="1"/>
                    </a:lnTo>
                    <a:lnTo>
                      <a:pt x="0" y="15"/>
                    </a:lnTo>
                    <a:lnTo>
                      <a:pt x="4" y="16"/>
                    </a:lnTo>
                    <a:close/>
                  </a:path>
                </a:pathLst>
              </a:custGeom>
              <a:solidFill>
                <a:srgbClr val="F2B2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5" name="Freeform 61"/>
              <p:cNvSpPr>
                <a:spLocks/>
              </p:cNvSpPr>
              <p:nvPr/>
            </p:nvSpPr>
            <p:spPr bwMode="auto">
              <a:xfrm>
                <a:off x="956" y="4094"/>
                <a:ext cx="13" cy="6"/>
              </a:xfrm>
              <a:custGeom>
                <a:avLst/>
                <a:gdLst>
                  <a:gd name="T0" fmla="*/ 0 w 120"/>
                  <a:gd name="T1" fmla="*/ 0 h 57"/>
                  <a:gd name="T2" fmla="*/ 0 w 120"/>
                  <a:gd name="T3" fmla="*/ 0 h 57"/>
                  <a:gd name="T4" fmla="*/ 0 w 120"/>
                  <a:gd name="T5" fmla="*/ 0 h 57"/>
                  <a:gd name="T6" fmla="*/ 0 w 120"/>
                  <a:gd name="T7" fmla="*/ 0 h 57"/>
                  <a:gd name="T8" fmla="*/ 0 w 120"/>
                  <a:gd name="T9" fmla="*/ 0 h 57"/>
                  <a:gd name="T10" fmla="*/ 0 w 120"/>
                  <a:gd name="T11" fmla="*/ 0 h 57"/>
                  <a:gd name="T12" fmla="*/ 0 w 120"/>
                  <a:gd name="T13" fmla="*/ 0 h 57"/>
                  <a:gd name="T14" fmla="*/ 0 w 120"/>
                  <a:gd name="T15" fmla="*/ 0 h 57"/>
                  <a:gd name="T16" fmla="*/ 0 w 120"/>
                  <a:gd name="T17" fmla="*/ 0 h 57"/>
                  <a:gd name="T18" fmla="*/ 0 w 120"/>
                  <a:gd name="T19" fmla="*/ 0 h 57"/>
                  <a:gd name="T20" fmla="*/ 0 w 120"/>
                  <a:gd name="T21" fmla="*/ 0 h 57"/>
                  <a:gd name="T22" fmla="*/ 0 w 120"/>
                  <a:gd name="T23" fmla="*/ 0 h 57"/>
                  <a:gd name="T24" fmla="*/ 0 w 120"/>
                  <a:gd name="T25" fmla="*/ 0 h 57"/>
                  <a:gd name="T26" fmla="*/ 0 w 120"/>
                  <a:gd name="T27" fmla="*/ 0 h 57"/>
                  <a:gd name="T28" fmla="*/ 0 w 120"/>
                  <a:gd name="T29" fmla="*/ 0 h 57"/>
                  <a:gd name="T30" fmla="*/ 0 w 120"/>
                  <a:gd name="T31" fmla="*/ 0 h 57"/>
                  <a:gd name="T32" fmla="*/ 0 w 120"/>
                  <a:gd name="T33" fmla="*/ 0 h 57"/>
                  <a:gd name="T34" fmla="*/ 0 w 120"/>
                  <a:gd name="T35" fmla="*/ 0 h 57"/>
                  <a:gd name="T36" fmla="*/ 0 w 120"/>
                  <a:gd name="T37" fmla="*/ 0 h 57"/>
                  <a:gd name="T38" fmla="*/ 0 w 120"/>
                  <a:gd name="T39" fmla="*/ 0 h 57"/>
                  <a:gd name="T40" fmla="*/ 0 w 120"/>
                  <a:gd name="T41" fmla="*/ 0 h 5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20"/>
                  <a:gd name="T64" fmla="*/ 0 h 57"/>
                  <a:gd name="T65" fmla="*/ 120 w 120"/>
                  <a:gd name="T66" fmla="*/ 57 h 5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20" h="57">
                    <a:moveTo>
                      <a:pt x="62" y="15"/>
                    </a:moveTo>
                    <a:lnTo>
                      <a:pt x="52" y="16"/>
                    </a:lnTo>
                    <a:lnTo>
                      <a:pt x="39" y="23"/>
                    </a:lnTo>
                    <a:lnTo>
                      <a:pt x="34" y="32"/>
                    </a:lnTo>
                    <a:lnTo>
                      <a:pt x="38" y="38"/>
                    </a:lnTo>
                    <a:lnTo>
                      <a:pt x="51" y="38"/>
                    </a:lnTo>
                    <a:lnTo>
                      <a:pt x="71" y="34"/>
                    </a:lnTo>
                    <a:lnTo>
                      <a:pt x="87" y="28"/>
                    </a:lnTo>
                    <a:lnTo>
                      <a:pt x="98" y="21"/>
                    </a:lnTo>
                    <a:lnTo>
                      <a:pt x="95" y="16"/>
                    </a:lnTo>
                    <a:lnTo>
                      <a:pt x="77" y="14"/>
                    </a:lnTo>
                    <a:lnTo>
                      <a:pt x="83" y="1"/>
                    </a:lnTo>
                    <a:lnTo>
                      <a:pt x="120" y="8"/>
                    </a:lnTo>
                    <a:lnTo>
                      <a:pt x="116" y="32"/>
                    </a:lnTo>
                    <a:lnTo>
                      <a:pt x="56" y="57"/>
                    </a:lnTo>
                    <a:lnTo>
                      <a:pt x="0" y="48"/>
                    </a:lnTo>
                    <a:lnTo>
                      <a:pt x="39" y="7"/>
                    </a:lnTo>
                    <a:lnTo>
                      <a:pt x="74" y="0"/>
                    </a:lnTo>
                    <a:lnTo>
                      <a:pt x="71" y="15"/>
                    </a:lnTo>
                    <a:lnTo>
                      <a:pt x="62" y="15"/>
                    </a:lnTo>
                    <a:close/>
                  </a:path>
                </a:pathLst>
              </a:custGeom>
              <a:solidFill>
                <a:srgbClr val="F2B2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6" name="Freeform 62"/>
              <p:cNvSpPr>
                <a:spLocks/>
              </p:cNvSpPr>
              <p:nvPr/>
            </p:nvSpPr>
            <p:spPr bwMode="auto">
              <a:xfrm>
                <a:off x="988" y="4011"/>
                <a:ext cx="3" cy="4"/>
              </a:xfrm>
              <a:custGeom>
                <a:avLst/>
                <a:gdLst>
                  <a:gd name="T0" fmla="*/ 0 w 25"/>
                  <a:gd name="T1" fmla="*/ 0 h 30"/>
                  <a:gd name="T2" fmla="*/ 0 w 25"/>
                  <a:gd name="T3" fmla="*/ 0 h 30"/>
                  <a:gd name="T4" fmla="*/ 0 w 25"/>
                  <a:gd name="T5" fmla="*/ 0 h 30"/>
                  <a:gd name="T6" fmla="*/ 0 w 25"/>
                  <a:gd name="T7" fmla="*/ 0 h 30"/>
                  <a:gd name="T8" fmla="*/ 0 w 25"/>
                  <a:gd name="T9" fmla="*/ 0 h 30"/>
                  <a:gd name="T10" fmla="*/ 0 w 25"/>
                  <a:gd name="T11" fmla="*/ 0 h 30"/>
                  <a:gd name="T12" fmla="*/ 0 w 25"/>
                  <a:gd name="T13" fmla="*/ 0 h 30"/>
                  <a:gd name="T14" fmla="*/ 0 w 25"/>
                  <a:gd name="T15" fmla="*/ 0 h 30"/>
                  <a:gd name="T16" fmla="*/ 0 w 25"/>
                  <a:gd name="T17" fmla="*/ 0 h 30"/>
                  <a:gd name="T18" fmla="*/ 0 w 25"/>
                  <a:gd name="T19" fmla="*/ 0 h 30"/>
                  <a:gd name="T20" fmla="*/ 0 w 25"/>
                  <a:gd name="T21" fmla="*/ 0 h 3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5"/>
                  <a:gd name="T34" fmla="*/ 0 h 30"/>
                  <a:gd name="T35" fmla="*/ 25 w 25"/>
                  <a:gd name="T36" fmla="*/ 30 h 3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5" h="30">
                    <a:moveTo>
                      <a:pt x="0" y="11"/>
                    </a:moveTo>
                    <a:lnTo>
                      <a:pt x="7" y="15"/>
                    </a:lnTo>
                    <a:lnTo>
                      <a:pt x="11" y="18"/>
                    </a:lnTo>
                    <a:lnTo>
                      <a:pt x="13" y="18"/>
                    </a:lnTo>
                    <a:lnTo>
                      <a:pt x="15" y="17"/>
                    </a:lnTo>
                    <a:lnTo>
                      <a:pt x="17" y="12"/>
                    </a:lnTo>
                    <a:lnTo>
                      <a:pt x="18" y="0"/>
                    </a:lnTo>
                    <a:lnTo>
                      <a:pt x="25" y="23"/>
                    </a:lnTo>
                    <a:lnTo>
                      <a:pt x="5" y="3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7" name="Freeform 63"/>
              <p:cNvSpPr>
                <a:spLocks/>
              </p:cNvSpPr>
              <p:nvPr/>
            </p:nvSpPr>
            <p:spPr bwMode="auto">
              <a:xfrm>
                <a:off x="984" y="3995"/>
                <a:ext cx="10" cy="21"/>
              </a:xfrm>
              <a:custGeom>
                <a:avLst/>
                <a:gdLst>
                  <a:gd name="T0" fmla="*/ 0 w 93"/>
                  <a:gd name="T1" fmla="*/ 0 h 195"/>
                  <a:gd name="T2" fmla="*/ 0 w 93"/>
                  <a:gd name="T3" fmla="*/ 0 h 195"/>
                  <a:gd name="T4" fmla="*/ 0 w 93"/>
                  <a:gd name="T5" fmla="*/ 0 h 195"/>
                  <a:gd name="T6" fmla="*/ 0 w 93"/>
                  <a:gd name="T7" fmla="*/ 0 h 195"/>
                  <a:gd name="T8" fmla="*/ 0 w 93"/>
                  <a:gd name="T9" fmla="*/ 0 h 195"/>
                  <a:gd name="T10" fmla="*/ 0 w 93"/>
                  <a:gd name="T11" fmla="*/ 0 h 195"/>
                  <a:gd name="T12" fmla="*/ 0 w 93"/>
                  <a:gd name="T13" fmla="*/ 0 h 195"/>
                  <a:gd name="T14" fmla="*/ 0 w 93"/>
                  <a:gd name="T15" fmla="*/ 0 h 195"/>
                  <a:gd name="T16" fmla="*/ 0 w 93"/>
                  <a:gd name="T17" fmla="*/ 0 h 195"/>
                  <a:gd name="T18" fmla="*/ 0 w 93"/>
                  <a:gd name="T19" fmla="*/ 0 h 195"/>
                  <a:gd name="T20" fmla="*/ 0 w 93"/>
                  <a:gd name="T21" fmla="*/ 0 h 195"/>
                  <a:gd name="T22" fmla="*/ 0 w 93"/>
                  <a:gd name="T23" fmla="*/ 0 h 195"/>
                  <a:gd name="T24" fmla="*/ 0 w 93"/>
                  <a:gd name="T25" fmla="*/ 0 h 195"/>
                  <a:gd name="T26" fmla="*/ 0 w 93"/>
                  <a:gd name="T27" fmla="*/ 0 h 195"/>
                  <a:gd name="T28" fmla="*/ 0 w 93"/>
                  <a:gd name="T29" fmla="*/ 0 h 195"/>
                  <a:gd name="T30" fmla="*/ 0 w 93"/>
                  <a:gd name="T31" fmla="*/ 0 h 195"/>
                  <a:gd name="T32" fmla="*/ 0 w 93"/>
                  <a:gd name="T33" fmla="*/ 0 h 195"/>
                  <a:gd name="T34" fmla="*/ 0 w 93"/>
                  <a:gd name="T35" fmla="*/ 0 h 195"/>
                  <a:gd name="T36" fmla="*/ 0 w 93"/>
                  <a:gd name="T37" fmla="*/ 0 h 195"/>
                  <a:gd name="T38" fmla="*/ 0 w 93"/>
                  <a:gd name="T39" fmla="*/ 0 h 195"/>
                  <a:gd name="T40" fmla="*/ 0 w 93"/>
                  <a:gd name="T41" fmla="*/ 0 h 195"/>
                  <a:gd name="T42" fmla="*/ 0 w 93"/>
                  <a:gd name="T43" fmla="*/ 0 h 19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93"/>
                  <a:gd name="T67" fmla="*/ 0 h 195"/>
                  <a:gd name="T68" fmla="*/ 93 w 93"/>
                  <a:gd name="T69" fmla="*/ 195 h 19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93" h="195">
                    <a:moveTo>
                      <a:pt x="56" y="186"/>
                    </a:moveTo>
                    <a:lnTo>
                      <a:pt x="49" y="168"/>
                    </a:lnTo>
                    <a:lnTo>
                      <a:pt x="41" y="163"/>
                    </a:lnTo>
                    <a:lnTo>
                      <a:pt x="31" y="137"/>
                    </a:lnTo>
                    <a:lnTo>
                      <a:pt x="20" y="86"/>
                    </a:lnTo>
                    <a:lnTo>
                      <a:pt x="18" y="45"/>
                    </a:lnTo>
                    <a:lnTo>
                      <a:pt x="20" y="29"/>
                    </a:lnTo>
                    <a:lnTo>
                      <a:pt x="27" y="27"/>
                    </a:lnTo>
                    <a:lnTo>
                      <a:pt x="31" y="32"/>
                    </a:lnTo>
                    <a:lnTo>
                      <a:pt x="34" y="44"/>
                    </a:lnTo>
                    <a:lnTo>
                      <a:pt x="39" y="73"/>
                    </a:lnTo>
                    <a:lnTo>
                      <a:pt x="45" y="108"/>
                    </a:lnTo>
                    <a:lnTo>
                      <a:pt x="51" y="134"/>
                    </a:lnTo>
                    <a:lnTo>
                      <a:pt x="56" y="154"/>
                    </a:lnTo>
                    <a:lnTo>
                      <a:pt x="54" y="163"/>
                    </a:lnTo>
                    <a:lnTo>
                      <a:pt x="63" y="182"/>
                    </a:lnTo>
                    <a:lnTo>
                      <a:pt x="93" y="175"/>
                    </a:lnTo>
                    <a:lnTo>
                      <a:pt x="35" y="0"/>
                    </a:lnTo>
                    <a:lnTo>
                      <a:pt x="0" y="11"/>
                    </a:lnTo>
                    <a:lnTo>
                      <a:pt x="28" y="195"/>
                    </a:lnTo>
                    <a:lnTo>
                      <a:pt x="56" y="186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8" name="Freeform 64"/>
              <p:cNvSpPr>
                <a:spLocks/>
              </p:cNvSpPr>
              <p:nvPr/>
            </p:nvSpPr>
            <p:spPr bwMode="auto">
              <a:xfrm>
                <a:off x="987" y="4011"/>
                <a:ext cx="6" cy="5"/>
              </a:xfrm>
              <a:custGeom>
                <a:avLst/>
                <a:gdLst>
                  <a:gd name="T0" fmla="*/ 0 w 54"/>
                  <a:gd name="T1" fmla="*/ 0 h 49"/>
                  <a:gd name="T2" fmla="*/ 0 w 54"/>
                  <a:gd name="T3" fmla="*/ 0 h 49"/>
                  <a:gd name="T4" fmla="*/ 0 w 54"/>
                  <a:gd name="T5" fmla="*/ 0 h 49"/>
                  <a:gd name="T6" fmla="*/ 0 w 54"/>
                  <a:gd name="T7" fmla="*/ 0 h 49"/>
                  <a:gd name="T8" fmla="*/ 0 w 54"/>
                  <a:gd name="T9" fmla="*/ 0 h 49"/>
                  <a:gd name="T10" fmla="*/ 0 w 54"/>
                  <a:gd name="T11" fmla="*/ 0 h 49"/>
                  <a:gd name="T12" fmla="*/ 0 w 54"/>
                  <a:gd name="T13" fmla="*/ 0 h 49"/>
                  <a:gd name="T14" fmla="*/ 0 w 54"/>
                  <a:gd name="T15" fmla="*/ 0 h 49"/>
                  <a:gd name="T16" fmla="*/ 0 w 54"/>
                  <a:gd name="T17" fmla="*/ 0 h 4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4"/>
                  <a:gd name="T28" fmla="*/ 0 h 49"/>
                  <a:gd name="T29" fmla="*/ 54 w 54"/>
                  <a:gd name="T30" fmla="*/ 49 h 4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4" h="49">
                    <a:moveTo>
                      <a:pt x="9" y="26"/>
                    </a:moveTo>
                    <a:lnTo>
                      <a:pt x="21" y="26"/>
                    </a:lnTo>
                    <a:lnTo>
                      <a:pt x="28" y="26"/>
                    </a:lnTo>
                    <a:lnTo>
                      <a:pt x="36" y="21"/>
                    </a:lnTo>
                    <a:lnTo>
                      <a:pt x="40" y="0"/>
                    </a:lnTo>
                    <a:lnTo>
                      <a:pt x="54" y="40"/>
                    </a:lnTo>
                    <a:lnTo>
                      <a:pt x="0" y="49"/>
                    </a:lnTo>
                    <a:lnTo>
                      <a:pt x="9" y="26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9" name="Freeform 65"/>
              <p:cNvSpPr>
                <a:spLocks/>
              </p:cNvSpPr>
              <p:nvPr/>
            </p:nvSpPr>
            <p:spPr bwMode="auto">
              <a:xfrm>
                <a:off x="983" y="3994"/>
                <a:ext cx="11" cy="23"/>
              </a:xfrm>
              <a:custGeom>
                <a:avLst/>
                <a:gdLst>
                  <a:gd name="T0" fmla="*/ 0 w 96"/>
                  <a:gd name="T1" fmla="*/ 0 h 200"/>
                  <a:gd name="T2" fmla="*/ 0 w 96"/>
                  <a:gd name="T3" fmla="*/ 0 h 200"/>
                  <a:gd name="T4" fmla="*/ 0 w 96"/>
                  <a:gd name="T5" fmla="*/ 0 h 200"/>
                  <a:gd name="T6" fmla="*/ 0 w 96"/>
                  <a:gd name="T7" fmla="*/ 0 h 200"/>
                  <a:gd name="T8" fmla="*/ 0 w 96"/>
                  <a:gd name="T9" fmla="*/ 0 h 200"/>
                  <a:gd name="T10" fmla="*/ 0 w 96"/>
                  <a:gd name="T11" fmla="*/ 0 h 200"/>
                  <a:gd name="T12" fmla="*/ 0 w 96"/>
                  <a:gd name="T13" fmla="*/ 0 h 200"/>
                  <a:gd name="T14" fmla="*/ 0 w 96"/>
                  <a:gd name="T15" fmla="*/ 0 h 200"/>
                  <a:gd name="T16" fmla="*/ 0 w 96"/>
                  <a:gd name="T17" fmla="*/ 0 h 200"/>
                  <a:gd name="T18" fmla="*/ 0 w 96"/>
                  <a:gd name="T19" fmla="*/ 0 h 200"/>
                  <a:gd name="T20" fmla="*/ 0 w 96"/>
                  <a:gd name="T21" fmla="*/ 0 h 200"/>
                  <a:gd name="T22" fmla="*/ 0 w 96"/>
                  <a:gd name="T23" fmla="*/ 0 h 200"/>
                  <a:gd name="T24" fmla="*/ 0 w 96"/>
                  <a:gd name="T25" fmla="*/ 0 h 200"/>
                  <a:gd name="T26" fmla="*/ 0 w 96"/>
                  <a:gd name="T27" fmla="*/ 0 h 200"/>
                  <a:gd name="T28" fmla="*/ 0 w 96"/>
                  <a:gd name="T29" fmla="*/ 0 h 200"/>
                  <a:gd name="T30" fmla="*/ 0 w 96"/>
                  <a:gd name="T31" fmla="*/ 0 h 200"/>
                  <a:gd name="T32" fmla="*/ 0 w 96"/>
                  <a:gd name="T33" fmla="*/ 0 h 200"/>
                  <a:gd name="T34" fmla="*/ 0 w 96"/>
                  <a:gd name="T35" fmla="*/ 0 h 200"/>
                  <a:gd name="T36" fmla="*/ 0 w 96"/>
                  <a:gd name="T37" fmla="*/ 0 h 200"/>
                  <a:gd name="T38" fmla="*/ 0 w 96"/>
                  <a:gd name="T39" fmla="*/ 0 h 200"/>
                  <a:gd name="T40" fmla="*/ 0 w 96"/>
                  <a:gd name="T41" fmla="*/ 0 h 200"/>
                  <a:gd name="T42" fmla="*/ 0 w 96"/>
                  <a:gd name="T43" fmla="*/ 0 h 2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96"/>
                  <a:gd name="T67" fmla="*/ 0 h 200"/>
                  <a:gd name="T68" fmla="*/ 96 w 96"/>
                  <a:gd name="T69" fmla="*/ 200 h 20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96" h="200">
                    <a:moveTo>
                      <a:pt x="64" y="190"/>
                    </a:moveTo>
                    <a:lnTo>
                      <a:pt x="45" y="174"/>
                    </a:lnTo>
                    <a:lnTo>
                      <a:pt x="32" y="131"/>
                    </a:lnTo>
                    <a:lnTo>
                      <a:pt x="26" y="102"/>
                    </a:lnTo>
                    <a:lnTo>
                      <a:pt x="22" y="67"/>
                    </a:lnTo>
                    <a:lnTo>
                      <a:pt x="22" y="47"/>
                    </a:lnTo>
                    <a:lnTo>
                      <a:pt x="22" y="32"/>
                    </a:lnTo>
                    <a:lnTo>
                      <a:pt x="28" y="22"/>
                    </a:lnTo>
                    <a:lnTo>
                      <a:pt x="38" y="20"/>
                    </a:lnTo>
                    <a:lnTo>
                      <a:pt x="46" y="28"/>
                    </a:lnTo>
                    <a:lnTo>
                      <a:pt x="50" y="47"/>
                    </a:lnTo>
                    <a:lnTo>
                      <a:pt x="54" y="75"/>
                    </a:lnTo>
                    <a:lnTo>
                      <a:pt x="58" y="97"/>
                    </a:lnTo>
                    <a:lnTo>
                      <a:pt x="64" y="121"/>
                    </a:lnTo>
                    <a:lnTo>
                      <a:pt x="70" y="151"/>
                    </a:lnTo>
                    <a:lnTo>
                      <a:pt x="78" y="182"/>
                    </a:lnTo>
                    <a:lnTo>
                      <a:pt x="96" y="176"/>
                    </a:lnTo>
                    <a:lnTo>
                      <a:pt x="57" y="0"/>
                    </a:lnTo>
                    <a:lnTo>
                      <a:pt x="0" y="7"/>
                    </a:lnTo>
                    <a:lnTo>
                      <a:pt x="29" y="200"/>
                    </a:lnTo>
                    <a:lnTo>
                      <a:pt x="64" y="190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0" name="Freeform 66"/>
              <p:cNvSpPr>
                <a:spLocks/>
              </p:cNvSpPr>
              <p:nvPr/>
            </p:nvSpPr>
            <p:spPr bwMode="auto">
              <a:xfrm>
                <a:off x="994" y="4080"/>
                <a:ext cx="4" cy="3"/>
              </a:xfrm>
              <a:custGeom>
                <a:avLst/>
                <a:gdLst>
                  <a:gd name="T0" fmla="*/ 0 w 29"/>
                  <a:gd name="T1" fmla="*/ 0 h 31"/>
                  <a:gd name="T2" fmla="*/ 0 w 29"/>
                  <a:gd name="T3" fmla="*/ 0 h 31"/>
                  <a:gd name="T4" fmla="*/ 0 w 29"/>
                  <a:gd name="T5" fmla="*/ 0 h 31"/>
                  <a:gd name="T6" fmla="*/ 0 w 29"/>
                  <a:gd name="T7" fmla="*/ 0 h 31"/>
                  <a:gd name="T8" fmla="*/ 0 w 29"/>
                  <a:gd name="T9" fmla="*/ 0 h 31"/>
                  <a:gd name="T10" fmla="*/ 0 w 29"/>
                  <a:gd name="T11" fmla="*/ 0 h 31"/>
                  <a:gd name="T12" fmla="*/ 0 w 29"/>
                  <a:gd name="T13" fmla="*/ 0 h 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"/>
                  <a:gd name="T22" fmla="*/ 0 h 31"/>
                  <a:gd name="T23" fmla="*/ 29 w 29"/>
                  <a:gd name="T24" fmla="*/ 31 h 3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" h="31">
                    <a:moveTo>
                      <a:pt x="29" y="0"/>
                    </a:moveTo>
                    <a:lnTo>
                      <a:pt x="13" y="20"/>
                    </a:lnTo>
                    <a:lnTo>
                      <a:pt x="0" y="31"/>
                    </a:lnTo>
                    <a:lnTo>
                      <a:pt x="0" y="26"/>
                    </a:lnTo>
                    <a:lnTo>
                      <a:pt x="16" y="5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1" name="Freeform 67"/>
              <p:cNvSpPr>
                <a:spLocks/>
              </p:cNvSpPr>
              <p:nvPr/>
            </p:nvSpPr>
            <p:spPr bwMode="auto">
              <a:xfrm>
                <a:off x="974" y="4023"/>
                <a:ext cx="92" cy="87"/>
              </a:xfrm>
              <a:custGeom>
                <a:avLst/>
                <a:gdLst>
                  <a:gd name="T0" fmla="*/ 0 w 829"/>
                  <a:gd name="T1" fmla="*/ 0 h 779"/>
                  <a:gd name="T2" fmla="*/ 0 w 829"/>
                  <a:gd name="T3" fmla="*/ 0 h 779"/>
                  <a:gd name="T4" fmla="*/ 0 w 829"/>
                  <a:gd name="T5" fmla="*/ 0 h 779"/>
                  <a:gd name="T6" fmla="*/ 0 w 829"/>
                  <a:gd name="T7" fmla="*/ 0 h 779"/>
                  <a:gd name="T8" fmla="*/ 0 w 829"/>
                  <a:gd name="T9" fmla="*/ 0 h 779"/>
                  <a:gd name="T10" fmla="*/ 0 w 829"/>
                  <a:gd name="T11" fmla="*/ 0 h 779"/>
                  <a:gd name="T12" fmla="*/ 0 w 829"/>
                  <a:gd name="T13" fmla="*/ 0 h 779"/>
                  <a:gd name="T14" fmla="*/ 0 w 829"/>
                  <a:gd name="T15" fmla="*/ 0 h 779"/>
                  <a:gd name="T16" fmla="*/ 0 w 829"/>
                  <a:gd name="T17" fmla="*/ 0 h 779"/>
                  <a:gd name="T18" fmla="*/ 0 w 829"/>
                  <a:gd name="T19" fmla="*/ 0 h 779"/>
                  <a:gd name="T20" fmla="*/ 0 w 829"/>
                  <a:gd name="T21" fmla="*/ 0 h 779"/>
                  <a:gd name="T22" fmla="*/ 0 w 829"/>
                  <a:gd name="T23" fmla="*/ 0 h 779"/>
                  <a:gd name="T24" fmla="*/ 0 w 829"/>
                  <a:gd name="T25" fmla="*/ 0 h 779"/>
                  <a:gd name="T26" fmla="*/ 0 w 829"/>
                  <a:gd name="T27" fmla="*/ 0 h 779"/>
                  <a:gd name="T28" fmla="*/ 0 w 829"/>
                  <a:gd name="T29" fmla="*/ 0 h 779"/>
                  <a:gd name="T30" fmla="*/ 0 w 829"/>
                  <a:gd name="T31" fmla="*/ 0 h 779"/>
                  <a:gd name="T32" fmla="*/ 0 w 829"/>
                  <a:gd name="T33" fmla="*/ 0 h 779"/>
                  <a:gd name="T34" fmla="*/ 0 w 829"/>
                  <a:gd name="T35" fmla="*/ 0 h 779"/>
                  <a:gd name="T36" fmla="*/ 0 w 829"/>
                  <a:gd name="T37" fmla="*/ 0 h 779"/>
                  <a:gd name="T38" fmla="*/ 0 w 829"/>
                  <a:gd name="T39" fmla="*/ 0 h 779"/>
                  <a:gd name="T40" fmla="*/ 0 w 829"/>
                  <a:gd name="T41" fmla="*/ 0 h 779"/>
                  <a:gd name="T42" fmla="*/ 0 w 829"/>
                  <a:gd name="T43" fmla="*/ 0 h 779"/>
                  <a:gd name="T44" fmla="*/ 0 w 829"/>
                  <a:gd name="T45" fmla="*/ 0 h 779"/>
                  <a:gd name="T46" fmla="*/ 0 w 829"/>
                  <a:gd name="T47" fmla="*/ 0 h 779"/>
                  <a:gd name="T48" fmla="*/ 0 w 829"/>
                  <a:gd name="T49" fmla="*/ 0 h 779"/>
                  <a:gd name="T50" fmla="*/ 0 w 829"/>
                  <a:gd name="T51" fmla="*/ 0 h 779"/>
                  <a:gd name="T52" fmla="*/ 0 w 829"/>
                  <a:gd name="T53" fmla="*/ 0 h 779"/>
                  <a:gd name="T54" fmla="*/ 0 w 829"/>
                  <a:gd name="T55" fmla="*/ 0 h 779"/>
                  <a:gd name="T56" fmla="*/ 0 w 829"/>
                  <a:gd name="T57" fmla="*/ 0 h 779"/>
                  <a:gd name="T58" fmla="*/ 0 w 829"/>
                  <a:gd name="T59" fmla="*/ 0 h 779"/>
                  <a:gd name="T60" fmla="*/ 0 w 829"/>
                  <a:gd name="T61" fmla="*/ 0 h 779"/>
                  <a:gd name="T62" fmla="*/ 0 w 829"/>
                  <a:gd name="T63" fmla="*/ 0 h 779"/>
                  <a:gd name="T64" fmla="*/ 0 w 829"/>
                  <a:gd name="T65" fmla="*/ 0 h 779"/>
                  <a:gd name="T66" fmla="*/ 0 w 829"/>
                  <a:gd name="T67" fmla="*/ 0 h 779"/>
                  <a:gd name="T68" fmla="*/ 0 w 829"/>
                  <a:gd name="T69" fmla="*/ 0 h 779"/>
                  <a:gd name="T70" fmla="*/ 0 w 829"/>
                  <a:gd name="T71" fmla="*/ 0 h 779"/>
                  <a:gd name="T72" fmla="*/ 0 w 829"/>
                  <a:gd name="T73" fmla="*/ 0 h 779"/>
                  <a:gd name="T74" fmla="*/ 0 w 829"/>
                  <a:gd name="T75" fmla="*/ 0 h 779"/>
                  <a:gd name="T76" fmla="*/ 0 w 829"/>
                  <a:gd name="T77" fmla="*/ 0 h 779"/>
                  <a:gd name="T78" fmla="*/ 0 w 829"/>
                  <a:gd name="T79" fmla="*/ 0 h 779"/>
                  <a:gd name="T80" fmla="*/ 0 w 829"/>
                  <a:gd name="T81" fmla="*/ 0 h 779"/>
                  <a:gd name="T82" fmla="*/ 0 w 829"/>
                  <a:gd name="T83" fmla="*/ 0 h 779"/>
                  <a:gd name="T84" fmla="*/ 0 w 829"/>
                  <a:gd name="T85" fmla="*/ 0 h 779"/>
                  <a:gd name="T86" fmla="*/ 0 w 829"/>
                  <a:gd name="T87" fmla="*/ 0 h 779"/>
                  <a:gd name="T88" fmla="*/ 0 w 829"/>
                  <a:gd name="T89" fmla="*/ 0 h 779"/>
                  <a:gd name="T90" fmla="*/ 0 w 829"/>
                  <a:gd name="T91" fmla="*/ 0 h 779"/>
                  <a:gd name="T92" fmla="*/ 0 w 829"/>
                  <a:gd name="T93" fmla="*/ 0 h 779"/>
                  <a:gd name="T94" fmla="*/ 0 w 829"/>
                  <a:gd name="T95" fmla="*/ 0 h 779"/>
                  <a:gd name="T96" fmla="*/ 0 w 829"/>
                  <a:gd name="T97" fmla="*/ 0 h 779"/>
                  <a:gd name="T98" fmla="*/ 0 w 829"/>
                  <a:gd name="T99" fmla="*/ 0 h 779"/>
                  <a:gd name="T100" fmla="*/ 0 w 829"/>
                  <a:gd name="T101" fmla="*/ 0 h 779"/>
                  <a:gd name="T102" fmla="*/ 0 w 829"/>
                  <a:gd name="T103" fmla="*/ 0 h 779"/>
                  <a:gd name="T104" fmla="*/ 0 w 829"/>
                  <a:gd name="T105" fmla="*/ 0 h 779"/>
                  <a:gd name="T106" fmla="*/ 0 w 829"/>
                  <a:gd name="T107" fmla="*/ 0 h 779"/>
                  <a:gd name="T108" fmla="*/ 0 w 829"/>
                  <a:gd name="T109" fmla="*/ 0 h 779"/>
                  <a:gd name="T110" fmla="*/ 0 w 829"/>
                  <a:gd name="T111" fmla="*/ 0 h 779"/>
                  <a:gd name="T112" fmla="*/ 0 w 829"/>
                  <a:gd name="T113" fmla="*/ 0 h 779"/>
                  <a:gd name="T114" fmla="*/ 0 w 829"/>
                  <a:gd name="T115" fmla="*/ 0 h 779"/>
                  <a:gd name="T116" fmla="*/ 0 w 829"/>
                  <a:gd name="T117" fmla="*/ 0 h 779"/>
                  <a:gd name="T118" fmla="*/ 0 w 829"/>
                  <a:gd name="T119" fmla="*/ 0 h 779"/>
                  <a:gd name="T120" fmla="*/ 0 w 829"/>
                  <a:gd name="T121" fmla="*/ 0 h 77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29"/>
                  <a:gd name="T184" fmla="*/ 0 h 779"/>
                  <a:gd name="T185" fmla="*/ 829 w 829"/>
                  <a:gd name="T186" fmla="*/ 779 h 77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29" h="779">
                    <a:moveTo>
                      <a:pt x="184" y="513"/>
                    </a:moveTo>
                    <a:lnTo>
                      <a:pt x="195" y="530"/>
                    </a:lnTo>
                    <a:lnTo>
                      <a:pt x="176" y="549"/>
                    </a:lnTo>
                    <a:lnTo>
                      <a:pt x="172" y="556"/>
                    </a:lnTo>
                    <a:lnTo>
                      <a:pt x="176" y="559"/>
                    </a:lnTo>
                    <a:lnTo>
                      <a:pt x="186" y="553"/>
                    </a:lnTo>
                    <a:lnTo>
                      <a:pt x="202" y="541"/>
                    </a:lnTo>
                    <a:lnTo>
                      <a:pt x="231" y="518"/>
                    </a:lnTo>
                    <a:lnTo>
                      <a:pt x="228" y="531"/>
                    </a:lnTo>
                    <a:lnTo>
                      <a:pt x="216" y="550"/>
                    </a:lnTo>
                    <a:lnTo>
                      <a:pt x="200" y="570"/>
                    </a:lnTo>
                    <a:lnTo>
                      <a:pt x="196" y="578"/>
                    </a:lnTo>
                    <a:lnTo>
                      <a:pt x="204" y="578"/>
                    </a:lnTo>
                    <a:lnTo>
                      <a:pt x="213" y="576"/>
                    </a:lnTo>
                    <a:lnTo>
                      <a:pt x="227" y="568"/>
                    </a:lnTo>
                    <a:lnTo>
                      <a:pt x="247" y="550"/>
                    </a:lnTo>
                    <a:lnTo>
                      <a:pt x="267" y="523"/>
                    </a:lnTo>
                    <a:lnTo>
                      <a:pt x="286" y="494"/>
                    </a:lnTo>
                    <a:lnTo>
                      <a:pt x="299" y="476"/>
                    </a:lnTo>
                    <a:lnTo>
                      <a:pt x="322" y="460"/>
                    </a:lnTo>
                    <a:lnTo>
                      <a:pt x="315" y="476"/>
                    </a:lnTo>
                    <a:lnTo>
                      <a:pt x="287" y="537"/>
                    </a:lnTo>
                    <a:lnTo>
                      <a:pt x="283" y="550"/>
                    </a:lnTo>
                    <a:lnTo>
                      <a:pt x="286" y="558"/>
                    </a:lnTo>
                    <a:lnTo>
                      <a:pt x="298" y="560"/>
                    </a:lnTo>
                    <a:lnTo>
                      <a:pt x="314" y="556"/>
                    </a:lnTo>
                    <a:lnTo>
                      <a:pt x="327" y="548"/>
                    </a:lnTo>
                    <a:lnTo>
                      <a:pt x="331" y="562"/>
                    </a:lnTo>
                    <a:lnTo>
                      <a:pt x="337" y="566"/>
                    </a:lnTo>
                    <a:lnTo>
                      <a:pt x="350" y="567"/>
                    </a:lnTo>
                    <a:lnTo>
                      <a:pt x="358" y="561"/>
                    </a:lnTo>
                    <a:lnTo>
                      <a:pt x="364" y="541"/>
                    </a:lnTo>
                    <a:lnTo>
                      <a:pt x="366" y="520"/>
                    </a:lnTo>
                    <a:lnTo>
                      <a:pt x="368" y="500"/>
                    </a:lnTo>
                    <a:lnTo>
                      <a:pt x="375" y="472"/>
                    </a:lnTo>
                    <a:lnTo>
                      <a:pt x="382" y="487"/>
                    </a:lnTo>
                    <a:lnTo>
                      <a:pt x="387" y="517"/>
                    </a:lnTo>
                    <a:lnTo>
                      <a:pt x="387" y="541"/>
                    </a:lnTo>
                    <a:lnTo>
                      <a:pt x="389" y="558"/>
                    </a:lnTo>
                    <a:lnTo>
                      <a:pt x="400" y="575"/>
                    </a:lnTo>
                    <a:lnTo>
                      <a:pt x="420" y="587"/>
                    </a:lnTo>
                    <a:lnTo>
                      <a:pt x="438" y="588"/>
                    </a:lnTo>
                    <a:lnTo>
                      <a:pt x="457" y="586"/>
                    </a:lnTo>
                    <a:lnTo>
                      <a:pt x="472" y="572"/>
                    </a:lnTo>
                    <a:lnTo>
                      <a:pt x="478" y="555"/>
                    </a:lnTo>
                    <a:lnTo>
                      <a:pt x="478" y="532"/>
                    </a:lnTo>
                    <a:lnTo>
                      <a:pt x="474" y="495"/>
                    </a:lnTo>
                    <a:lnTo>
                      <a:pt x="473" y="470"/>
                    </a:lnTo>
                    <a:lnTo>
                      <a:pt x="486" y="494"/>
                    </a:lnTo>
                    <a:lnTo>
                      <a:pt x="501" y="532"/>
                    </a:lnTo>
                    <a:lnTo>
                      <a:pt x="514" y="555"/>
                    </a:lnTo>
                    <a:lnTo>
                      <a:pt x="538" y="565"/>
                    </a:lnTo>
                    <a:lnTo>
                      <a:pt x="553" y="559"/>
                    </a:lnTo>
                    <a:lnTo>
                      <a:pt x="563" y="546"/>
                    </a:lnTo>
                    <a:lnTo>
                      <a:pt x="561" y="519"/>
                    </a:lnTo>
                    <a:lnTo>
                      <a:pt x="554" y="495"/>
                    </a:lnTo>
                    <a:lnTo>
                      <a:pt x="546" y="468"/>
                    </a:lnTo>
                    <a:lnTo>
                      <a:pt x="565" y="483"/>
                    </a:lnTo>
                    <a:lnTo>
                      <a:pt x="587" y="501"/>
                    </a:lnTo>
                    <a:lnTo>
                      <a:pt x="606" y="518"/>
                    </a:lnTo>
                    <a:lnTo>
                      <a:pt x="616" y="520"/>
                    </a:lnTo>
                    <a:lnTo>
                      <a:pt x="626" y="514"/>
                    </a:lnTo>
                    <a:lnTo>
                      <a:pt x="634" y="500"/>
                    </a:lnTo>
                    <a:lnTo>
                      <a:pt x="634" y="481"/>
                    </a:lnTo>
                    <a:lnTo>
                      <a:pt x="631" y="461"/>
                    </a:lnTo>
                    <a:lnTo>
                      <a:pt x="619" y="431"/>
                    </a:lnTo>
                    <a:lnTo>
                      <a:pt x="646" y="447"/>
                    </a:lnTo>
                    <a:lnTo>
                      <a:pt x="662" y="456"/>
                    </a:lnTo>
                    <a:lnTo>
                      <a:pt x="674" y="455"/>
                    </a:lnTo>
                    <a:lnTo>
                      <a:pt x="681" y="445"/>
                    </a:lnTo>
                    <a:lnTo>
                      <a:pt x="683" y="425"/>
                    </a:lnTo>
                    <a:lnTo>
                      <a:pt x="681" y="404"/>
                    </a:lnTo>
                    <a:lnTo>
                      <a:pt x="668" y="386"/>
                    </a:lnTo>
                    <a:lnTo>
                      <a:pt x="687" y="398"/>
                    </a:lnTo>
                    <a:lnTo>
                      <a:pt x="698" y="396"/>
                    </a:lnTo>
                    <a:lnTo>
                      <a:pt x="704" y="385"/>
                    </a:lnTo>
                    <a:lnTo>
                      <a:pt x="704" y="364"/>
                    </a:lnTo>
                    <a:lnTo>
                      <a:pt x="702" y="349"/>
                    </a:lnTo>
                    <a:lnTo>
                      <a:pt x="692" y="333"/>
                    </a:lnTo>
                    <a:lnTo>
                      <a:pt x="677" y="315"/>
                    </a:lnTo>
                    <a:lnTo>
                      <a:pt x="662" y="299"/>
                    </a:lnTo>
                    <a:lnTo>
                      <a:pt x="677" y="301"/>
                    </a:lnTo>
                    <a:lnTo>
                      <a:pt x="691" y="306"/>
                    </a:lnTo>
                    <a:lnTo>
                      <a:pt x="704" y="312"/>
                    </a:lnTo>
                    <a:lnTo>
                      <a:pt x="713" y="316"/>
                    </a:lnTo>
                    <a:lnTo>
                      <a:pt x="720" y="310"/>
                    </a:lnTo>
                    <a:lnTo>
                      <a:pt x="720" y="300"/>
                    </a:lnTo>
                    <a:lnTo>
                      <a:pt x="717" y="289"/>
                    </a:lnTo>
                    <a:lnTo>
                      <a:pt x="727" y="289"/>
                    </a:lnTo>
                    <a:lnTo>
                      <a:pt x="729" y="285"/>
                    </a:lnTo>
                    <a:lnTo>
                      <a:pt x="729" y="275"/>
                    </a:lnTo>
                    <a:lnTo>
                      <a:pt x="724" y="262"/>
                    </a:lnTo>
                    <a:lnTo>
                      <a:pt x="734" y="269"/>
                    </a:lnTo>
                    <a:lnTo>
                      <a:pt x="744" y="269"/>
                    </a:lnTo>
                    <a:lnTo>
                      <a:pt x="746" y="262"/>
                    </a:lnTo>
                    <a:lnTo>
                      <a:pt x="746" y="253"/>
                    </a:lnTo>
                    <a:lnTo>
                      <a:pt x="739" y="241"/>
                    </a:lnTo>
                    <a:lnTo>
                      <a:pt x="729" y="231"/>
                    </a:lnTo>
                    <a:lnTo>
                      <a:pt x="739" y="225"/>
                    </a:lnTo>
                    <a:lnTo>
                      <a:pt x="739" y="217"/>
                    </a:lnTo>
                    <a:lnTo>
                      <a:pt x="734" y="209"/>
                    </a:lnTo>
                    <a:lnTo>
                      <a:pt x="720" y="203"/>
                    </a:lnTo>
                    <a:lnTo>
                      <a:pt x="710" y="203"/>
                    </a:lnTo>
                    <a:lnTo>
                      <a:pt x="722" y="196"/>
                    </a:lnTo>
                    <a:lnTo>
                      <a:pt x="727" y="190"/>
                    </a:lnTo>
                    <a:lnTo>
                      <a:pt x="725" y="181"/>
                    </a:lnTo>
                    <a:lnTo>
                      <a:pt x="716" y="175"/>
                    </a:lnTo>
                    <a:lnTo>
                      <a:pt x="709" y="169"/>
                    </a:lnTo>
                    <a:lnTo>
                      <a:pt x="700" y="163"/>
                    </a:lnTo>
                    <a:lnTo>
                      <a:pt x="694" y="162"/>
                    </a:lnTo>
                    <a:lnTo>
                      <a:pt x="713" y="157"/>
                    </a:lnTo>
                    <a:lnTo>
                      <a:pt x="721" y="151"/>
                    </a:lnTo>
                    <a:lnTo>
                      <a:pt x="722" y="141"/>
                    </a:lnTo>
                    <a:lnTo>
                      <a:pt x="721" y="130"/>
                    </a:lnTo>
                    <a:lnTo>
                      <a:pt x="717" y="116"/>
                    </a:lnTo>
                    <a:lnTo>
                      <a:pt x="709" y="109"/>
                    </a:lnTo>
                    <a:lnTo>
                      <a:pt x="700" y="105"/>
                    </a:lnTo>
                    <a:lnTo>
                      <a:pt x="692" y="103"/>
                    </a:lnTo>
                    <a:lnTo>
                      <a:pt x="698" y="98"/>
                    </a:lnTo>
                    <a:lnTo>
                      <a:pt x="702" y="89"/>
                    </a:lnTo>
                    <a:lnTo>
                      <a:pt x="703" y="80"/>
                    </a:lnTo>
                    <a:lnTo>
                      <a:pt x="699" y="71"/>
                    </a:lnTo>
                    <a:lnTo>
                      <a:pt x="690" y="63"/>
                    </a:lnTo>
                    <a:lnTo>
                      <a:pt x="681" y="53"/>
                    </a:lnTo>
                    <a:lnTo>
                      <a:pt x="672" y="50"/>
                    </a:lnTo>
                    <a:lnTo>
                      <a:pt x="669" y="53"/>
                    </a:lnTo>
                    <a:lnTo>
                      <a:pt x="665" y="60"/>
                    </a:lnTo>
                    <a:lnTo>
                      <a:pt x="665" y="70"/>
                    </a:lnTo>
                    <a:lnTo>
                      <a:pt x="668" y="79"/>
                    </a:lnTo>
                    <a:lnTo>
                      <a:pt x="654" y="89"/>
                    </a:lnTo>
                    <a:lnTo>
                      <a:pt x="649" y="96"/>
                    </a:lnTo>
                    <a:lnTo>
                      <a:pt x="649" y="102"/>
                    </a:lnTo>
                    <a:lnTo>
                      <a:pt x="651" y="106"/>
                    </a:lnTo>
                    <a:lnTo>
                      <a:pt x="661" y="117"/>
                    </a:lnTo>
                    <a:lnTo>
                      <a:pt x="668" y="124"/>
                    </a:lnTo>
                    <a:lnTo>
                      <a:pt x="659" y="125"/>
                    </a:lnTo>
                    <a:lnTo>
                      <a:pt x="645" y="130"/>
                    </a:lnTo>
                    <a:lnTo>
                      <a:pt x="635" y="137"/>
                    </a:lnTo>
                    <a:lnTo>
                      <a:pt x="623" y="155"/>
                    </a:lnTo>
                    <a:lnTo>
                      <a:pt x="606" y="188"/>
                    </a:lnTo>
                    <a:lnTo>
                      <a:pt x="581" y="237"/>
                    </a:lnTo>
                    <a:lnTo>
                      <a:pt x="566" y="262"/>
                    </a:lnTo>
                    <a:lnTo>
                      <a:pt x="547" y="289"/>
                    </a:lnTo>
                    <a:lnTo>
                      <a:pt x="525" y="319"/>
                    </a:lnTo>
                    <a:lnTo>
                      <a:pt x="516" y="330"/>
                    </a:lnTo>
                    <a:lnTo>
                      <a:pt x="501" y="347"/>
                    </a:lnTo>
                    <a:lnTo>
                      <a:pt x="474" y="369"/>
                    </a:lnTo>
                    <a:lnTo>
                      <a:pt x="441" y="393"/>
                    </a:lnTo>
                    <a:lnTo>
                      <a:pt x="394" y="422"/>
                    </a:lnTo>
                    <a:lnTo>
                      <a:pt x="375" y="434"/>
                    </a:lnTo>
                    <a:lnTo>
                      <a:pt x="341" y="447"/>
                    </a:lnTo>
                    <a:lnTo>
                      <a:pt x="315" y="458"/>
                    </a:lnTo>
                    <a:lnTo>
                      <a:pt x="295" y="465"/>
                    </a:lnTo>
                    <a:lnTo>
                      <a:pt x="278" y="468"/>
                    </a:lnTo>
                    <a:lnTo>
                      <a:pt x="266" y="469"/>
                    </a:lnTo>
                    <a:lnTo>
                      <a:pt x="252" y="470"/>
                    </a:lnTo>
                    <a:lnTo>
                      <a:pt x="239" y="473"/>
                    </a:lnTo>
                    <a:lnTo>
                      <a:pt x="233" y="479"/>
                    </a:lnTo>
                    <a:lnTo>
                      <a:pt x="227" y="494"/>
                    </a:lnTo>
                    <a:lnTo>
                      <a:pt x="212" y="511"/>
                    </a:lnTo>
                    <a:lnTo>
                      <a:pt x="199" y="524"/>
                    </a:lnTo>
                    <a:lnTo>
                      <a:pt x="185" y="504"/>
                    </a:lnTo>
                    <a:lnTo>
                      <a:pt x="196" y="475"/>
                    </a:lnTo>
                    <a:lnTo>
                      <a:pt x="210" y="450"/>
                    </a:lnTo>
                    <a:lnTo>
                      <a:pt x="327" y="434"/>
                    </a:lnTo>
                    <a:lnTo>
                      <a:pt x="478" y="341"/>
                    </a:lnTo>
                    <a:lnTo>
                      <a:pt x="609" y="146"/>
                    </a:lnTo>
                    <a:lnTo>
                      <a:pt x="654" y="0"/>
                    </a:lnTo>
                    <a:lnTo>
                      <a:pt x="702" y="5"/>
                    </a:lnTo>
                    <a:lnTo>
                      <a:pt x="748" y="64"/>
                    </a:lnTo>
                    <a:lnTo>
                      <a:pt x="805" y="138"/>
                    </a:lnTo>
                    <a:lnTo>
                      <a:pt x="822" y="301"/>
                    </a:lnTo>
                    <a:lnTo>
                      <a:pt x="829" y="395"/>
                    </a:lnTo>
                    <a:lnTo>
                      <a:pt x="810" y="440"/>
                    </a:lnTo>
                    <a:lnTo>
                      <a:pt x="751" y="536"/>
                    </a:lnTo>
                    <a:lnTo>
                      <a:pt x="683" y="639"/>
                    </a:lnTo>
                    <a:lnTo>
                      <a:pt x="637" y="704"/>
                    </a:lnTo>
                    <a:lnTo>
                      <a:pt x="550" y="730"/>
                    </a:lnTo>
                    <a:lnTo>
                      <a:pt x="411" y="779"/>
                    </a:lnTo>
                    <a:lnTo>
                      <a:pt x="241" y="759"/>
                    </a:lnTo>
                    <a:lnTo>
                      <a:pt x="0" y="676"/>
                    </a:lnTo>
                    <a:lnTo>
                      <a:pt x="78" y="586"/>
                    </a:lnTo>
                    <a:lnTo>
                      <a:pt x="127" y="557"/>
                    </a:lnTo>
                    <a:lnTo>
                      <a:pt x="184" y="513"/>
                    </a:lnTo>
                    <a:close/>
                  </a:path>
                </a:pathLst>
              </a:custGeom>
              <a:solidFill>
                <a:srgbClr val="FF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2" name="Freeform 68"/>
              <p:cNvSpPr>
                <a:spLocks/>
              </p:cNvSpPr>
              <p:nvPr/>
            </p:nvSpPr>
            <p:spPr bwMode="auto">
              <a:xfrm>
                <a:off x="994" y="4075"/>
                <a:ext cx="5" cy="6"/>
              </a:xfrm>
              <a:custGeom>
                <a:avLst/>
                <a:gdLst>
                  <a:gd name="T0" fmla="*/ 0 w 52"/>
                  <a:gd name="T1" fmla="*/ 0 h 55"/>
                  <a:gd name="T2" fmla="*/ 0 w 52"/>
                  <a:gd name="T3" fmla="*/ 0 h 55"/>
                  <a:gd name="T4" fmla="*/ 0 w 52"/>
                  <a:gd name="T5" fmla="*/ 0 h 55"/>
                  <a:gd name="T6" fmla="*/ 0 w 52"/>
                  <a:gd name="T7" fmla="*/ 0 h 55"/>
                  <a:gd name="T8" fmla="*/ 0 w 52"/>
                  <a:gd name="T9" fmla="*/ 0 h 55"/>
                  <a:gd name="T10" fmla="*/ 0 w 52"/>
                  <a:gd name="T11" fmla="*/ 0 h 55"/>
                  <a:gd name="T12" fmla="*/ 0 w 52"/>
                  <a:gd name="T13" fmla="*/ 0 h 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2"/>
                  <a:gd name="T22" fmla="*/ 0 h 55"/>
                  <a:gd name="T23" fmla="*/ 52 w 52"/>
                  <a:gd name="T24" fmla="*/ 55 h 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2" h="55">
                    <a:moveTo>
                      <a:pt x="52" y="10"/>
                    </a:moveTo>
                    <a:lnTo>
                      <a:pt x="40" y="33"/>
                    </a:lnTo>
                    <a:lnTo>
                      <a:pt x="23" y="55"/>
                    </a:lnTo>
                    <a:lnTo>
                      <a:pt x="0" y="38"/>
                    </a:lnTo>
                    <a:lnTo>
                      <a:pt x="23" y="0"/>
                    </a:lnTo>
                    <a:lnTo>
                      <a:pt x="52" y="10"/>
                    </a:lnTo>
                    <a:close/>
                  </a:path>
                </a:pathLst>
              </a:custGeom>
              <a:solidFill>
                <a:srgbClr val="FF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3" name="Freeform 69"/>
              <p:cNvSpPr>
                <a:spLocks/>
              </p:cNvSpPr>
              <p:nvPr/>
            </p:nvSpPr>
            <p:spPr bwMode="auto">
              <a:xfrm>
                <a:off x="973" y="4020"/>
                <a:ext cx="95" cy="90"/>
              </a:xfrm>
              <a:custGeom>
                <a:avLst/>
                <a:gdLst>
                  <a:gd name="T0" fmla="*/ 0 w 849"/>
                  <a:gd name="T1" fmla="*/ 0 h 807"/>
                  <a:gd name="T2" fmla="*/ 0 w 849"/>
                  <a:gd name="T3" fmla="*/ 0 h 807"/>
                  <a:gd name="T4" fmla="*/ 0 w 849"/>
                  <a:gd name="T5" fmla="*/ 0 h 807"/>
                  <a:gd name="T6" fmla="*/ 0 w 849"/>
                  <a:gd name="T7" fmla="*/ 0 h 807"/>
                  <a:gd name="T8" fmla="*/ 0 w 849"/>
                  <a:gd name="T9" fmla="*/ 0 h 807"/>
                  <a:gd name="T10" fmla="*/ 0 w 849"/>
                  <a:gd name="T11" fmla="*/ 0 h 807"/>
                  <a:gd name="T12" fmla="*/ 0 w 849"/>
                  <a:gd name="T13" fmla="*/ 0 h 807"/>
                  <a:gd name="T14" fmla="*/ 0 w 849"/>
                  <a:gd name="T15" fmla="*/ 0 h 807"/>
                  <a:gd name="T16" fmla="*/ 0 w 849"/>
                  <a:gd name="T17" fmla="*/ 0 h 807"/>
                  <a:gd name="T18" fmla="*/ 0 w 849"/>
                  <a:gd name="T19" fmla="*/ 0 h 807"/>
                  <a:gd name="T20" fmla="*/ 0 w 849"/>
                  <a:gd name="T21" fmla="*/ 0 h 807"/>
                  <a:gd name="T22" fmla="*/ 0 w 849"/>
                  <a:gd name="T23" fmla="*/ 0 h 807"/>
                  <a:gd name="T24" fmla="*/ 0 w 849"/>
                  <a:gd name="T25" fmla="*/ 0 h 807"/>
                  <a:gd name="T26" fmla="*/ 0 w 849"/>
                  <a:gd name="T27" fmla="*/ 0 h 807"/>
                  <a:gd name="T28" fmla="*/ 0 w 849"/>
                  <a:gd name="T29" fmla="*/ 0 h 807"/>
                  <a:gd name="T30" fmla="*/ 0 w 849"/>
                  <a:gd name="T31" fmla="*/ 0 h 807"/>
                  <a:gd name="T32" fmla="*/ 0 w 849"/>
                  <a:gd name="T33" fmla="*/ 0 h 807"/>
                  <a:gd name="T34" fmla="*/ 0 w 849"/>
                  <a:gd name="T35" fmla="*/ 0 h 807"/>
                  <a:gd name="T36" fmla="*/ 0 w 849"/>
                  <a:gd name="T37" fmla="*/ 0 h 807"/>
                  <a:gd name="T38" fmla="*/ 0 w 849"/>
                  <a:gd name="T39" fmla="*/ 0 h 807"/>
                  <a:gd name="T40" fmla="*/ 0 w 849"/>
                  <a:gd name="T41" fmla="*/ 0 h 807"/>
                  <a:gd name="T42" fmla="*/ 0 w 849"/>
                  <a:gd name="T43" fmla="*/ 0 h 807"/>
                  <a:gd name="T44" fmla="*/ 0 w 849"/>
                  <a:gd name="T45" fmla="*/ 0 h 807"/>
                  <a:gd name="T46" fmla="*/ 0 w 849"/>
                  <a:gd name="T47" fmla="*/ 0 h 807"/>
                  <a:gd name="T48" fmla="*/ 0 w 849"/>
                  <a:gd name="T49" fmla="*/ 0 h 807"/>
                  <a:gd name="T50" fmla="*/ 0 w 849"/>
                  <a:gd name="T51" fmla="*/ 0 h 807"/>
                  <a:gd name="T52" fmla="*/ 0 w 849"/>
                  <a:gd name="T53" fmla="*/ 0 h 807"/>
                  <a:gd name="T54" fmla="*/ 0 w 849"/>
                  <a:gd name="T55" fmla="*/ 0 h 807"/>
                  <a:gd name="T56" fmla="*/ 0 w 849"/>
                  <a:gd name="T57" fmla="*/ 0 h 807"/>
                  <a:gd name="T58" fmla="*/ 0 w 849"/>
                  <a:gd name="T59" fmla="*/ 0 h 807"/>
                  <a:gd name="T60" fmla="*/ 0 w 849"/>
                  <a:gd name="T61" fmla="*/ 0 h 807"/>
                  <a:gd name="T62" fmla="*/ 0 w 849"/>
                  <a:gd name="T63" fmla="*/ 0 h 807"/>
                  <a:gd name="T64" fmla="*/ 0 w 849"/>
                  <a:gd name="T65" fmla="*/ 0 h 807"/>
                  <a:gd name="T66" fmla="*/ 0 w 849"/>
                  <a:gd name="T67" fmla="*/ 0 h 807"/>
                  <a:gd name="T68" fmla="*/ 0 w 849"/>
                  <a:gd name="T69" fmla="*/ 0 h 807"/>
                  <a:gd name="T70" fmla="*/ 0 w 849"/>
                  <a:gd name="T71" fmla="*/ 0 h 807"/>
                  <a:gd name="T72" fmla="*/ 0 w 849"/>
                  <a:gd name="T73" fmla="*/ 0 h 807"/>
                  <a:gd name="T74" fmla="*/ 0 w 849"/>
                  <a:gd name="T75" fmla="*/ 0 h 807"/>
                  <a:gd name="T76" fmla="*/ 0 w 849"/>
                  <a:gd name="T77" fmla="*/ 0 h 807"/>
                  <a:gd name="T78" fmla="*/ 0 w 849"/>
                  <a:gd name="T79" fmla="*/ 0 h 807"/>
                  <a:gd name="T80" fmla="*/ 0 w 849"/>
                  <a:gd name="T81" fmla="*/ 0 h 807"/>
                  <a:gd name="T82" fmla="*/ 0 w 849"/>
                  <a:gd name="T83" fmla="*/ 0 h 807"/>
                  <a:gd name="T84" fmla="*/ 0 w 849"/>
                  <a:gd name="T85" fmla="*/ 0 h 807"/>
                  <a:gd name="T86" fmla="*/ 0 w 849"/>
                  <a:gd name="T87" fmla="*/ 0 h 807"/>
                  <a:gd name="T88" fmla="*/ 0 w 849"/>
                  <a:gd name="T89" fmla="*/ 0 h 807"/>
                  <a:gd name="T90" fmla="*/ 0 w 849"/>
                  <a:gd name="T91" fmla="*/ 0 h 807"/>
                  <a:gd name="T92" fmla="*/ 0 w 849"/>
                  <a:gd name="T93" fmla="*/ 0 h 807"/>
                  <a:gd name="T94" fmla="*/ 0 w 849"/>
                  <a:gd name="T95" fmla="*/ 0 h 807"/>
                  <a:gd name="T96" fmla="*/ 0 w 849"/>
                  <a:gd name="T97" fmla="*/ 0 h 807"/>
                  <a:gd name="T98" fmla="*/ 0 w 849"/>
                  <a:gd name="T99" fmla="*/ 0 h 807"/>
                  <a:gd name="T100" fmla="*/ 0 w 849"/>
                  <a:gd name="T101" fmla="*/ 0 h 807"/>
                  <a:gd name="T102" fmla="*/ 0 w 849"/>
                  <a:gd name="T103" fmla="*/ 0 h 807"/>
                  <a:gd name="T104" fmla="*/ 0 w 849"/>
                  <a:gd name="T105" fmla="*/ 0 h 807"/>
                  <a:gd name="T106" fmla="*/ 0 w 849"/>
                  <a:gd name="T107" fmla="*/ 0 h 807"/>
                  <a:gd name="T108" fmla="*/ 0 w 849"/>
                  <a:gd name="T109" fmla="*/ 0 h 807"/>
                  <a:gd name="T110" fmla="*/ 0 w 849"/>
                  <a:gd name="T111" fmla="*/ 0 h 807"/>
                  <a:gd name="T112" fmla="*/ 0 w 849"/>
                  <a:gd name="T113" fmla="*/ 0 h 807"/>
                  <a:gd name="T114" fmla="*/ 0 w 849"/>
                  <a:gd name="T115" fmla="*/ 0 h 807"/>
                  <a:gd name="T116" fmla="*/ 0 w 849"/>
                  <a:gd name="T117" fmla="*/ 0 h 807"/>
                  <a:gd name="T118" fmla="*/ 0 w 849"/>
                  <a:gd name="T119" fmla="*/ 0 h 80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849"/>
                  <a:gd name="T181" fmla="*/ 0 h 807"/>
                  <a:gd name="T182" fmla="*/ 849 w 849"/>
                  <a:gd name="T183" fmla="*/ 807 h 80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849" h="807">
                    <a:moveTo>
                      <a:pt x="207" y="511"/>
                    </a:moveTo>
                    <a:lnTo>
                      <a:pt x="219" y="528"/>
                    </a:lnTo>
                    <a:lnTo>
                      <a:pt x="201" y="552"/>
                    </a:lnTo>
                    <a:lnTo>
                      <a:pt x="171" y="582"/>
                    </a:lnTo>
                    <a:lnTo>
                      <a:pt x="153" y="595"/>
                    </a:lnTo>
                    <a:lnTo>
                      <a:pt x="132" y="610"/>
                    </a:lnTo>
                    <a:lnTo>
                      <a:pt x="119" y="625"/>
                    </a:lnTo>
                    <a:lnTo>
                      <a:pt x="122" y="637"/>
                    </a:lnTo>
                    <a:lnTo>
                      <a:pt x="131" y="637"/>
                    </a:lnTo>
                    <a:lnTo>
                      <a:pt x="156" y="616"/>
                    </a:lnTo>
                    <a:lnTo>
                      <a:pt x="202" y="578"/>
                    </a:lnTo>
                    <a:lnTo>
                      <a:pt x="230" y="556"/>
                    </a:lnTo>
                    <a:lnTo>
                      <a:pt x="220" y="575"/>
                    </a:lnTo>
                    <a:lnTo>
                      <a:pt x="194" y="606"/>
                    </a:lnTo>
                    <a:lnTo>
                      <a:pt x="177" y="624"/>
                    </a:lnTo>
                    <a:lnTo>
                      <a:pt x="174" y="639"/>
                    </a:lnTo>
                    <a:lnTo>
                      <a:pt x="186" y="643"/>
                    </a:lnTo>
                    <a:lnTo>
                      <a:pt x="199" y="641"/>
                    </a:lnTo>
                    <a:lnTo>
                      <a:pt x="226" y="624"/>
                    </a:lnTo>
                    <a:lnTo>
                      <a:pt x="246" y="603"/>
                    </a:lnTo>
                    <a:lnTo>
                      <a:pt x="271" y="567"/>
                    </a:lnTo>
                    <a:lnTo>
                      <a:pt x="283" y="543"/>
                    </a:lnTo>
                    <a:lnTo>
                      <a:pt x="299" y="517"/>
                    </a:lnTo>
                    <a:lnTo>
                      <a:pt x="314" y="501"/>
                    </a:lnTo>
                    <a:lnTo>
                      <a:pt x="327" y="488"/>
                    </a:lnTo>
                    <a:lnTo>
                      <a:pt x="315" y="516"/>
                    </a:lnTo>
                    <a:lnTo>
                      <a:pt x="292" y="558"/>
                    </a:lnTo>
                    <a:lnTo>
                      <a:pt x="273" y="604"/>
                    </a:lnTo>
                    <a:lnTo>
                      <a:pt x="265" y="627"/>
                    </a:lnTo>
                    <a:lnTo>
                      <a:pt x="272" y="643"/>
                    </a:lnTo>
                    <a:lnTo>
                      <a:pt x="287" y="650"/>
                    </a:lnTo>
                    <a:lnTo>
                      <a:pt x="304" y="648"/>
                    </a:lnTo>
                    <a:lnTo>
                      <a:pt x="319" y="639"/>
                    </a:lnTo>
                    <a:lnTo>
                      <a:pt x="330" y="631"/>
                    </a:lnTo>
                    <a:lnTo>
                      <a:pt x="336" y="644"/>
                    </a:lnTo>
                    <a:lnTo>
                      <a:pt x="349" y="649"/>
                    </a:lnTo>
                    <a:lnTo>
                      <a:pt x="359" y="645"/>
                    </a:lnTo>
                    <a:lnTo>
                      <a:pt x="369" y="631"/>
                    </a:lnTo>
                    <a:lnTo>
                      <a:pt x="375" y="563"/>
                    </a:lnTo>
                    <a:lnTo>
                      <a:pt x="375" y="537"/>
                    </a:lnTo>
                    <a:lnTo>
                      <a:pt x="383" y="508"/>
                    </a:lnTo>
                    <a:lnTo>
                      <a:pt x="389" y="537"/>
                    </a:lnTo>
                    <a:lnTo>
                      <a:pt x="387" y="581"/>
                    </a:lnTo>
                    <a:lnTo>
                      <a:pt x="387" y="614"/>
                    </a:lnTo>
                    <a:lnTo>
                      <a:pt x="389" y="640"/>
                    </a:lnTo>
                    <a:lnTo>
                      <a:pt x="403" y="654"/>
                    </a:lnTo>
                    <a:lnTo>
                      <a:pt x="423" y="660"/>
                    </a:lnTo>
                    <a:lnTo>
                      <a:pt x="450" y="662"/>
                    </a:lnTo>
                    <a:lnTo>
                      <a:pt x="466" y="661"/>
                    </a:lnTo>
                    <a:lnTo>
                      <a:pt x="481" y="654"/>
                    </a:lnTo>
                    <a:lnTo>
                      <a:pt x="496" y="634"/>
                    </a:lnTo>
                    <a:lnTo>
                      <a:pt x="498" y="610"/>
                    </a:lnTo>
                    <a:lnTo>
                      <a:pt x="494" y="576"/>
                    </a:lnTo>
                    <a:lnTo>
                      <a:pt x="486" y="515"/>
                    </a:lnTo>
                    <a:lnTo>
                      <a:pt x="497" y="547"/>
                    </a:lnTo>
                    <a:lnTo>
                      <a:pt x="510" y="588"/>
                    </a:lnTo>
                    <a:lnTo>
                      <a:pt x="525" y="636"/>
                    </a:lnTo>
                    <a:lnTo>
                      <a:pt x="529" y="649"/>
                    </a:lnTo>
                    <a:lnTo>
                      <a:pt x="541" y="655"/>
                    </a:lnTo>
                    <a:lnTo>
                      <a:pt x="560" y="656"/>
                    </a:lnTo>
                    <a:lnTo>
                      <a:pt x="578" y="652"/>
                    </a:lnTo>
                    <a:lnTo>
                      <a:pt x="588" y="642"/>
                    </a:lnTo>
                    <a:lnTo>
                      <a:pt x="595" y="626"/>
                    </a:lnTo>
                    <a:lnTo>
                      <a:pt x="597" y="610"/>
                    </a:lnTo>
                    <a:lnTo>
                      <a:pt x="596" y="590"/>
                    </a:lnTo>
                    <a:lnTo>
                      <a:pt x="590" y="568"/>
                    </a:lnTo>
                    <a:lnTo>
                      <a:pt x="580" y="548"/>
                    </a:lnTo>
                    <a:lnTo>
                      <a:pt x="558" y="506"/>
                    </a:lnTo>
                    <a:lnTo>
                      <a:pt x="586" y="526"/>
                    </a:lnTo>
                    <a:lnTo>
                      <a:pt x="601" y="552"/>
                    </a:lnTo>
                    <a:lnTo>
                      <a:pt x="613" y="572"/>
                    </a:lnTo>
                    <a:lnTo>
                      <a:pt x="622" y="593"/>
                    </a:lnTo>
                    <a:lnTo>
                      <a:pt x="629" y="597"/>
                    </a:lnTo>
                    <a:lnTo>
                      <a:pt x="640" y="595"/>
                    </a:lnTo>
                    <a:lnTo>
                      <a:pt x="648" y="586"/>
                    </a:lnTo>
                    <a:lnTo>
                      <a:pt x="652" y="572"/>
                    </a:lnTo>
                    <a:lnTo>
                      <a:pt x="657" y="544"/>
                    </a:lnTo>
                    <a:lnTo>
                      <a:pt x="657" y="519"/>
                    </a:lnTo>
                    <a:lnTo>
                      <a:pt x="652" y="500"/>
                    </a:lnTo>
                    <a:lnTo>
                      <a:pt x="637" y="468"/>
                    </a:lnTo>
                    <a:lnTo>
                      <a:pt x="659" y="487"/>
                    </a:lnTo>
                    <a:lnTo>
                      <a:pt x="674" y="504"/>
                    </a:lnTo>
                    <a:lnTo>
                      <a:pt x="683" y="521"/>
                    </a:lnTo>
                    <a:lnTo>
                      <a:pt x="690" y="542"/>
                    </a:lnTo>
                    <a:lnTo>
                      <a:pt x="697" y="544"/>
                    </a:lnTo>
                    <a:lnTo>
                      <a:pt x="704" y="537"/>
                    </a:lnTo>
                    <a:lnTo>
                      <a:pt x="713" y="513"/>
                    </a:lnTo>
                    <a:lnTo>
                      <a:pt x="715" y="485"/>
                    </a:lnTo>
                    <a:lnTo>
                      <a:pt x="709" y="466"/>
                    </a:lnTo>
                    <a:lnTo>
                      <a:pt x="700" y="449"/>
                    </a:lnTo>
                    <a:lnTo>
                      <a:pt x="681" y="421"/>
                    </a:lnTo>
                    <a:lnTo>
                      <a:pt x="697" y="433"/>
                    </a:lnTo>
                    <a:lnTo>
                      <a:pt x="714" y="452"/>
                    </a:lnTo>
                    <a:lnTo>
                      <a:pt x="725" y="463"/>
                    </a:lnTo>
                    <a:lnTo>
                      <a:pt x="734" y="466"/>
                    </a:lnTo>
                    <a:lnTo>
                      <a:pt x="738" y="458"/>
                    </a:lnTo>
                    <a:lnTo>
                      <a:pt x="741" y="429"/>
                    </a:lnTo>
                    <a:lnTo>
                      <a:pt x="740" y="402"/>
                    </a:lnTo>
                    <a:lnTo>
                      <a:pt x="727" y="379"/>
                    </a:lnTo>
                    <a:lnTo>
                      <a:pt x="710" y="365"/>
                    </a:lnTo>
                    <a:lnTo>
                      <a:pt x="689" y="341"/>
                    </a:lnTo>
                    <a:lnTo>
                      <a:pt x="674" y="326"/>
                    </a:lnTo>
                    <a:lnTo>
                      <a:pt x="700" y="340"/>
                    </a:lnTo>
                    <a:lnTo>
                      <a:pt x="721" y="352"/>
                    </a:lnTo>
                    <a:lnTo>
                      <a:pt x="750" y="373"/>
                    </a:lnTo>
                    <a:lnTo>
                      <a:pt x="757" y="375"/>
                    </a:lnTo>
                    <a:lnTo>
                      <a:pt x="760" y="366"/>
                    </a:lnTo>
                    <a:lnTo>
                      <a:pt x="759" y="352"/>
                    </a:lnTo>
                    <a:lnTo>
                      <a:pt x="752" y="335"/>
                    </a:lnTo>
                    <a:lnTo>
                      <a:pt x="766" y="340"/>
                    </a:lnTo>
                    <a:lnTo>
                      <a:pt x="773" y="336"/>
                    </a:lnTo>
                    <a:lnTo>
                      <a:pt x="772" y="328"/>
                    </a:lnTo>
                    <a:lnTo>
                      <a:pt x="766" y="317"/>
                    </a:lnTo>
                    <a:lnTo>
                      <a:pt x="757" y="302"/>
                    </a:lnTo>
                    <a:lnTo>
                      <a:pt x="770" y="308"/>
                    </a:lnTo>
                    <a:lnTo>
                      <a:pt x="779" y="303"/>
                    </a:lnTo>
                    <a:lnTo>
                      <a:pt x="779" y="289"/>
                    </a:lnTo>
                    <a:lnTo>
                      <a:pt x="774" y="274"/>
                    </a:lnTo>
                    <a:lnTo>
                      <a:pt x="759" y="260"/>
                    </a:lnTo>
                    <a:lnTo>
                      <a:pt x="780" y="254"/>
                    </a:lnTo>
                    <a:lnTo>
                      <a:pt x="779" y="244"/>
                    </a:lnTo>
                    <a:lnTo>
                      <a:pt x="768" y="238"/>
                    </a:lnTo>
                    <a:lnTo>
                      <a:pt x="749" y="229"/>
                    </a:lnTo>
                    <a:lnTo>
                      <a:pt x="733" y="227"/>
                    </a:lnTo>
                    <a:lnTo>
                      <a:pt x="757" y="220"/>
                    </a:lnTo>
                    <a:lnTo>
                      <a:pt x="757" y="212"/>
                    </a:lnTo>
                    <a:lnTo>
                      <a:pt x="751" y="205"/>
                    </a:lnTo>
                    <a:lnTo>
                      <a:pt x="742" y="196"/>
                    </a:lnTo>
                    <a:lnTo>
                      <a:pt x="726" y="188"/>
                    </a:lnTo>
                    <a:lnTo>
                      <a:pt x="746" y="182"/>
                    </a:lnTo>
                    <a:lnTo>
                      <a:pt x="749" y="170"/>
                    </a:lnTo>
                    <a:lnTo>
                      <a:pt x="750" y="153"/>
                    </a:lnTo>
                    <a:lnTo>
                      <a:pt x="746" y="140"/>
                    </a:lnTo>
                    <a:lnTo>
                      <a:pt x="734" y="129"/>
                    </a:lnTo>
                    <a:lnTo>
                      <a:pt x="717" y="121"/>
                    </a:lnTo>
                    <a:lnTo>
                      <a:pt x="727" y="105"/>
                    </a:lnTo>
                    <a:lnTo>
                      <a:pt x="722" y="90"/>
                    </a:lnTo>
                    <a:lnTo>
                      <a:pt x="707" y="72"/>
                    </a:lnTo>
                    <a:lnTo>
                      <a:pt x="690" y="60"/>
                    </a:lnTo>
                    <a:lnTo>
                      <a:pt x="679" y="55"/>
                    </a:lnTo>
                    <a:lnTo>
                      <a:pt x="668" y="58"/>
                    </a:lnTo>
                    <a:lnTo>
                      <a:pt x="663" y="70"/>
                    </a:lnTo>
                    <a:lnTo>
                      <a:pt x="663" y="83"/>
                    </a:lnTo>
                    <a:lnTo>
                      <a:pt x="665" y="104"/>
                    </a:lnTo>
                    <a:lnTo>
                      <a:pt x="656" y="112"/>
                    </a:lnTo>
                    <a:lnTo>
                      <a:pt x="646" y="125"/>
                    </a:lnTo>
                    <a:lnTo>
                      <a:pt x="652" y="138"/>
                    </a:lnTo>
                    <a:lnTo>
                      <a:pt x="661" y="147"/>
                    </a:lnTo>
                    <a:lnTo>
                      <a:pt x="639" y="156"/>
                    </a:lnTo>
                    <a:lnTo>
                      <a:pt x="621" y="186"/>
                    </a:lnTo>
                    <a:lnTo>
                      <a:pt x="574" y="276"/>
                    </a:lnTo>
                    <a:lnTo>
                      <a:pt x="528" y="341"/>
                    </a:lnTo>
                    <a:lnTo>
                      <a:pt x="499" y="372"/>
                    </a:lnTo>
                    <a:lnTo>
                      <a:pt x="450" y="411"/>
                    </a:lnTo>
                    <a:lnTo>
                      <a:pt x="383" y="453"/>
                    </a:lnTo>
                    <a:lnTo>
                      <a:pt x="340" y="471"/>
                    </a:lnTo>
                    <a:lnTo>
                      <a:pt x="302" y="487"/>
                    </a:lnTo>
                    <a:lnTo>
                      <a:pt x="248" y="494"/>
                    </a:lnTo>
                    <a:lnTo>
                      <a:pt x="237" y="498"/>
                    </a:lnTo>
                    <a:lnTo>
                      <a:pt x="227" y="515"/>
                    </a:lnTo>
                    <a:lnTo>
                      <a:pt x="215" y="496"/>
                    </a:lnTo>
                    <a:lnTo>
                      <a:pt x="222" y="473"/>
                    </a:lnTo>
                    <a:lnTo>
                      <a:pt x="271" y="473"/>
                    </a:lnTo>
                    <a:lnTo>
                      <a:pt x="351" y="453"/>
                    </a:lnTo>
                    <a:lnTo>
                      <a:pt x="488" y="362"/>
                    </a:lnTo>
                    <a:lnTo>
                      <a:pt x="582" y="227"/>
                    </a:lnTo>
                    <a:lnTo>
                      <a:pt x="643" y="91"/>
                    </a:lnTo>
                    <a:lnTo>
                      <a:pt x="658" y="0"/>
                    </a:lnTo>
                    <a:lnTo>
                      <a:pt x="703" y="33"/>
                    </a:lnTo>
                    <a:lnTo>
                      <a:pt x="798" y="133"/>
                    </a:lnTo>
                    <a:lnTo>
                      <a:pt x="849" y="292"/>
                    </a:lnTo>
                    <a:lnTo>
                      <a:pt x="787" y="548"/>
                    </a:lnTo>
                    <a:lnTo>
                      <a:pt x="708" y="649"/>
                    </a:lnTo>
                    <a:lnTo>
                      <a:pt x="660" y="706"/>
                    </a:lnTo>
                    <a:lnTo>
                      <a:pt x="544" y="766"/>
                    </a:lnTo>
                    <a:lnTo>
                      <a:pt x="387" y="807"/>
                    </a:lnTo>
                    <a:lnTo>
                      <a:pt x="233" y="791"/>
                    </a:lnTo>
                    <a:lnTo>
                      <a:pt x="143" y="770"/>
                    </a:lnTo>
                    <a:lnTo>
                      <a:pt x="0" y="682"/>
                    </a:lnTo>
                    <a:lnTo>
                      <a:pt x="155" y="565"/>
                    </a:lnTo>
                    <a:lnTo>
                      <a:pt x="207" y="511"/>
                    </a:lnTo>
                    <a:close/>
                  </a:path>
                </a:pathLst>
              </a:custGeom>
              <a:solidFill>
                <a:srgbClr val="FF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4" name="Freeform 70"/>
              <p:cNvSpPr>
                <a:spLocks/>
              </p:cNvSpPr>
              <p:nvPr/>
            </p:nvSpPr>
            <p:spPr bwMode="auto">
              <a:xfrm>
                <a:off x="941" y="4119"/>
                <a:ext cx="2" cy="4"/>
              </a:xfrm>
              <a:custGeom>
                <a:avLst/>
                <a:gdLst>
                  <a:gd name="T0" fmla="*/ 0 w 24"/>
                  <a:gd name="T1" fmla="*/ 0 h 35"/>
                  <a:gd name="T2" fmla="*/ 0 w 24"/>
                  <a:gd name="T3" fmla="*/ 0 h 35"/>
                  <a:gd name="T4" fmla="*/ 0 w 24"/>
                  <a:gd name="T5" fmla="*/ 0 h 35"/>
                  <a:gd name="T6" fmla="*/ 0 w 24"/>
                  <a:gd name="T7" fmla="*/ 0 h 35"/>
                  <a:gd name="T8" fmla="*/ 0 w 24"/>
                  <a:gd name="T9" fmla="*/ 0 h 35"/>
                  <a:gd name="T10" fmla="*/ 0 w 24"/>
                  <a:gd name="T11" fmla="*/ 0 h 35"/>
                  <a:gd name="T12" fmla="*/ 0 w 24"/>
                  <a:gd name="T13" fmla="*/ 0 h 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"/>
                  <a:gd name="T22" fmla="*/ 0 h 35"/>
                  <a:gd name="T23" fmla="*/ 24 w 24"/>
                  <a:gd name="T24" fmla="*/ 35 h 3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" h="35">
                    <a:moveTo>
                      <a:pt x="24" y="3"/>
                    </a:moveTo>
                    <a:lnTo>
                      <a:pt x="16" y="17"/>
                    </a:lnTo>
                    <a:lnTo>
                      <a:pt x="14" y="35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5" name="Freeform 71"/>
              <p:cNvSpPr>
                <a:spLocks/>
              </p:cNvSpPr>
              <p:nvPr/>
            </p:nvSpPr>
            <p:spPr bwMode="auto">
              <a:xfrm>
                <a:off x="939" y="4116"/>
                <a:ext cx="53" cy="24"/>
              </a:xfrm>
              <a:custGeom>
                <a:avLst/>
                <a:gdLst>
                  <a:gd name="T0" fmla="*/ 0 w 479"/>
                  <a:gd name="T1" fmla="*/ 0 h 208"/>
                  <a:gd name="T2" fmla="*/ 0 w 479"/>
                  <a:gd name="T3" fmla="*/ 0 h 208"/>
                  <a:gd name="T4" fmla="*/ 0 w 479"/>
                  <a:gd name="T5" fmla="*/ 0 h 208"/>
                  <a:gd name="T6" fmla="*/ 0 w 479"/>
                  <a:gd name="T7" fmla="*/ 0 h 208"/>
                  <a:gd name="T8" fmla="*/ 0 w 479"/>
                  <a:gd name="T9" fmla="*/ 0 h 208"/>
                  <a:gd name="T10" fmla="*/ 0 w 479"/>
                  <a:gd name="T11" fmla="*/ 0 h 208"/>
                  <a:gd name="T12" fmla="*/ 0 w 479"/>
                  <a:gd name="T13" fmla="*/ 0 h 208"/>
                  <a:gd name="T14" fmla="*/ 0 w 479"/>
                  <a:gd name="T15" fmla="*/ 0 h 208"/>
                  <a:gd name="T16" fmla="*/ 0 w 479"/>
                  <a:gd name="T17" fmla="*/ 0 h 208"/>
                  <a:gd name="T18" fmla="*/ 0 w 479"/>
                  <a:gd name="T19" fmla="*/ 0 h 208"/>
                  <a:gd name="T20" fmla="*/ 0 w 479"/>
                  <a:gd name="T21" fmla="*/ 0 h 208"/>
                  <a:gd name="T22" fmla="*/ 0 w 479"/>
                  <a:gd name="T23" fmla="*/ 0 h 208"/>
                  <a:gd name="T24" fmla="*/ 0 w 479"/>
                  <a:gd name="T25" fmla="*/ 0 h 208"/>
                  <a:gd name="T26" fmla="*/ 0 w 479"/>
                  <a:gd name="T27" fmla="*/ 0 h 208"/>
                  <a:gd name="T28" fmla="*/ 0 w 479"/>
                  <a:gd name="T29" fmla="*/ 0 h 208"/>
                  <a:gd name="T30" fmla="*/ 0 w 479"/>
                  <a:gd name="T31" fmla="*/ 0 h 208"/>
                  <a:gd name="T32" fmla="*/ 0 w 479"/>
                  <a:gd name="T33" fmla="*/ 0 h 208"/>
                  <a:gd name="T34" fmla="*/ 0 w 479"/>
                  <a:gd name="T35" fmla="*/ 0 h 208"/>
                  <a:gd name="T36" fmla="*/ 0 w 479"/>
                  <a:gd name="T37" fmla="*/ 0 h 208"/>
                  <a:gd name="T38" fmla="*/ 0 w 479"/>
                  <a:gd name="T39" fmla="*/ 0 h 208"/>
                  <a:gd name="T40" fmla="*/ 0 w 479"/>
                  <a:gd name="T41" fmla="*/ 0 h 208"/>
                  <a:gd name="T42" fmla="*/ 0 w 479"/>
                  <a:gd name="T43" fmla="*/ 0 h 208"/>
                  <a:gd name="T44" fmla="*/ 0 w 479"/>
                  <a:gd name="T45" fmla="*/ 0 h 208"/>
                  <a:gd name="T46" fmla="*/ 0 w 479"/>
                  <a:gd name="T47" fmla="*/ 0 h 208"/>
                  <a:gd name="T48" fmla="*/ 0 w 479"/>
                  <a:gd name="T49" fmla="*/ 0 h 208"/>
                  <a:gd name="T50" fmla="*/ 0 w 479"/>
                  <a:gd name="T51" fmla="*/ 0 h 208"/>
                  <a:gd name="T52" fmla="*/ 0 w 479"/>
                  <a:gd name="T53" fmla="*/ 0 h 208"/>
                  <a:gd name="T54" fmla="*/ 0 w 479"/>
                  <a:gd name="T55" fmla="*/ 0 h 208"/>
                  <a:gd name="T56" fmla="*/ 0 w 479"/>
                  <a:gd name="T57" fmla="*/ 0 h 208"/>
                  <a:gd name="T58" fmla="*/ 0 w 479"/>
                  <a:gd name="T59" fmla="*/ 0 h 208"/>
                  <a:gd name="T60" fmla="*/ 0 w 479"/>
                  <a:gd name="T61" fmla="*/ 0 h 208"/>
                  <a:gd name="T62" fmla="*/ 0 w 479"/>
                  <a:gd name="T63" fmla="*/ 0 h 208"/>
                  <a:gd name="T64" fmla="*/ 0 w 479"/>
                  <a:gd name="T65" fmla="*/ 0 h 208"/>
                  <a:gd name="T66" fmla="*/ 0 w 479"/>
                  <a:gd name="T67" fmla="*/ 0 h 208"/>
                  <a:gd name="T68" fmla="*/ 0 w 479"/>
                  <a:gd name="T69" fmla="*/ 0 h 208"/>
                  <a:gd name="T70" fmla="*/ 0 w 479"/>
                  <a:gd name="T71" fmla="*/ 0 h 208"/>
                  <a:gd name="T72" fmla="*/ 0 w 479"/>
                  <a:gd name="T73" fmla="*/ 0 h 208"/>
                  <a:gd name="T74" fmla="*/ 0 w 479"/>
                  <a:gd name="T75" fmla="*/ 0 h 208"/>
                  <a:gd name="T76" fmla="*/ 0 w 479"/>
                  <a:gd name="T77" fmla="*/ 0 h 208"/>
                  <a:gd name="T78" fmla="*/ 0 w 479"/>
                  <a:gd name="T79" fmla="*/ 0 h 208"/>
                  <a:gd name="T80" fmla="*/ 0 w 479"/>
                  <a:gd name="T81" fmla="*/ 0 h 208"/>
                  <a:gd name="T82" fmla="*/ 0 w 479"/>
                  <a:gd name="T83" fmla="*/ 0 h 208"/>
                  <a:gd name="T84" fmla="*/ 0 w 479"/>
                  <a:gd name="T85" fmla="*/ 0 h 208"/>
                  <a:gd name="T86" fmla="*/ 0 w 479"/>
                  <a:gd name="T87" fmla="*/ 0 h 208"/>
                  <a:gd name="T88" fmla="*/ 0 w 479"/>
                  <a:gd name="T89" fmla="*/ 0 h 208"/>
                  <a:gd name="T90" fmla="*/ 0 w 479"/>
                  <a:gd name="T91" fmla="*/ 0 h 208"/>
                  <a:gd name="T92" fmla="*/ 0 w 479"/>
                  <a:gd name="T93" fmla="*/ 0 h 208"/>
                  <a:gd name="T94" fmla="*/ 0 w 479"/>
                  <a:gd name="T95" fmla="*/ 0 h 208"/>
                  <a:gd name="T96" fmla="*/ 0 w 479"/>
                  <a:gd name="T97" fmla="*/ 0 h 208"/>
                  <a:gd name="T98" fmla="*/ 0 w 479"/>
                  <a:gd name="T99" fmla="*/ 0 h 208"/>
                  <a:gd name="T100" fmla="*/ 0 w 479"/>
                  <a:gd name="T101" fmla="*/ 0 h 208"/>
                  <a:gd name="T102" fmla="*/ 0 w 479"/>
                  <a:gd name="T103" fmla="*/ 0 h 208"/>
                  <a:gd name="T104" fmla="*/ 0 w 479"/>
                  <a:gd name="T105" fmla="*/ 0 h 208"/>
                  <a:gd name="T106" fmla="*/ 0 w 479"/>
                  <a:gd name="T107" fmla="*/ 0 h 208"/>
                  <a:gd name="T108" fmla="*/ 0 w 479"/>
                  <a:gd name="T109" fmla="*/ 0 h 208"/>
                  <a:gd name="T110" fmla="*/ 0 w 479"/>
                  <a:gd name="T111" fmla="*/ 0 h 208"/>
                  <a:gd name="T112" fmla="*/ 0 w 479"/>
                  <a:gd name="T113" fmla="*/ 0 h 208"/>
                  <a:gd name="T114" fmla="*/ 0 w 479"/>
                  <a:gd name="T115" fmla="*/ 0 h 208"/>
                  <a:gd name="T116" fmla="*/ 0 w 479"/>
                  <a:gd name="T117" fmla="*/ 0 h 208"/>
                  <a:gd name="T118" fmla="*/ 0 w 479"/>
                  <a:gd name="T119" fmla="*/ 0 h 208"/>
                  <a:gd name="T120" fmla="*/ 0 w 479"/>
                  <a:gd name="T121" fmla="*/ 0 h 20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79"/>
                  <a:gd name="T184" fmla="*/ 0 h 208"/>
                  <a:gd name="T185" fmla="*/ 479 w 479"/>
                  <a:gd name="T186" fmla="*/ 208 h 20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79" h="208">
                    <a:moveTo>
                      <a:pt x="1" y="37"/>
                    </a:moveTo>
                    <a:lnTo>
                      <a:pt x="31" y="50"/>
                    </a:lnTo>
                    <a:lnTo>
                      <a:pt x="32" y="68"/>
                    </a:lnTo>
                    <a:lnTo>
                      <a:pt x="40" y="80"/>
                    </a:lnTo>
                    <a:lnTo>
                      <a:pt x="53" y="102"/>
                    </a:lnTo>
                    <a:lnTo>
                      <a:pt x="70" y="117"/>
                    </a:lnTo>
                    <a:lnTo>
                      <a:pt x="94" y="132"/>
                    </a:lnTo>
                    <a:lnTo>
                      <a:pt x="124" y="152"/>
                    </a:lnTo>
                    <a:lnTo>
                      <a:pt x="150" y="163"/>
                    </a:lnTo>
                    <a:lnTo>
                      <a:pt x="179" y="172"/>
                    </a:lnTo>
                    <a:lnTo>
                      <a:pt x="231" y="179"/>
                    </a:lnTo>
                    <a:lnTo>
                      <a:pt x="272" y="182"/>
                    </a:lnTo>
                    <a:lnTo>
                      <a:pt x="308" y="184"/>
                    </a:lnTo>
                    <a:lnTo>
                      <a:pt x="349" y="184"/>
                    </a:lnTo>
                    <a:lnTo>
                      <a:pt x="381" y="184"/>
                    </a:lnTo>
                    <a:lnTo>
                      <a:pt x="407" y="184"/>
                    </a:lnTo>
                    <a:lnTo>
                      <a:pt x="429" y="184"/>
                    </a:lnTo>
                    <a:lnTo>
                      <a:pt x="438" y="181"/>
                    </a:lnTo>
                    <a:lnTo>
                      <a:pt x="443" y="171"/>
                    </a:lnTo>
                    <a:lnTo>
                      <a:pt x="438" y="163"/>
                    </a:lnTo>
                    <a:lnTo>
                      <a:pt x="428" y="162"/>
                    </a:lnTo>
                    <a:lnTo>
                      <a:pt x="416" y="162"/>
                    </a:lnTo>
                    <a:lnTo>
                      <a:pt x="403" y="159"/>
                    </a:lnTo>
                    <a:lnTo>
                      <a:pt x="381" y="152"/>
                    </a:lnTo>
                    <a:lnTo>
                      <a:pt x="361" y="141"/>
                    </a:lnTo>
                    <a:lnTo>
                      <a:pt x="344" y="131"/>
                    </a:lnTo>
                    <a:lnTo>
                      <a:pt x="325" y="121"/>
                    </a:lnTo>
                    <a:lnTo>
                      <a:pt x="308" y="118"/>
                    </a:lnTo>
                    <a:lnTo>
                      <a:pt x="294" y="118"/>
                    </a:lnTo>
                    <a:lnTo>
                      <a:pt x="268" y="127"/>
                    </a:lnTo>
                    <a:lnTo>
                      <a:pt x="247" y="128"/>
                    </a:lnTo>
                    <a:lnTo>
                      <a:pt x="228" y="128"/>
                    </a:lnTo>
                    <a:lnTo>
                      <a:pt x="208" y="128"/>
                    </a:lnTo>
                    <a:lnTo>
                      <a:pt x="182" y="123"/>
                    </a:lnTo>
                    <a:lnTo>
                      <a:pt x="157" y="117"/>
                    </a:lnTo>
                    <a:lnTo>
                      <a:pt x="135" y="106"/>
                    </a:lnTo>
                    <a:lnTo>
                      <a:pt x="119" y="97"/>
                    </a:lnTo>
                    <a:lnTo>
                      <a:pt x="104" y="86"/>
                    </a:lnTo>
                    <a:lnTo>
                      <a:pt x="94" y="69"/>
                    </a:lnTo>
                    <a:lnTo>
                      <a:pt x="82" y="54"/>
                    </a:lnTo>
                    <a:lnTo>
                      <a:pt x="78" y="42"/>
                    </a:lnTo>
                    <a:lnTo>
                      <a:pt x="62" y="31"/>
                    </a:lnTo>
                    <a:lnTo>
                      <a:pt x="50" y="30"/>
                    </a:lnTo>
                    <a:lnTo>
                      <a:pt x="41" y="30"/>
                    </a:lnTo>
                    <a:lnTo>
                      <a:pt x="33" y="37"/>
                    </a:lnTo>
                    <a:lnTo>
                      <a:pt x="4" y="24"/>
                    </a:lnTo>
                    <a:lnTo>
                      <a:pt x="25" y="0"/>
                    </a:lnTo>
                    <a:lnTo>
                      <a:pt x="67" y="15"/>
                    </a:lnTo>
                    <a:lnTo>
                      <a:pt x="131" y="36"/>
                    </a:lnTo>
                    <a:lnTo>
                      <a:pt x="129" y="78"/>
                    </a:lnTo>
                    <a:lnTo>
                      <a:pt x="211" y="99"/>
                    </a:lnTo>
                    <a:lnTo>
                      <a:pt x="333" y="86"/>
                    </a:lnTo>
                    <a:lnTo>
                      <a:pt x="403" y="136"/>
                    </a:lnTo>
                    <a:lnTo>
                      <a:pt x="479" y="153"/>
                    </a:lnTo>
                    <a:lnTo>
                      <a:pt x="464" y="202"/>
                    </a:lnTo>
                    <a:lnTo>
                      <a:pt x="338" y="205"/>
                    </a:lnTo>
                    <a:lnTo>
                      <a:pt x="172" y="208"/>
                    </a:lnTo>
                    <a:lnTo>
                      <a:pt x="58" y="144"/>
                    </a:lnTo>
                    <a:lnTo>
                      <a:pt x="0" y="83"/>
                    </a:lnTo>
                    <a:lnTo>
                      <a:pt x="1" y="37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6" name="Freeform 72"/>
              <p:cNvSpPr>
                <a:spLocks/>
              </p:cNvSpPr>
              <p:nvPr/>
            </p:nvSpPr>
            <p:spPr bwMode="auto">
              <a:xfrm>
                <a:off x="949" y="4141"/>
                <a:ext cx="10" cy="5"/>
              </a:xfrm>
              <a:custGeom>
                <a:avLst/>
                <a:gdLst>
                  <a:gd name="T0" fmla="*/ 0 w 97"/>
                  <a:gd name="T1" fmla="*/ 0 h 43"/>
                  <a:gd name="T2" fmla="*/ 0 w 97"/>
                  <a:gd name="T3" fmla="*/ 0 h 43"/>
                  <a:gd name="T4" fmla="*/ 0 w 97"/>
                  <a:gd name="T5" fmla="*/ 0 h 43"/>
                  <a:gd name="T6" fmla="*/ 0 w 97"/>
                  <a:gd name="T7" fmla="*/ 0 h 43"/>
                  <a:gd name="T8" fmla="*/ 0 w 97"/>
                  <a:gd name="T9" fmla="*/ 0 h 43"/>
                  <a:gd name="T10" fmla="*/ 0 w 97"/>
                  <a:gd name="T11" fmla="*/ 0 h 43"/>
                  <a:gd name="T12" fmla="*/ 0 w 97"/>
                  <a:gd name="T13" fmla="*/ 0 h 43"/>
                  <a:gd name="T14" fmla="*/ 0 w 97"/>
                  <a:gd name="T15" fmla="*/ 0 h 43"/>
                  <a:gd name="T16" fmla="*/ 0 w 97"/>
                  <a:gd name="T17" fmla="*/ 0 h 43"/>
                  <a:gd name="T18" fmla="*/ 0 w 97"/>
                  <a:gd name="T19" fmla="*/ 0 h 43"/>
                  <a:gd name="T20" fmla="*/ 0 w 97"/>
                  <a:gd name="T21" fmla="*/ 0 h 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7"/>
                  <a:gd name="T34" fmla="*/ 0 h 43"/>
                  <a:gd name="T35" fmla="*/ 97 w 97"/>
                  <a:gd name="T36" fmla="*/ 43 h 4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7" h="43">
                    <a:moveTo>
                      <a:pt x="14" y="12"/>
                    </a:moveTo>
                    <a:lnTo>
                      <a:pt x="42" y="27"/>
                    </a:lnTo>
                    <a:lnTo>
                      <a:pt x="58" y="33"/>
                    </a:lnTo>
                    <a:lnTo>
                      <a:pt x="76" y="39"/>
                    </a:lnTo>
                    <a:lnTo>
                      <a:pt x="97" y="43"/>
                    </a:lnTo>
                    <a:lnTo>
                      <a:pt x="91" y="22"/>
                    </a:lnTo>
                    <a:lnTo>
                      <a:pt x="27" y="0"/>
                    </a:lnTo>
                    <a:lnTo>
                      <a:pt x="7" y="3"/>
                    </a:lnTo>
                    <a:lnTo>
                      <a:pt x="0" y="4"/>
                    </a:lnTo>
                    <a:lnTo>
                      <a:pt x="14" y="12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7" name="Freeform 73"/>
              <p:cNvSpPr>
                <a:spLocks/>
              </p:cNvSpPr>
              <p:nvPr/>
            </p:nvSpPr>
            <p:spPr bwMode="auto">
              <a:xfrm>
                <a:off x="936" y="4128"/>
                <a:ext cx="56" cy="28"/>
              </a:xfrm>
              <a:custGeom>
                <a:avLst/>
                <a:gdLst>
                  <a:gd name="T0" fmla="*/ 0 w 504"/>
                  <a:gd name="T1" fmla="*/ 0 h 251"/>
                  <a:gd name="T2" fmla="*/ 0 w 504"/>
                  <a:gd name="T3" fmla="*/ 0 h 251"/>
                  <a:gd name="T4" fmla="*/ 0 w 504"/>
                  <a:gd name="T5" fmla="*/ 0 h 251"/>
                  <a:gd name="T6" fmla="*/ 0 w 504"/>
                  <a:gd name="T7" fmla="*/ 0 h 251"/>
                  <a:gd name="T8" fmla="*/ 0 w 504"/>
                  <a:gd name="T9" fmla="*/ 0 h 251"/>
                  <a:gd name="T10" fmla="*/ 0 w 504"/>
                  <a:gd name="T11" fmla="*/ 0 h 251"/>
                  <a:gd name="T12" fmla="*/ 0 w 504"/>
                  <a:gd name="T13" fmla="*/ 0 h 251"/>
                  <a:gd name="T14" fmla="*/ 0 w 504"/>
                  <a:gd name="T15" fmla="*/ 0 h 251"/>
                  <a:gd name="T16" fmla="*/ 0 w 504"/>
                  <a:gd name="T17" fmla="*/ 0 h 251"/>
                  <a:gd name="T18" fmla="*/ 0 w 504"/>
                  <a:gd name="T19" fmla="*/ 0 h 251"/>
                  <a:gd name="T20" fmla="*/ 0 w 504"/>
                  <a:gd name="T21" fmla="*/ 0 h 251"/>
                  <a:gd name="T22" fmla="*/ 0 w 504"/>
                  <a:gd name="T23" fmla="*/ 0 h 251"/>
                  <a:gd name="T24" fmla="*/ 0 w 504"/>
                  <a:gd name="T25" fmla="*/ 0 h 251"/>
                  <a:gd name="T26" fmla="*/ 0 w 504"/>
                  <a:gd name="T27" fmla="*/ 0 h 251"/>
                  <a:gd name="T28" fmla="*/ 0 w 504"/>
                  <a:gd name="T29" fmla="*/ 0 h 251"/>
                  <a:gd name="T30" fmla="*/ 0 w 504"/>
                  <a:gd name="T31" fmla="*/ 0 h 251"/>
                  <a:gd name="T32" fmla="*/ 0 w 504"/>
                  <a:gd name="T33" fmla="*/ 0 h 251"/>
                  <a:gd name="T34" fmla="*/ 0 w 504"/>
                  <a:gd name="T35" fmla="*/ 0 h 251"/>
                  <a:gd name="T36" fmla="*/ 0 w 504"/>
                  <a:gd name="T37" fmla="*/ 0 h 251"/>
                  <a:gd name="T38" fmla="*/ 0 w 504"/>
                  <a:gd name="T39" fmla="*/ 0 h 251"/>
                  <a:gd name="T40" fmla="*/ 0 w 504"/>
                  <a:gd name="T41" fmla="*/ 0 h 251"/>
                  <a:gd name="T42" fmla="*/ 0 w 504"/>
                  <a:gd name="T43" fmla="*/ 0 h 251"/>
                  <a:gd name="T44" fmla="*/ 0 w 504"/>
                  <a:gd name="T45" fmla="*/ 0 h 251"/>
                  <a:gd name="T46" fmla="*/ 0 w 504"/>
                  <a:gd name="T47" fmla="*/ 0 h 251"/>
                  <a:gd name="T48" fmla="*/ 0 w 504"/>
                  <a:gd name="T49" fmla="*/ 0 h 251"/>
                  <a:gd name="T50" fmla="*/ 0 w 504"/>
                  <a:gd name="T51" fmla="*/ 0 h 251"/>
                  <a:gd name="T52" fmla="*/ 0 w 504"/>
                  <a:gd name="T53" fmla="*/ 0 h 251"/>
                  <a:gd name="T54" fmla="*/ 0 w 504"/>
                  <a:gd name="T55" fmla="*/ 0 h 251"/>
                  <a:gd name="T56" fmla="*/ 0 w 504"/>
                  <a:gd name="T57" fmla="*/ 0 h 251"/>
                  <a:gd name="T58" fmla="*/ 0 w 504"/>
                  <a:gd name="T59" fmla="*/ 0 h 251"/>
                  <a:gd name="T60" fmla="*/ 0 w 504"/>
                  <a:gd name="T61" fmla="*/ 0 h 251"/>
                  <a:gd name="T62" fmla="*/ 0 w 504"/>
                  <a:gd name="T63" fmla="*/ 0 h 251"/>
                  <a:gd name="T64" fmla="*/ 0 w 504"/>
                  <a:gd name="T65" fmla="*/ 0 h 251"/>
                  <a:gd name="T66" fmla="*/ 0 w 504"/>
                  <a:gd name="T67" fmla="*/ 0 h 251"/>
                  <a:gd name="T68" fmla="*/ 0 w 504"/>
                  <a:gd name="T69" fmla="*/ 0 h 251"/>
                  <a:gd name="T70" fmla="*/ 0 w 504"/>
                  <a:gd name="T71" fmla="*/ 0 h 251"/>
                  <a:gd name="T72" fmla="*/ 0 w 504"/>
                  <a:gd name="T73" fmla="*/ 0 h 251"/>
                  <a:gd name="T74" fmla="*/ 0 w 504"/>
                  <a:gd name="T75" fmla="*/ 0 h 251"/>
                  <a:gd name="T76" fmla="*/ 0 w 504"/>
                  <a:gd name="T77" fmla="*/ 0 h 251"/>
                  <a:gd name="T78" fmla="*/ 0 w 504"/>
                  <a:gd name="T79" fmla="*/ 0 h 251"/>
                  <a:gd name="T80" fmla="*/ 0 w 504"/>
                  <a:gd name="T81" fmla="*/ 0 h 251"/>
                  <a:gd name="T82" fmla="*/ 0 w 504"/>
                  <a:gd name="T83" fmla="*/ 0 h 251"/>
                  <a:gd name="T84" fmla="*/ 0 w 504"/>
                  <a:gd name="T85" fmla="*/ 0 h 251"/>
                  <a:gd name="T86" fmla="*/ 0 w 504"/>
                  <a:gd name="T87" fmla="*/ 0 h 251"/>
                  <a:gd name="T88" fmla="*/ 0 w 504"/>
                  <a:gd name="T89" fmla="*/ 0 h 251"/>
                  <a:gd name="T90" fmla="*/ 0 w 504"/>
                  <a:gd name="T91" fmla="*/ 0 h 251"/>
                  <a:gd name="T92" fmla="*/ 0 w 504"/>
                  <a:gd name="T93" fmla="*/ 0 h 251"/>
                  <a:gd name="T94" fmla="*/ 0 w 504"/>
                  <a:gd name="T95" fmla="*/ 0 h 251"/>
                  <a:gd name="T96" fmla="*/ 0 w 504"/>
                  <a:gd name="T97" fmla="*/ 0 h 251"/>
                  <a:gd name="T98" fmla="*/ 0 w 504"/>
                  <a:gd name="T99" fmla="*/ 0 h 251"/>
                  <a:gd name="T100" fmla="*/ 0 w 504"/>
                  <a:gd name="T101" fmla="*/ 0 h 251"/>
                  <a:gd name="T102" fmla="*/ 0 w 504"/>
                  <a:gd name="T103" fmla="*/ 0 h 251"/>
                  <a:gd name="T104" fmla="*/ 0 w 504"/>
                  <a:gd name="T105" fmla="*/ 0 h 25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04"/>
                  <a:gd name="T160" fmla="*/ 0 h 251"/>
                  <a:gd name="T161" fmla="*/ 504 w 504"/>
                  <a:gd name="T162" fmla="*/ 251 h 25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04" h="251">
                    <a:moveTo>
                      <a:pt x="162" y="107"/>
                    </a:moveTo>
                    <a:lnTo>
                      <a:pt x="168" y="142"/>
                    </a:lnTo>
                    <a:lnTo>
                      <a:pt x="188" y="153"/>
                    </a:lnTo>
                    <a:lnTo>
                      <a:pt x="239" y="165"/>
                    </a:lnTo>
                    <a:lnTo>
                      <a:pt x="269" y="170"/>
                    </a:lnTo>
                    <a:lnTo>
                      <a:pt x="308" y="171"/>
                    </a:lnTo>
                    <a:lnTo>
                      <a:pt x="349" y="169"/>
                    </a:lnTo>
                    <a:lnTo>
                      <a:pt x="378" y="167"/>
                    </a:lnTo>
                    <a:lnTo>
                      <a:pt x="410" y="162"/>
                    </a:lnTo>
                    <a:lnTo>
                      <a:pt x="422" y="162"/>
                    </a:lnTo>
                    <a:lnTo>
                      <a:pt x="429" y="164"/>
                    </a:lnTo>
                    <a:lnTo>
                      <a:pt x="435" y="172"/>
                    </a:lnTo>
                    <a:lnTo>
                      <a:pt x="430" y="182"/>
                    </a:lnTo>
                    <a:lnTo>
                      <a:pt x="415" y="192"/>
                    </a:lnTo>
                    <a:lnTo>
                      <a:pt x="396" y="199"/>
                    </a:lnTo>
                    <a:lnTo>
                      <a:pt x="375" y="203"/>
                    </a:lnTo>
                    <a:lnTo>
                      <a:pt x="344" y="204"/>
                    </a:lnTo>
                    <a:lnTo>
                      <a:pt x="318" y="204"/>
                    </a:lnTo>
                    <a:lnTo>
                      <a:pt x="297" y="204"/>
                    </a:lnTo>
                    <a:lnTo>
                      <a:pt x="270" y="204"/>
                    </a:lnTo>
                    <a:lnTo>
                      <a:pt x="237" y="203"/>
                    </a:lnTo>
                    <a:lnTo>
                      <a:pt x="201" y="194"/>
                    </a:lnTo>
                    <a:lnTo>
                      <a:pt x="173" y="185"/>
                    </a:lnTo>
                    <a:lnTo>
                      <a:pt x="148" y="176"/>
                    </a:lnTo>
                    <a:lnTo>
                      <a:pt x="117" y="163"/>
                    </a:lnTo>
                    <a:lnTo>
                      <a:pt x="88" y="151"/>
                    </a:lnTo>
                    <a:lnTo>
                      <a:pt x="72" y="141"/>
                    </a:lnTo>
                    <a:lnTo>
                      <a:pt x="55" y="130"/>
                    </a:lnTo>
                    <a:lnTo>
                      <a:pt x="45" y="116"/>
                    </a:lnTo>
                    <a:lnTo>
                      <a:pt x="40" y="98"/>
                    </a:lnTo>
                    <a:lnTo>
                      <a:pt x="40" y="82"/>
                    </a:lnTo>
                    <a:lnTo>
                      <a:pt x="47" y="75"/>
                    </a:lnTo>
                    <a:lnTo>
                      <a:pt x="57" y="77"/>
                    </a:lnTo>
                    <a:lnTo>
                      <a:pt x="81" y="98"/>
                    </a:lnTo>
                    <a:lnTo>
                      <a:pt x="104" y="114"/>
                    </a:lnTo>
                    <a:lnTo>
                      <a:pt x="126" y="126"/>
                    </a:lnTo>
                    <a:lnTo>
                      <a:pt x="151" y="137"/>
                    </a:lnTo>
                    <a:lnTo>
                      <a:pt x="152" y="100"/>
                    </a:lnTo>
                    <a:lnTo>
                      <a:pt x="26" y="0"/>
                    </a:lnTo>
                    <a:lnTo>
                      <a:pt x="0" y="35"/>
                    </a:lnTo>
                    <a:lnTo>
                      <a:pt x="4" y="106"/>
                    </a:lnTo>
                    <a:lnTo>
                      <a:pt x="39" y="193"/>
                    </a:lnTo>
                    <a:lnTo>
                      <a:pt x="86" y="199"/>
                    </a:lnTo>
                    <a:lnTo>
                      <a:pt x="153" y="240"/>
                    </a:lnTo>
                    <a:lnTo>
                      <a:pt x="258" y="251"/>
                    </a:lnTo>
                    <a:lnTo>
                      <a:pt x="462" y="242"/>
                    </a:lnTo>
                    <a:lnTo>
                      <a:pt x="485" y="182"/>
                    </a:lnTo>
                    <a:lnTo>
                      <a:pt x="504" y="126"/>
                    </a:lnTo>
                    <a:lnTo>
                      <a:pt x="460" y="114"/>
                    </a:lnTo>
                    <a:lnTo>
                      <a:pt x="299" y="126"/>
                    </a:lnTo>
                    <a:lnTo>
                      <a:pt x="190" y="116"/>
                    </a:lnTo>
                    <a:lnTo>
                      <a:pt x="162" y="107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8" name="Freeform 74"/>
              <p:cNvSpPr>
                <a:spLocks/>
              </p:cNvSpPr>
              <p:nvPr/>
            </p:nvSpPr>
            <p:spPr bwMode="auto">
              <a:xfrm>
                <a:off x="936" y="4130"/>
                <a:ext cx="4" cy="4"/>
              </a:xfrm>
              <a:custGeom>
                <a:avLst/>
                <a:gdLst>
                  <a:gd name="T0" fmla="*/ 0 w 38"/>
                  <a:gd name="T1" fmla="*/ 0 h 33"/>
                  <a:gd name="T2" fmla="*/ 0 w 38"/>
                  <a:gd name="T3" fmla="*/ 0 h 33"/>
                  <a:gd name="T4" fmla="*/ 0 w 38"/>
                  <a:gd name="T5" fmla="*/ 0 h 33"/>
                  <a:gd name="T6" fmla="*/ 0 w 38"/>
                  <a:gd name="T7" fmla="*/ 0 h 33"/>
                  <a:gd name="T8" fmla="*/ 0 w 38"/>
                  <a:gd name="T9" fmla="*/ 0 h 33"/>
                  <a:gd name="T10" fmla="*/ 0 w 38"/>
                  <a:gd name="T11" fmla="*/ 0 h 33"/>
                  <a:gd name="T12" fmla="*/ 0 w 38"/>
                  <a:gd name="T13" fmla="*/ 0 h 33"/>
                  <a:gd name="T14" fmla="*/ 0 w 38"/>
                  <a:gd name="T15" fmla="*/ 0 h 33"/>
                  <a:gd name="T16" fmla="*/ 0 w 38"/>
                  <a:gd name="T17" fmla="*/ 0 h 33"/>
                  <a:gd name="T18" fmla="*/ 0 w 38"/>
                  <a:gd name="T19" fmla="*/ 0 h 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8"/>
                  <a:gd name="T31" fmla="*/ 0 h 33"/>
                  <a:gd name="T32" fmla="*/ 38 w 38"/>
                  <a:gd name="T33" fmla="*/ 33 h 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8" h="33">
                    <a:moveTo>
                      <a:pt x="38" y="21"/>
                    </a:moveTo>
                    <a:lnTo>
                      <a:pt x="30" y="19"/>
                    </a:lnTo>
                    <a:lnTo>
                      <a:pt x="25" y="21"/>
                    </a:lnTo>
                    <a:lnTo>
                      <a:pt x="23" y="23"/>
                    </a:lnTo>
                    <a:lnTo>
                      <a:pt x="18" y="33"/>
                    </a:lnTo>
                    <a:lnTo>
                      <a:pt x="0" y="25"/>
                    </a:lnTo>
                    <a:lnTo>
                      <a:pt x="4" y="0"/>
                    </a:lnTo>
                    <a:lnTo>
                      <a:pt x="37" y="8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9" name="Freeform 75"/>
              <p:cNvSpPr>
                <a:spLocks/>
              </p:cNvSpPr>
              <p:nvPr/>
            </p:nvSpPr>
            <p:spPr bwMode="auto">
              <a:xfrm>
                <a:off x="936" y="4127"/>
                <a:ext cx="56" cy="29"/>
              </a:xfrm>
              <a:custGeom>
                <a:avLst/>
                <a:gdLst>
                  <a:gd name="T0" fmla="*/ 0 w 505"/>
                  <a:gd name="T1" fmla="*/ 0 h 258"/>
                  <a:gd name="T2" fmla="*/ 0 w 505"/>
                  <a:gd name="T3" fmla="*/ 0 h 258"/>
                  <a:gd name="T4" fmla="*/ 0 w 505"/>
                  <a:gd name="T5" fmla="*/ 0 h 258"/>
                  <a:gd name="T6" fmla="*/ 0 w 505"/>
                  <a:gd name="T7" fmla="*/ 0 h 258"/>
                  <a:gd name="T8" fmla="*/ 0 w 505"/>
                  <a:gd name="T9" fmla="*/ 0 h 258"/>
                  <a:gd name="T10" fmla="*/ 0 w 505"/>
                  <a:gd name="T11" fmla="*/ 0 h 258"/>
                  <a:gd name="T12" fmla="*/ 0 w 505"/>
                  <a:gd name="T13" fmla="*/ 0 h 258"/>
                  <a:gd name="T14" fmla="*/ 0 w 505"/>
                  <a:gd name="T15" fmla="*/ 0 h 258"/>
                  <a:gd name="T16" fmla="*/ 0 w 505"/>
                  <a:gd name="T17" fmla="*/ 0 h 258"/>
                  <a:gd name="T18" fmla="*/ 0 w 505"/>
                  <a:gd name="T19" fmla="*/ 0 h 258"/>
                  <a:gd name="T20" fmla="*/ 0 w 505"/>
                  <a:gd name="T21" fmla="*/ 0 h 258"/>
                  <a:gd name="T22" fmla="*/ 0 w 505"/>
                  <a:gd name="T23" fmla="*/ 0 h 258"/>
                  <a:gd name="T24" fmla="*/ 0 w 505"/>
                  <a:gd name="T25" fmla="*/ 0 h 258"/>
                  <a:gd name="T26" fmla="*/ 0 w 505"/>
                  <a:gd name="T27" fmla="*/ 0 h 258"/>
                  <a:gd name="T28" fmla="*/ 0 w 505"/>
                  <a:gd name="T29" fmla="*/ 0 h 258"/>
                  <a:gd name="T30" fmla="*/ 0 w 505"/>
                  <a:gd name="T31" fmla="*/ 0 h 258"/>
                  <a:gd name="T32" fmla="*/ 0 w 505"/>
                  <a:gd name="T33" fmla="*/ 0 h 258"/>
                  <a:gd name="T34" fmla="*/ 0 w 505"/>
                  <a:gd name="T35" fmla="*/ 0 h 258"/>
                  <a:gd name="T36" fmla="*/ 0 w 505"/>
                  <a:gd name="T37" fmla="*/ 0 h 258"/>
                  <a:gd name="T38" fmla="*/ 0 w 505"/>
                  <a:gd name="T39" fmla="*/ 0 h 258"/>
                  <a:gd name="T40" fmla="*/ 0 w 505"/>
                  <a:gd name="T41" fmla="*/ 0 h 258"/>
                  <a:gd name="T42" fmla="*/ 0 w 505"/>
                  <a:gd name="T43" fmla="*/ 0 h 258"/>
                  <a:gd name="T44" fmla="*/ 0 w 505"/>
                  <a:gd name="T45" fmla="*/ 0 h 258"/>
                  <a:gd name="T46" fmla="*/ 0 w 505"/>
                  <a:gd name="T47" fmla="*/ 0 h 258"/>
                  <a:gd name="T48" fmla="*/ 0 w 505"/>
                  <a:gd name="T49" fmla="*/ 0 h 258"/>
                  <a:gd name="T50" fmla="*/ 0 w 505"/>
                  <a:gd name="T51" fmla="*/ 0 h 258"/>
                  <a:gd name="T52" fmla="*/ 0 w 505"/>
                  <a:gd name="T53" fmla="*/ 0 h 258"/>
                  <a:gd name="T54" fmla="*/ 0 w 505"/>
                  <a:gd name="T55" fmla="*/ 0 h 258"/>
                  <a:gd name="T56" fmla="*/ 0 w 505"/>
                  <a:gd name="T57" fmla="*/ 0 h 258"/>
                  <a:gd name="T58" fmla="*/ 0 w 505"/>
                  <a:gd name="T59" fmla="*/ 0 h 258"/>
                  <a:gd name="T60" fmla="*/ 0 w 505"/>
                  <a:gd name="T61" fmla="*/ 0 h 258"/>
                  <a:gd name="T62" fmla="*/ 0 w 505"/>
                  <a:gd name="T63" fmla="*/ 0 h 258"/>
                  <a:gd name="T64" fmla="*/ 0 w 505"/>
                  <a:gd name="T65" fmla="*/ 0 h 258"/>
                  <a:gd name="T66" fmla="*/ 0 w 505"/>
                  <a:gd name="T67" fmla="*/ 0 h 258"/>
                  <a:gd name="T68" fmla="*/ 0 w 505"/>
                  <a:gd name="T69" fmla="*/ 0 h 258"/>
                  <a:gd name="T70" fmla="*/ 0 w 505"/>
                  <a:gd name="T71" fmla="*/ 0 h 258"/>
                  <a:gd name="T72" fmla="*/ 0 w 505"/>
                  <a:gd name="T73" fmla="*/ 0 h 258"/>
                  <a:gd name="T74" fmla="*/ 0 w 505"/>
                  <a:gd name="T75" fmla="*/ 0 h 258"/>
                  <a:gd name="T76" fmla="*/ 0 w 505"/>
                  <a:gd name="T77" fmla="*/ 0 h 258"/>
                  <a:gd name="T78" fmla="*/ 0 w 505"/>
                  <a:gd name="T79" fmla="*/ 0 h 258"/>
                  <a:gd name="T80" fmla="*/ 0 w 505"/>
                  <a:gd name="T81" fmla="*/ 0 h 258"/>
                  <a:gd name="T82" fmla="*/ 0 w 505"/>
                  <a:gd name="T83" fmla="*/ 0 h 258"/>
                  <a:gd name="T84" fmla="*/ 0 w 505"/>
                  <a:gd name="T85" fmla="*/ 0 h 258"/>
                  <a:gd name="T86" fmla="*/ 0 w 505"/>
                  <a:gd name="T87" fmla="*/ 0 h 258"/>
                  <a:gd name="T88" fmla="*/ 0 w 505"/>
                  <a:gd name="T89" fmla="*/ 0 h 258"/>
                  <a:gd name="T90" fmla="*/ 0 w 505"/>
                  <a:gd name="T91" fmla="*/ 0 h 258"/>
                  <a:gd name="T92" fmla="*/ 0 w 505"/>
                  <a:gd name="T93" fmla="*/ 0 h 258"/>
                  <a:gd name="T94" fmla="*/ 0 w 505"/>
                  <a:gd name="T95" fmla="*/ 0 h 258"/>
                  <a:gd name="T96" fmla="*/ 0 w 505"/>
                  <a:gd name="T97" fmla="*/ 0 h 258"/>
                  <a:gd name="T98" fmla="*/ 0 w 505"/>
                  <a:gd name="T99" fmla="*/ 0 h 25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05"/>
                  <a:gd name="T151" fmla="*/ 0 h 258"/>
                  <a:gd name="T152" fmla="*/ 505 w 505"/>
                  <a:gd name="T153" fmla="*/ 258 h 25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05" h="258">
                    <a:moveTo>
                      <a:pt x="6" y="36"/>
                    </a:moveTo>
                    <a:lnTo>
                      <a:pt x="25" y="47"/>
                    </a:lnTo>
                    <a:lnTo>
                      <a:pt x="21" y="68"/>
                    </a:lnTo>
                    <a:lnTo>
                      <a:pt x="24" y="95"/>
                    </a:lnTo>
                    <a:lnTo>
                      <a:pt x="34" y="132"/>
                    </a:lnTo>
                    <a:lnTo>
                      <a:pt x="44" y="155"/>
                    </a:lnTo>
                    <a:lnTo>
                      <a:pt x="69" y="173"/>
                    </a:lnTo>
                    <a:lnTo>
                      <a:pt x="107" y="193"/>
                    </a:lnTo>
                    <a:lnTo>
                      <a:pt x="143" y="210"/>
                    </a:lnTo>
                    <a:lnTo>
                      <a:pt x="190" y="225"/>
                    </a:lnTo>
                    <a:lnTo>
                      <a:pt x="252" y="235"/>
                    </a:lnTo>
                    <a:lnTo>
                      <a:pt x="308" y="236"/>
                    </a:lnTo>
                    <a:lnTo>
                      <a:pt x="365" y="234"/>
                    </a:lnTo>
                    <a:lnTo>
                      <a:pt x="408" y="228"/>
                    </a:lnTo>
                    <a:lnTo>
                      <a:pt x="440" y="212"/>
                    </a:lnTo>
                    <a:lnTo>
                      <a:pt x="453" y="193"/>
                    </a:lnTo>
                    <a:lnTo>
                      <a:pt x="463" y="172"/>
                    </a:lnTo>
                    <a:lnTo>
                      <a:pt x="463" y="158"/>
                    </a:lnTo>
                    <a:lnTo>
                      <a:pt x="451" y="153"/>
                    </a:lnTo>
                    <a:lnTo>
                      <a:pt x="437" y="153"/>
                    </a:lnTo>
                    <a:lnTo>
                      <a:pt x="421" y="154"/>
                    </a:lnTo>
                    <a:lnTo>
                      <a:pt x="388" y="162"/>
                    </a:lnTo>
                    <a:lnTo>
                      <a:pt x="351" y="166"/>
                    </a:lnTo>
                    <a:lnTo>
                      <a:pt x="311" y="166"/>
                    </a:lnTo>
                    <a:lnTo>
                      <a:pt x="268" y="166"/>
                    </a:lnTo>
                    <a:lnTo>
                      <a:pt x="238" y="160"/>
                    </a:lnTo>
                    <a:lnTo>
                      <a:pt x="203" y="153"/>
                    </a:lnTo>
                    <a:lnTo>
                      <a:pt x="165" y="140"/>
                    </a:lnTo>
                    <a:lnTo>
                      <a:pt x="121" y="115"/>
                    </a:lnTo>
                    <a:lnTo>
                      <a:pt x="85" y="89"/>
                    </a:lnTo>
                    <a:lnTo>
                      <a:pt x="60" y="66"/>
                    </a:lnTo>
                    <a:lnTo>
                      <a:pt x="38" y="42"/>
                    </a:lnTo>
                    <a:lnTo>
                      <a:pt x="30" y="43"/>
                    </a:lnTo>
                    <a:lnTo>
                      <a:pt x="11" y="28"/>
                    </a:lnTo>
                    <a:lnTo>
                      <a:pt x="28" y="0"/>
                    </a:lnTo>
                    <a:lnTo>
                      <a:pt x="116" y="84"/>
                    </a:lnTo>
                    <a:lnTo>
                      <a:pt x="213" y="128"/>
                    </a:lnTo>
                    <a:lnTo>
                      <a:pt x="366" y="135"/>
                    </a:lnTo>
                    <a:lnTo>
                      <a:pt x="505" y="124"/>
                    </a:lnTo>
                    <a:lnTo>
                      <a:pt x="484" y="221"/>
                    </a:lnTo>
                    <a:lnTo>
                      <a:pt x="432" y="247"/>
                    </a:lnTo>
                    <a:lnTo>
                      <a:pt x="349" y="258"/>
                    </a:lnTo>
                    <a:lnTo>
                      <a:pt x="218" y="256"/>
                    </a:lnTo>
                    <a:lnTo>
                      <a:pt x="132" y="237"/>
                    </a:lnTo>
                    <a:lnTo>
                      <a:pt x="55" y="191"/>
                    </a:lnTo>
                    <a:lnTo>
                      <a:pt x="19" y="159"/>
                    </a:lnTo>
                    <a:lnTo>
                      <a:pt x="9" y="120"/>
                    </a:lnTo>
                    <a:lnTo>
                      <a:pt x="0" y="77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70" name="Freeform 76"/>
              <p:cNvSpPr>
                <a:spLocks/>
              </p:cNvSpPr>
              <p:nvPr/>
            </p:nvSpPr>
            <p:spPr bwMode="auto">
              <a:xfrm>
                <a:off x="999" y="4247"/>
                <a:ext cx="2" cy="3"/>
              </a:xfrm>
              <a:custGeom>
                <a:avLst/>
                <a:gdLst>
                  <a:gd name="T0" fmla="*/ 0 w 23"/>
                  <a:gd name="T1" fmla="*/ 0 h 22"/>
                  <a:gd name="T2" fmla="*/ 0 w 23"/>
                  <a:gd name="T3" fmla="*/ 0 h 22"/>
                  <a:gd name="T4" fmla="*/ 0 w 23"/>
                  <a:gd name="T5" fmla="*/ 0 h 22"/>
                  <a:gd name="T6" fmla="*/ 0 w 23"/>
                  <a:gd name="T7" fmla="*/ 0 h 22"/>
                  <a:gd name="T8" fmla="*/ 0 w 23"/>
                  <a:gd name="T9" fmla="*/ 0 h 22"/>
                  <a:gd name="T10" fmla="*/ 0 w 23"/>
                  <a:gd name="T11" fmla="*/ 0 h 22"/>
                  <a:gd name="T12" fmla="*/ 0 w 23"/>
                  <a:gd name="T13" fmla="*/ 0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"/>
                  <a:gd name="T22" fmla="*/ 0 h 22"/>
                  <a:gd name="T23" fmla="*/ 23 w 23"/>
                  <a:gd name="T24" fmla="*/ 22 h 2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" h="22">
                    <a:moveTo>
                      <a:pt x="23" y="16"/>
                    </a:moveTo>
                    <a:lnTo>
                      <a:pt x="11" y="17"/>
                    </a:lnTo>
                    <a:lnTo>
                      <a:pt x="0" y="22"/>
                    </a:lnTo>
                    <a:lnTo>
                      <a:pt x="6" y="1"/>
                    </a:lnTo>
                    <a:lnTo>
                      <a:pt x="22" y="0"/>
                    </a:lnTo>
                    <a:lnTo>
                      <a:pt x="23" y="16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71" name="Freeform 77"/>
              <p:cNvSpPr>
                <a:spLocks/>
              </p:cNvSpPr>
              <p:nvPr/>
            </p:nvSpPr>
            <p:spPr bwMode="auto">
              <a:xfrm>
                <a:off x="992" y="4245"/>
                <a:ext cx="14" cy="25"/>
              </a:xfrm>
              <a:custGeom>
                <a:avLst/>
                <a:gdLst>
                  <a:gd name="T0" fmla="*/ 0 w 118"/>
                  <a:gd name="T1" fmla="*/ 0 h 227"/>
                  <a:gd name="T2" fmla="*/ 0 w 118"/>
                  <a:gd name="T3" fmla="*/ 0 h 227"/>
                  <a:gd name="T4" fmla="*/ 0 w 118"/>
                  <a:gd name="T5" fmla="*/ 0 h 227"/>
                  <a:gd name="T6" fmla="*/ 0 w 118"/>
                  <a:gd name="T7" fmla="*/ 0 h 227"/>
                  <a:gd name="T8" fmla="*/ 0 w 118"/>
                  <a:gd name="T9" fmla="*/ 0 h 227"/>
                  <a:gd name="T10" fmla="*/ 0 w 118"/>
                  <a:gd name="T11" fmla="*/ 0 h 227"/>
                  <a:gd name="T12" fmla="*/ 0 w 118"/>
                  <a:gd name="T13" fmla="*/ 0 h 227"/>
                  <a:gd name="T14" fmla="*/ 0 w 118"/>
                  <a:gd name="T15" fmla="*/ 0 h 227"/>
                  <a:gd name="T16" fmla="*/ 0 w 118"/>
                  <a:gd name="T17" fmla="*/ 0 h 227"/>
                  <a:gd name="T18" fmla="*/ 0 w 118"/>
                  <a:gd name="T19" fmla="*/ 0 h 227"/>
                  <a:gd name="T20" fmla="*/ 0 w 118"/>
                  <a:gd name="T21" fmla="*/ 0 h 227"/>
                  <a:gd name="T22" fmla="*/ 0 w 118"/>
                  <a:gd name="T23" fmla="*/ 0 h 227"/>
                  <a:gd name="T24" fmla="*/ 0 w 118"/>
                  <a:gd name="T25" fmla="*/ 0 h 227"/>
                  <a:gd name="T26" fmla="*/ 0 w 118"/>
                  <a:gd name="T27" fmla="*/ 0 h 227"/>
                  <a:gd name="T28" fmla="*/ 0 w 118"/>
                  <a:gd name="T29" fmla="*/ 0 h 227"/>
                  <a:gd name="T30" fmla="*/ 0 w 118"/>
                  <a:gd name="T31" fmla="*/ 0 h 227"/>
                  <a:gd name="T32" fmla="*/ 0 w 118"/>
                  <a:gd name="T33" fmla="*/ 0 h 227"/>
                  <a:gd name="T34" fmla="*/ 0 w 118"/>
                  <a:gd name="T35" fmla="*/ 0 h 227"/>
                  <a:gd name="T36" fmla="*/ 0 w 118"/>
                  <a:gd name="T37" fmla="*/ 0 h 227"/>
                  <a:gd name="T38" fmla="*/ 0 w 118"/>
                  <a:gd name="T39" fmla="*/ 0 h 227"/>
                  <a:gd name="T40" fmla="*/ 0 w 118"/>
                  <a:gd name="T41" fmla="*/ 0 h 227"/>
                  <a:gd name="T42" fmla="*/ 0 w 118"/>
                  <a:gd name="T43" fmla="*/ 0 h 227"/>
                  <a:gd name="T44" fmla="*/ 0 w 118"/>
                  <a:gd name="T45" fmla="*/ 0 h 227"/>
                  <a:gd name="T46" fmla="*/ 0 w 118"/>
                  <a:gd name="T47" fmla="*/ 0 h 227"/>
                  <a:gd name="T48" fmla="*/ 0 w 118"/>
                  <a:gd name="T49" fmla="*/ 0 h 227"/>
                  <a:gd name="T50" fmla="*/ 0 w 118"/>
                  <a:gd name="T51" fmla="*/ 0 h 227"/>
                  <a:gd name="T52" fmla="*/ 0 w 118"/>
                  <a:gd name="T53" fmla="*/ 0 h 227"/>
                  <a:gd name="T54" fmla="*/ 0 w 118"/>
                  <a:gd name="T55" fmla="*/ 0 h 227"/>
                  <a:gd name="T56" fmla="*/ 0 w 118"/>
                  <a:gd name="T57" fmla="*/ 0 h 227"/>
                  <a:gd name="T58" fmla="*/ 0 w 118"/>
                  <a:gd name="T59" fmla="*/ 0 h 227"/>
                  <a:gd name="T60" fmla="*/ 0 w 118"/>
                  <a:gd name="T61" fmla="*/ 0 h 227"/>
                  <a:gd name="T62" fmla="*/ 0 w 118"/>
                  <a:gd name="T63" fmla="*/ 0 h 22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18"/>
                  <a:gd name="T97" fmla="*/ 0 h 227"/>
                  <a:gd name="T98" fmla="*/ 118 w 118"/>
                  <a:gd name="T99" fmla="*/ 227 h 22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18" h="227">
                    <a:moveTo>
                      <a:pt x="62" y="0"/>
                    </a:moveTo>
                    <a:lnTo>
                      <a:pt x="62" y="37"/>
                    </a:lnTo>
                    <a:lnTo>
                      <a:pt x="53" y="44"/>
                    </a:lnTo>
                    <a:lnTo>
                      <a:pt x="46" y="63"/>
                    </a:lnTo>
                    <a:lnTo>
                      <a:pt x="44" y="88"/>
                    </a:lnTo>
                    <a:lnTo>
                      <a:pt x="46" y="111"/>
                    </a:lnTo>
                    <a:lnTo>
                      <a:pt x="50" y="144"/>
                    </a:lnTo>
                    <a:lnTo>
                      <a:pt x="56" y="170"/>
                    </a:lnTo>
                    <a:lnTo>
                      <a:pt x="58" y="189"/>
                    </a:lnTo>
                    <a:lnTo>
                      <a:pt x="61" y="198"/>
                    </a:lnTo>
                    <a:lnTo>
                      <a:pt x="71" y="202"/>
                    </a:lnTo>
                    <a:lnTo>
                      <a:pt x="78" y="202"/>
                    </a:lnTo>
                    <a:lnTo>
                      <a:pt x="78" y="191"/>
                    </a:lnTo>
                    <a:lnTo>
                      <a:pt x="76" y="153"/>
                    </a:lnTo>
                    <a:lnTo>
                      <a:pt x="75" y="130"/>
                    </a:lnTo>
                    <a:lnTo>
                      <a:pt x="75" y="102"/>
                    </a:lnTo>
                    <a:lnTo>
                      <a:pt x="80" y="86"/>
                    </a:lnTo>
                    <a:lnTo>
                      <a:pt x="86" y="67"/>
                    </a:lnTo>
                    <a:lnTo>
                      <a:pt x="90" y="53"/>
                    </a:lnTo>
                    <a:lnTo>
                      <a:pt x="86" y="40"/>
                    </a:lnTo>
                    <a:lnTo>
                      <a:pt x="80" y="35"/>
                    </a:lnTo>
                    <a:lnTo>
                      <a:pt x="68" y="35"/>
                    </a:lnTo>
                    <a:lnTo>
                      <a:pt x="71" y="4"/>
                    </a:lnTo>
                    <a:lnTo>
                      <a:pt x="112" y="11"/>
                    </a:lnTo>
                    <a:lnTo>
                      <a:pt x="113" y="157"/>
                    </a:lnTo>
                    <a:lnTo>
                      <a:pt x="118" y="225"/>
                    </a:lnTo>
                    <a:lnTo>
                      <a:pt x="69" y="219"/>
                    </a:lnTo>
                    <a:lnTo>
                      <a:pt x="28" y="227"/>
                    </a:lnTo>
                    <a:lnTo>
                      <a:pt x="0" y="67"/>
                    </a:lnTo>
                    <a:lnTo>
                      <a:pt x="6" y="0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72" name="Freeform 78"/>
              <p:cNvSpPr>
                <a:spLocks/>
              </p:cNvSpPr>
              <p:nvPr/>
            </p:nvSpPr>
            <p:spPr bwMode="auto">
              <a:xfrm>
                <a:off x="994" y="4245"/>
                <a:ext cx="5" cy="5"/>
              </a:xfrm>
              <a:custGeom>
                <a:avLst/>
                <a:gdLst>
                  <a:gd name="T0" fmla="*/ 0 w 38"/>
                  <a:gd name="T1" fmla="*/ 0 h 44"/>
                  <a:gd name="T2" fmla="*/ 0 w 38"/>
                  <a:gd name="T3" fmla="*/ 0 h 44"/>
                  <a:gd name="T4" fmla="*/ 0 w 38"/>
                  <a:gd name="T5" fmla="*/ 0 h 44"/>
                  <a:gd name="T6" fmla="*/ 0 w 38"/>
                  <a:gd name="T7" fmla="*/ 0 h 44"/>
                  <a:gd name="T8" fmla="*/ 0 w 38"/>
                  <a:gd name="T9" fmla="*/ 0 h 44"/>
                  <a:gd name="T10" fmla="*/ 0 w 38"/>
                  <a:gd name="T11" fmla="*/ 0 h 44"/>
                  <a:gd name="T12" fmla="*/ 0 w 38"/>
                  <a:gd name="T13" fmla="*/ 0 h 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8"/>
                  <a:gd name="T22" fmla="*/ 0 h 44"/>
                  <a:gd name="T23" fmla="*/ 38 w 38"/>
                  <a:gd name="T24" fmla="*/ 44 h 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8" h="44">
                    <a:moveTo>
                      <a:pt x="38" y="19"/>
                    </a:moveTo>
                    <a:lnTo>
                      <a:pt x="27" y="30"/>
                    </a:lnTo>
                    <a:lnTo>
                      <a:pt x="12" y="44"/>
                    </a:lnTo>
                    <a:lnTo>
                      <a:pt x="0" y="16"/>
                    </a:lnTo>
                    <a:lnTo>
                      <a:pt x="20" y="0"/>
                    </a:lnTo>
                    <a:lnTo>
                      <a:pt x="38" y="19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73" name="Freeform 79"/>
              <p:cNvSpPr>
                <a:spLocks/>
              </p:cNvSpPr>
              <p:nvPr/>
            </p:nvSpPr>
            <p:spPr bwMode="auto">
              <a:xfrm>
                <a:off x="993" y="4245"/>
                <a:ext cx="12" cy="26"/>
              </a:xfrm>
              <a:custGeom>
                <a:avLst/>
                <a:gdLst>
                  <a:gd name="T0" fmla="*/ 0 w 112"/>
                  <a:gd name="T1" fmla="*/ 0 h 229"/>
                  <a:gd name="T2" fmla="*/ 0 w 112"/>
                  <a:gd name="T3" fmla="*/ 0 h 229"/>
                  <a:gd name="T4" fmla="*/ 0 w 112"/>
                  <a:gd name="T5" fmla="*/ 0 h 229"/>
                  <a:gd name="T6" fmla="*/ 0 w 112"/>
                  <a:gd name="T7" fmla="*/ 0 h 229"/>
                  <a:gd name="T8" fmla="*/ 0 w 112"/>
                  <a:gd name="T9" fmla="*/ 0 h 229"/>
                  <a:gd name="T10" fmla="*/ 0 w 112"/>
                  <a:gd name="T11" fmla="*/ 0 h 229"/>
                  <a:gd name="T12" fmla="*/ 0 w 112"/>
                  <a:gd name="T13" fmla="*/ 0 h 229"/>
                  <a:gd name="T14" fmla="*/ 0 w 112"/>
                  <a:gd name="T15" fmla="*/ 0 h 229"/>
                  <a:gd name="T16" fmla="*/ 0 w 112"/>
                  <a:gd name="T17" fmla="*/ 0 h 229"/>
                  <a:gd name="T18" fmla="*/ 0 w 112"/>
                  <a:gd name="T19" fmla="*/ 0 h 229"/>
                  <a:gd name="T20" fmla="*/ 0 w 112"/>
                  <a:gd name="T21" fmla="*/ 0 h 229"/>
                  <a:gd name="T22" fmla="*/ 0 w 112"/>
                  <a:gd name="T23" fmla="*/ 0 h 229"/>
                  <a:gd name="T24" fmla="*/ 0 w 112"/>
                  <a:gd name="T25" fmla="*/ 0 h 229"/>
                  <a:gd name="T26" fmla="*/ 0 w 112"/>
                  <a:gd name="T27" fmla="*/ 0 h 229"/>
                  <a:gd name="T28" fmla="*/ 0 w 112"/>
                  <a:gd name="T29" fmla="*/ 0 h 229"/>
                  <a:gd name="T30" fmla="*/ 0 w 112"/>
                  <a:gd name="T31" fmla="*/ 0 h 229"/>
                  <a:gd name="T32" fmla="*/ 0 w 112"/>
                  <a:gd name="T33" fmla="*/ 0 h 229"/>
                  <a:gd name="T34" fmla="*/ 0 w 112"/>
                  <a:gd name="T35" fmla="*/ 0 h 229"/>
                  <a:gd name="T36" fmla="*/ 0 w 112"/>
                  <a:gd name="T37" fmla="*/ 0 h 229"/>
                  <a:gd name="T38" fmla="*/ 0 w 112"/>
                  <a:gd name="T39" fmla="*/ 0 h 229"/>
                  <a:gd name="T40" fmla="*/ 0 w 112"/>
                  <a:gd name="T41" fmla="*/ 0 h 229"/>
                  <a:gd name="T42" fmla="*/ 0 w 112"/>
                  <a:gd name="T43" fmla="*/ 0 h 229"/>
                  <a:gd name="T44" fmla="*/ 0 w 112"/>
                  <a:gd name="T45" fmla="*/ 0 h 229"/>
                  <a:gd name="T46" fmla="*/ 0 w 112"/>
                  <a:gd name="T47" fmla="*/ 0 h 229"/>
                  <a:gd name="T48" fmla="*/ 0 w 112"/>
                  <a:gd name="T49" fmla="*/ 0 h 229"/>
                  <a:gd name="T50" fmla="*/ 0 w 112"/>
                  <a:gd name="T51" fmla="*/ 0 h 229"/>
                  <a:gd name="T52" fmla="*/ 0 w 112"/>
                  <a:gd name="T53" fmla="*/ 0 h 229"/>
                  <a:gd name="T54" fmla="*/ 0 w 112"/>
                  <a:gd name="T55" fmla="*/ 0 h 229"/>
                  <a:gd name="T56" fmla="*/ 0 w 112"/>
                  <a:gd name="T57" fmla="*/ 0 h 229"/>
                  <a:gd name="T58" fmla="*/ 0 w 112"/>
                  <a:gd name="T59" fmla="*/ 0 h 229"/>
                  <a:gd name="T60" fmla="*/ 0 w 112"/>
                  <a:gd name="T61" fmla="*/ 0 h 22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12"/>
                  <a:gd name="T94" fmla="*/ 0 h 229"/>
                  <a:gd name="T95" fmla="*/ 112 w 112"/>
                  <a:gd name="T96" fmla="*/ 229 h 229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12" h="229">
                    <a:moveTo>
                      <a:pt x="16" y="6"/>
                    </a:moveTo>
                    <a:lnTo>
                      <a:pt x="41" y="35"/>
                    </a:lnTo>
                    <a:lnTo>
                      <a:pt x="32" y="47"/>
                    </a:lnTo>
                    <a:lnTo>
                      <a:pt x="28" y="69"/>
                    </a:lnTo>
                    <a:lnTo>
                      <a:pt x="28" y="98"/>
                    </a:lnTo>
                    <a:lnTo>
                      <a:pt x="36" y="147"/>
                    </a:lnTo>
                    <a:lnTo>
                      <a:pt x="38" y="175"/>
                    </a:lnTo>
                    <a:lnTo>
                      <a:pt x="44" y="201"/>
                    </a:lnTo>
                    <a:lnTo>
                      <a:pt x="54" y="207"/>
                    </a:lnTo>
                    <a:lnTo>
                      <a:pt x="85" y="209"/>
                    </a:lnTo>
                    <a:lnTo>
                      <a:pt x="80" y="198"/>
                    </a:lnTo>
                    <a:lnTo>
                      <a:pt x="80" y="127"/>
                    </a:lnTo>
                    <a:lnTo>
                      <a:pt x="81" y="101"/>
                    </a:lnTo>
                    <a:lnTo>
                      <a:pt x="90" y="77"/>
                    </a:lnTo>
                    <a:lnTo>
                      <a:pt x="94" y="48"/>
                    </a:lnTo>
                    <a:lnTo>
                      <a:pt x="91" y="33"/>
                    </a:lnTo>
                    <a:lnTo>
                      <a:pt x="82" y="26"/>
                    </a:lnTo>
                    <a:lnTo>
                      <a:pt x="67" y="21"/>
                    </a:lnTo>
                    <a:lnTo>
                      <a:pt x="60" y="24"/>
                    </a:lnTo>
                    <a:lnTo>
                      <a:pt x="46" y="28"/>
                    </a:lnTo>
                    <a:lnTo>
                      <a:pt x="34" y="14"/>
                    </a:lnTo>
                    <a:lnTo>
                      <a:pt x="24" y="0"/>
                    </a:lnTo>
                    <a:lnTo>
                      <a:pt x="112" y="14"/>
                    </a:lnTo>
                    <a:lnTo>
                      <a:pt x="112" y="124"/>
                    </a:lnTo>
                    <a:lnTo>
                      <a:pt x="109" y="226"/>
                    </a:lnTo>
                    <a:lnTo>
                      <a:pt x="63" y="220"/>
                    </a:lnTo>
                    <a:lnTo>
                      <a:pt x="28" y="229"/>
                    </a:lnTo>
                    <a:lnTo>
                      <a:pt x="19" y="204"/>
                    </a:lnTo>
                    <a:lnTo>
                      <a:pt x="0" y="57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74" name="Freeform 80"/>
              <p:cNvSpPr>
                <a:spLocks/>
              </p:cNvSpPr>
              <p:nvPr/>
            </p:nvSpPr>
            <p:spPr bwMode="auto">
              <a:xfrm>
                <a:off x="942" y="4105"/>
                <a:ext cx="3" cy="3"/>
              </a:xfrm>
              <a:custGeom>
                <a:avLst/>
                <a:gdLst>
                  <a:gd name="T0" fmla="*/ 0 w 30"/>
                  <a:gd name="T1" fmla="*/ 0 h 28"/>
                  <a:gd name="T2" fmla="*/ 0 w 30"/>
                  <a:gd name="T3" fmla="*/ 0 h 28"/>
                  <a:gd name="T4" fmla="*/ 0 w 30"/>
                  <a:gd name="T5" fmla="*/ 0 h 28"/>
                  <a:gd name="T6" fmla="*/ 0 w 30"/>
                  <a:gd name="T7" fmla="*/ 0 h 28"/>
                  <a:gd name="T8" fmla="*/ 0 w 30"/>
                  <a:gd name="T9" fmla="*/ 0 h 28"/>
                  <a:gd name="T10" fmla="*/ 0 w 30"/>
                  <a:gd name="T11" fmla="*/ 0 h 28"/>
                  <a:gd name="T12" fmla="*/ 0 w 30"/>
                  <a:gd name="T13" fmla="*/ 0 h 28"/>
                  <a:gd name="T14" fmla="*/ 0 w 30"/>
                  <a:gd name="T15" fmla="*/ 0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"/>
                  <a:gd name="T25" fmla="*/ 0 h 28"/>
                  <a:gd name="T26" fmla="*/ 30 w 30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" h="28">
                    <a:moveTo>
                      <a:pt x="30" y="8"/>
                    </a:moveTo>
                    <a:lnTo>
                      <a:pt x="17" y="18"/>
                    </a:lnTo>
                    <a:lnTo>
                      <a:pt x="13" y="20"/>
                    </a:lnTo>
                    <a:lnTo>
                      <a:pt x="3" y="28"/>
                    </a:lnTo>
                    <a:lnTo>
                      <a:pt x="0" y="11"/>
                    </a:lnTo>
                    <a:lnTo>
                      <a:pt x="24" y="0"/>
                    </a:lnTo>
                    <a:lnTo>
                      <a:pt x="30" y="8"/>
                    </a:lnTo>
                    <a:close/>
                  </a:path>
                </a:pathLst>
              </a:custGeom>
              <a:solidFill>
                <a:srgbClr val="F585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75" name="Freeform 81"/>
              <p:cNvSpPr>
                <a:spLocks/>
              </p:cNvSpPr>
              <p:nvPr/>
            </p:nvSpPr>
            <p:spPr bwMode="auto">
              <a:xfrm>
                <a:off x="937" y="4088"/>
                <a:ext cx="138" cy="49"/>
              </a:xfrm>
              <a:custGeom>
                <a:avLst/>
                <a:gdLst>
                  <a:gd name="T0" fmla="*/ 0 w 1247"/>
                  <a:gd name="T1" fmla="*/ 0 h 434"/>
                  <a:gd name="T2" fmla="*/ 0 w 1247"/>
                  <a:gd name="T3" fmla="*/ 0 h 434"/>
                  <a:gd name="T4" fmla="*/ 0 w 1247"/>
                  <a:gd name="T5" fmla="*/ 0 h 434"/>
                  <a:gd name="T6" fmla="*/ 0 w 1247"/>
                  <a:gd name="T7" fmla="*/ 0 h 434"/>
                  <a:gd name="T8" fmla="*/ 0 w 1247"/>
                  <a:gd name="T9" fmla="*/ 0 h 434"/>
                  <a:gd name="T10" fmla="*/ 0 w 1247"/>
                  <a:gd name="T11" fmla="*/ 0 h 434"/>
                  <a:gd name="T12" fmla="*/ 0 w 1247"/>
                  <a:gd name="T13" fmla="*/ 0 h 434"/>
                  <a:gd name="T14" fmla="*/ 0 w 1247"/>
                  <a:gd name="T15" fmla="*/ 0 h 434"/>
                  <a:gd name="T16" fmla="*/ 0 w 1247"/>
                  <a:gd name="T17" fmla="*/ 0 h 434"/>
                  <a:gd name="T18" fmla="*/ 0 w 1247"/>
                  <a:gd name="T19" fmla="*/ 0 h 434"/>
                  <a:gd name="T20" fmla="*/ 0 w 1247"/>
                  <a:gd name="T21" fmla="*/ 0 h 434"/>
                  <a:gd name="T22" fmla="*/ 0 w 1247"/>
                  <a:gd name="T23" fmla="*/ 0 h 434"/>
                  <a:gd name="T24" fmla="*/ 0 w 1247"/>
                  <a:gd name="T25" fmla="*/ 0 h 434"/>
                  <a:gd name="T26" fmla="*/ 0 w 1247"/>
                  <a:gd name="T27" fmla="*/ 0 h 434"/>
                  <a:gd name="T28" fmla="*/ 0 w 1247"/>
                  <a:gd name="T29" fmla="*/ 0 h 434"/>
                  <a:gd name="T30" fmla="*/ 0 w 1247"/>
                  <a:gd name="T31" fmla="*/ 0 h 434"/>
                  <a:gd name="T32" fmla="*/ 0 w 1247"/>
                  <a:gd name="T33" fmla="*/ 0 h 434"/>
                  <a:gd name="T34" fmla="*/ 0 w 1247"/>
                  <a:gd name="T35" fmla="*/ 0 h 434"/>
                  <a:gd name="T36" fmla="*/ 0 w 1247"/>
                  <a:gd name="T37" fmla="*/ 0 h 434"/>
                  <a:gd name="T38" fmla="*/ 0 w 1247"/>
                  <a:gd name="T39" fmla="*/ 0 h 434"/>
                  <a:gd name="T40" fmla="*/ 0 w 1247"/>
                  <a:gd name="T41" fmla="*/ 0 h 434"/>
                  <a:gd name="T42" fmla="*/ 0 w 1247"/>
                  <a:gd name="T43" fmla="*/ 0 h 434"/>
                  <a:gd name="T44" fmla="*/ 0 w 1247"/>
                  <a:gd name="T45" fmla="*/ 0 h 434"/>
                  <a:gd name="T46" fmla="*/ 0 w 1247"/>
                  <a:gd name="T47" fmla="*/ 0 h 434"/>
                  <a:gd name="T48" fmla="*/ 0 w 1247"/>
                  <a:gd name="T49" fmla="*/ 0 h 434"/>
                  <a:gd name="T50" fmla="*/ 0 w 1247"/>
                  <a:gd name="T51" fmla="*/ 0 h 434"/>
                  <a:gd name="T52" fmla="*/ 0 w 1247"/>
                  <a:gd name="T53" fmla="*/ 0 h 434"/>
                  <a:gd name="T54" fmla="*/ 0 w 1247"/>
                  <a:gd name="T55" fmla="*/ 0 h 434"/>
                  <a:gd name="T56" fmla="*/ 0 w 1247"/>
                  <a:gd name="T57" fmla="*/ 0 h 434"/>
                  <a:gd name="T58" fmla="*/ 0 w 1247"/>
                  <a:gd name="T59" fmla="*/ 0 h 434"/>
                  <a:gd name="T60" fmla="*/ 0 w 1247"/>
                  <a:gd name="T61" fmla="*/ 0 h 434"/>
                  <a:gd name="T62" fmla="*/ 0 w 1247"/>
                  <a:gd name="T63" fmla="*/ 0 h 434"/>
                  <a:gd name="T64" fmla="*/ 0 w 1247"/>
                  <a:gd name="T65" fmla="*/ 0 h 434"/>
                  <a:gd name="T66" fmla="*/ 0 w 1247"/>
                  <a:gd name="T67" fmla="*/ 0 h 434"/>
                  <a:gd name="T68" fmla="*/ 0 w 1247"/>
                  <a:gd name="T69" fmla="*/ 0 h 434"/>
                  <a:gd name="T70" fmla="*/ 0 w 1247"/>
                  <a:gd name="T71" fmla="*/ 0 h 434"/>
                  <a:gd name="T72" fmla="*/ 0 w 1247"/>
                  <a:gd name="T73" fmla="*/ 0 h 434"/>
                  <a:gd name="T74" fmla="*/ 0 w 1247"/>
                  <a:gd name="T75" fmla="*/ 0 h 434"/>
                  <a:gd name="T76" fmla="*/ 0 w 1247"/>
                  <a:gd name="T77" fmla="*/ 0 h 434"/>
                  <a:gd name="T78" fmla="*/ 0 w 1247"/>
                  <a:gd name="T79" fmla="*/ 0 h 434"/>
                  <a:gd name="T80" fmla="*/ 0 w 1247"/>
                  <a:gd name="T81" fmla="*/ 0 h 434"/>
                  <a:gd name="T82" fmla="*/ 0 w 1247"/>
                  <a:gd name="T83" fmla="*/ 0 h 434"/>
                  <a:gd name="T84" fmla="*/ 0 w 1247"/>
                  <a:gd name="T85" fmla="*/ 0 h 434"/>
                  <a:gd name="T86" fmla="*/ 0 w 1247"/>
                  <a:gd name="T87" fmla="*/ 0 h 434"/>
                  <a:gd name="T88" fmla="*/ 0 w 1247"/>
                  <a:gd name="T89" fmla="*/ 0 h 434"/>
                  <a:gd name="T90" fmla="*/ 0 w 1247"/>
                  <a:gd name="T91" fmla="*/ 0 h 434"/>
                  <a:gd name="T92" fmla="*/ 0 w 1247"/>
                  <a:gd name="T93" fmla="*/ 0 h 434"/>
                  <a:gd name="T94" fmla="*/ 0 w 1247"/>
                  <a:gd name="T95" fmla="*/ 0 h 434"/>
                  <a:gd name="T96" fmla="*/ 0 w 1247"/>
                  <a:gd name="T97" fmla="*/ 0 h 434"/>
                  <a:gd name="T98" fmla="*/ 0 w 1247"/>
                  <a:gd name="T99" fmla="*/ 0 h 434"/>
                  <a:gd name="T100" fmla="*/ 0 w 1247"/>
                  <a:gd name="T101" fmla="*/ 0 h 434"/>
                  <a:gd name="T102" fmla="*/ 0 w 1247"/>
                  <a:gd name="T103" fmla="*/ 0 h 434"/>
                  <a:gd name="T104" fmla="*/ 0 w 1247"/>
                  <a:gd name="T105" fmla="*/ 0 h 434"/>
                  <a:gd name="T106" fmla="*/ 0 w 1247"/>
                  <a:gd name="T107" fmla="*/ 0 h 434"/>
                  <a:gd name="T108" fmla="*/ 0 w 1247"/>
                  <a:gd name="T109" fmla="*/ 0 h 434"/>
                  <a:gd name="T110" fmla="*/ 0 w 1247"/>
                  <a:gd name="T111" fmla="*/ 0 h 434"/>
                  <a:gd name="T112" fmla="*/ 0 w 1247"/>
                  <a:gd name="T113" fmla="*/ 0 h 43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247"/>
                  <a:gd name="T172" fmla="*/ 0 h 434"/>
                  <a:gd name="T173" fmla="*/ 1247 w 1247"/>
                  <a:gd name="T174" fmla="*/ 434 h 43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247" h="434">
                    <a:moveTo>
                      <a:pt x="43" y="156"/>
                    </a:moveTo>
                    <a:lnTo>
                      <a:pt x="53" y="171"/>
                    </a:lnTo>
                    <a:lnTo>
                      <a:pt x="46" y="178"/>
                    </a:lnTo>
                    <a:lnTo>
                      <a:pt x="42" y="188"/>
                    </a:lnTo>
                    <a:lnTo>
                      <a:pt x="46" y="196"/>
                    </a:lnTo>
                    <a:lnTo>
                      <a:pt x="53" y="201"/>
                    </a:lnTo>
                    <a:lnTo>
                      <a:pt x="63" y="202"/>
                    </a:lnTo>
                    <a:lnTo>
                      <a:pt x="78" y="193"/>
                    </a:lnTo>
                    <a:lnTo>
                      <a:pt x="96" y="175"/>
                    </a:lnTo>
                    <a:lnTo>
                      <a:pt x="105" y="173"/>
                    </a:lnTo>
                    <a:lnTo>
                      <a:pt x="104" y="188"/>
                    </a:lnTo>
                    <a:lnTo>
                      <a:pt x="108" y="203"/>
                    </a:lnTo>
                    <a:lnTo>
                      <a:pt x="118" y="211"/>
                    </a:lnTo>
                    <a:lnTo>
                      <a:pt x="131" y="217"/>
                    </a:lnTo>
                    <a:lnTo>
                      <a:pt x="141" y="217"/>
                    </a:lnTo>
                    <a:lnTo>
                      <a:pt x="153" y="214"/>
                    </a:lnTo>
                    <a:lnTo>
                      <a:pt x="161" y="207"/>
                    </a:lnTo>
                    <a:lnTo>
                      <a:pt x="166" y="198"/>
                    </a:lnTo>
                    <a:lnTo>
                      <a:pt x="170" y="185"/>
                    </a:lnTo>
                    <a:lnTo>
                      <a:pt x="170" y="177"/>
                    </a:lnTo>
                    <a:lnTo>
                      <a:pt x="170" y="167"/>
                    </a:lnTo>
                    <a:lnTo>
                      <a:pt x="169" y="159"/>
                    </a:lnTo>
                    <a:lnTo>
                      <a:pt x="177" y="154"/>
                    </a:lnTo>
                    <a:lnTo>
                      <a:pt x="184" y="154"/>
                    </a:lnTo>
                    <a:lnTo>
                      <a:pt x="193" y="159"/>
                    </a:lnTo>
                    <a:lnTo>
                      <a:pt x="196" y="167"/>
                    </a:lnTo>
                    <a:lnTo>
                      <a:pt x="207" y="167"/>
                    </a:lnTo>
                    <a:lnTo>
                      <a:pt x="213" y="160"/>
                    </a:lnTo>
                    <a:lnTo>
                      <a:pt x="226" y="162"/>
                    </a:lnTo>
                    <a:lnTo>
                      <a:pt x="232" y="167"/>
                    </a:lnTo>
                    <a:lnTo>
                      <a:pt x="232" y="177"/>
                    </a:lnTo>
                    <a:lnTo>
                      <a:pt x="226" y="184"/>
                    </a:lnTo>
                    <a:lnTo>
                      <a:pt x="219" y="193"/>
                    </a:lnTo>
                    <a:lnTo>
                      <a:pt x="215" y="207"/>
                    </a:lnTo>
                    <a:lnTo>
                      <a:pt x="218" y="217"/>
                    </a:lnTo>
                    <a:lnTo>
                      <a:pt x="231" y="230"/>
                    </a:lnTo>
                    <a:lnTo>
                      <a:pt x="255" y="234"/>
                    </a:lnTo>
                    <a:lnTo>
                      <a:pt x="268" y="229"/>
                    </a:lnTo>
                    <a:lnTo>
                      <a:pt x="281" y="211"/>
                    </a:lnTo>
                    <a:lnTo>
                      <a:pt x="299" y="187"/>
                    </a:lnTo>
                    <a:lnTo>
                      <a:pt x="314" y="183"/>
                    </a:lnTo>
                    <a:lnTo>
                      <a:pt x="324" y="179"/>
                    </a:lnTo>
                    <a:lnTo>
                      <a:pt x="335" y="183"/>
                    </a:lnTo>
                    <a:lnTo>
                      <a:pt x="343" y="193"/>
                    </a:lnTo>
                    <a:lnTo>
                      <a:pt x="335" y="204"/>
                    </a:lnTo>
                    <a:lnTo>
                      <a:pt x="329" y="212"/>
                    </a:lnTo>
                    <a:lnTo>
                      <a:pt x="324" y="227"/>
                    </a:lnTo>
                    <a:lnTo>
                      <a:pt x="328" y="241"/>
                    </a:lnTo>
                    <a:lnTo>
                      <a:pt x="340" y="253"/>
                    </a:lnTo>
                    <a:lnTo>
                      <a:pt x="357" y="262"/>
                    </a:lnTo>
                    <a:lnTo>
                      <a:pt x="368" y="262"/>
                    </a:lnTo>
                    <a:lnTo>
                      <a:pt x="385" y="259"/>
                    </a:lnTo>
                    <a:lnTo>
                      <a:pt x="400" y="249"/>
                    </a:lnTo>
                    <a:lnTo>
                      <a:pt x="417" y="237"/>
                    </a:lnTo>
                    <a:lnTo>
                      <a:pt x="432" y="234"/>
                    </a:lnTo>
                    <a:lnTo>
                      <a:pt x="445" y="243"/>
                    </a:lnTo>
                    <a:lnTo>
                      <a:pt x="446" y="259"/>
                    </a:lnTo>
                    <a:lnTo>
                      <a:pt x="438" y="281"/>
                    </a:lnTo>
                    <a:lnTo>
                      <a:pt x="440" y="294"/>
                    </a:lnTo>
                    <a:lnTo>
                      <a:pt x="451" y="313"/>
                    </a:lnTo>
                    <a:lnTo>
                      <a:pt x="469" y="324"/>
                    </a:lnTo>
                    <a:lnTo>
                      <a:pt x="483" y="324"/>
                    </a:lnTo>
                    <a:lnTo>
                      <a:pt x="500" y="314"/>
                    </a:lnTo>
                    <a:lnTo>
                      <a:pt x="511" y="300"/>
                    </a:lnTo>
                    <a:lnTo>
                      <a:pt x="523" y="284"/>
                    </a:lnTo>
                    <a:lnTo>
                      <a:pt x="534" y="285"/>
                    </a:lnTo>
                    <a:lnTo>
                      <a:pt x="539" y="297"/>
                    </a:lnTo>
                    <a:lnTo>
                      <a:pt x="544" y="310"/>
                    </a:lnTo>
                    <a:lnTo>
                      <a:pt x="556" y="324"/>
                    </a:lnTo>
                    <a:lnTo>
                      <a:pt x="576" y="342"/>
                    </a:lnTo>
                    <a:lnTo>
                      <a:pt x="588" y="350"/>
                    </a:lnTo>
                    <a:lnTo>
                      <a:pt x="603" y="357"/>
                    </a:lnTo>
                    <a:lnTo>
                      <a:pt x="619" y="359"/>
                    </a:lnTo>
                    <a:lnTo>
                      <a:pt x="638" y="356"/>
                    </a:lnTo>
                    <a:lnTo>
                      <a:pt x="651" y="348"/>
                    </a:lnTo>
                    <a:lnTo>
                      <a:pt x="667" y="336"/>
                    </a:lnTo>
                    <a:lnTo>
                      <a:pt x="677" y="321"/>
                    </a:lnTo>
                    <a:lnTo>
                      <a:pt x="687" y="309"/>
                    </a:lnTo>
                    <a:lnTo>
                      <a:pt x="696" y="304"/>
                    </a:lnTo>
                    <a:lnTo>
                      <a:pt x="708" y="309"/>
                    </a:lnTo>
                    <a:lnTo>
                      <a:pt x="715" y="322"/>
                    </a:lnTo>
                    <a:lnTo>
                      <a:pt x="726" y="338"/>
                    </a:lnTo>
                    <a:lnTo>
                      <a:pt x="732" y="347"/>
                    </a:lnTo>
                    <a:lnTo>
                      <a:pt x="744" y="357"/>
                    </a:lnTo>
                    <a:lnTo>
                      <a:pt x="765" y="360"/>
                    </a:lnTo>
                    <a:lnTo>
                      <a:pt x="788" y="360"/>
                    </a:lnTo>
                    <a:lnTo>
                      <a:pt x="810" y="356"/>
                    </a:lnTo>
                    <a:lnTo>
                      <a:pt x="825" y="343"/>
                    </a:lnTo>
                    <a:lnTo>
                      <a:pt x="832" y="329"/>
                    </a:lnTo>
                    <a:lnTo>
                      <a:pt x="837" y="307"/>
                    </a:lnTo>
                    <a:lnTo>
                      <a:pt x="845" y="290"/>
                    </a:lnTo>
                    <a:lnTo>
                      <a:pt x="859" y="290"/>
                    </a:lnTo>
                    <a:lnTo>
                      <a:pt x="869" y="306"/>
                    </a:lnTo>
                    <a:lnTo>
                      <a:pt x="884" y="314"/>
                    </a:lnTo>
                    <a:lnTo>
                      <a:pt x="910" y="316"/>
                    </a:lnTo>
                    <a:lnTo>
                      <a:pt x="930" y="310"/>
                    </a:lnTo>
                    <a:lnTo>
                      <a:pt x="947" y="298"/>
                    </a:lnTo>
                    <a:lnTo>
                      <a:pt x="964" y="281"/>
                    </a:lnTo>
                    <a:lnTo>
                      <a:pt x="976" y="273"/>
                    </a:lnTo>
                    <a:lnTo>
                      <a:pt x="989" y="272"/>
                    </a:lnTo>
                    <a:lnTo>
                      <a:pt x="996" y="280"/>
                    </a:lnTo>
                    <a:lnTo>
                      <a:pt x="1006" y="275"/>
                    </a:lnTo>
                    <a:lnTo>
                      <a:pt x="1016" y="260"/>
                    </a:lnTo>
                    <a:lnTo>
                      <a:pt x="1020" y="236"/>
                    </a:lnTo>
                    <a:lnTo>
                      <a:pt x="1020" y="214"/>
                    </a:lnTo>
                    <a:lnTo>
                      <a:pt x="1015" y="198"/>
                    </a:lnTo>
                    <a:lnTo>
                      <a:pt x="1005" y="186"/>
                    </a:lnTo>
                    <a:lnTo>
                      <a:pt x="999" y="174"/>
                    </a:lnTo>
                    <a:lnTo>
                      <a:pt x="1009" y="171"/>
                    </a:lnTo>
                    <a:lnTo>
                      <a:pt x="1025" y="174"/>
                    </a:lnTo>
                    <a:lnTo>
                      <a:pt x="1035" y="183"/>
                    </a:lnTo>
                    <a:lnTo>
                      <a:pt x="1045" y="189"/>
                    </a:lnTo>
                    <a:lnTo>
                      <a:pt x="1053" y="194"/>
                    </a:lnTo>
                    <a:lnTo>
                      <a:pt x="1060" y="189"/>
                    </a:lnTo>
                    <a:lnTo>
                      <a:pt x="1064" y="176"/>
                    </a:lnTo>
                    <a:lnTo>
                      <a:pt x="1064" y="157"/>
                    </a:lnTo>
                    <a:lnTo>
                      <a:pt x="1065" y="143"/>
                    </a:lnTo>
                    <a:lnTo>
                      <a:pt x="1070" y="139"/>
                    </a:lnTo>
                    <a:lnTo>
                      <a:pt x="1086" y="143"/>
                    </a:lnTo>
                    <a:lnTo>
                      <a:pt x="1099" y="143"/>
                    </a:lnTo>
                    <a:lnTo>
                      <a:pt x="1110" y="133"/>
                    </a:lnTo>
                    <a:lnTo>
                      <a:pt x="1112" y="118"/>
                    </a:lnTo>
                    <a:lnTo>
                      <a:pt x="1112" y="100"/>
                    </a:lnTo>
                    <a:lnTo>
                      <a:pt x="1109" y="81"/>
                    </a:lnTo>
                    <a:lnTo>
                      <a:pt x="1103" y="69"/>
                    </a:lnTo>
                    <a:lnTo>
                      <a:pt x="1113" y="65"/>
                    </a:lnTo>
                    <a:lnTo>
                      <a:pt x="1128" y="66"/>
                    </a:lnTo>
                    <a:lnTo>
                      <a:pt x="1142" y="72"/>
                    </a:lnTo>
                    <a:lnTo>
                      <a:pt x="1153" y="70"/>
                    </a:lnTo>
                    <a:lnTo>
                      <a:pt x="1159" y="58"/>
                    </a:lnTo>
                    <a:lnTo>
                      <a:pt x="1165" y="41"/>
                    </a:lnTo>
                    <a:lnTo>
                      <a:pt x="1166" y="27"/>
                    </a:lnTo>
                    <a:lnTo>
                      <a:pt x="1183" y="31"/>
                    </a:lnTo>
                    <a:lnTo>
                      <a:pt x="1189" y="40"/>
                    </a:lnTo>
                    <a:lnTo>
                      <a:pt x="1197" y="48"/>
                    </a:lnTo>
                    <a:lnTo>
                      <a:pt x="1202" y="37"/>
                    </a:lnTo>
                    <a:lnTo>
                      <a:pt x="1197" y="28"/>
                    </a:lnTo>
                    <a:lnTo>
                      <a:pt x="1179" y="21"/>
                    </a:lnTo>
                    <a:lnTo>
                      <a:pt x="1168" y="19"/>
                    </a:lnTo>
                    <a:lnTo>
                      <a:pt x="1157" y="19"/>
                    </a:lnTo>
                    <a:lnTo>
                      <a:pt x="1131" y="29"/>
                    </a:lnTo>
                    <a:lnTo>
                      <a:pt x="1107" y="48"/>
                    </a:lnTo>
                    <a:lnTo>
                      <a:pt x="1091" y="61"/>
                    </a:lnTo>
                    <a:lnTo>
                      <a:pt x="1073" y="72"/>
                    </a:lnTo>
                    <a:lnTo>
                      <a:pt x="1062" y="72"/>
                    </a:lnTo>
                    <a:lnTo>
                      <a:pt x="1060" y="60"/>
                    </a:lnTo>
                    <a:lnTo>
                      <a:pt x="1053" y="67"/>
                    </a:lnTo>
                    <a:lnTo>
                      <a:pt x="1053" y="72"/>
                    </a:lnTo>
                    <a:lnTo>
                      <a:pt x="1056" y="78"/>
                    </a:lnTo>
                    <a:lnTo>
                      <a:pt x="1069" y="85"/>
                    </a:lnTo>
                    <a:lnTo>
                      <a:pt x="1072" y="92"/>
                    </a:lnTo>
                    <a:lnTo>
                      <a:pt x="1072" y="97"/>
                    </a:lnTo>
                    <a:lnTo>
                      <a:pt x="1059" y="98"/>
                    </a:lnTo>
                    <a:lnTo>
                      <a:pt x="1042" y="98"/>
                    </a:lnTo>
                    <a:lnTo>
                      <a:pt x="1024" y="107"/>
                    </a:lnTo>
                    <a:lnTo>
                      <a:pt x="1004" y="123"/>
                    </a:lnTo>
                    <a:lnTo>
                      <a:pt x="985" y="133"/>
                    </a:lnTo>
                    <a:lnTo>
                      <a:pt x="969" y="143"/>
                    </a:lnTo>
                    <a:lnTo>
                      <a:pt x="941" y="147"/>
                    </a:lnTo>
                    <a:lnTo>
                      <a:pt x="924" y="149"/>
                    </a:lnTo>
                    <a:lnTo>
                      <a:pt x="920" y="153"/>
                    </a:lnTo>
                    <a:lnTo>
                      <a:pt x="925" y="167"/>
                    </a:lnTo>
                    <a:lnTo>
                      <a:pt x="935" y="177"/>
                    </a:lnTo>
                    <a:lnTo>
                      <a:pt x="948" y="171"/>
                    </a:lnTo>
                    <a:lnTo>
                      <a:pt x="982" y="153"/>
                    </a:lnTo>
                    <a:lnTo>
                      <a:pt x="1024" y="128"/>
                    </a:lnTo>
                    <a:lnTo>
                      <a:pt x="1039" y="115"/>
                    </a:lnTo>
                    <a:lnTo>
                      <a:pt x="1055" y="110"/>
                    </a:lnTo>
                    <a:lnTo>
                      <a:pt x="1061" y="113"/>
                    </a:lnTo>
                    <a:lnTo>
                      <a:pt x="1061" y="120"/>
                    </a:lnTo>
                    <a:lnTo>
                      <a:pt x="1051" y="131"/>
                    </a:lnTo>
                    <a:lnTo>
                      <a:pt x="1020" y="150"/>
                    </a:lnTo>
                    <a:lnTo>
                      <a:pt x="995" y="164"/>
                    </a:lnTo>
                    <a:lnTo>
                      <a:pt x="971" y="181"/>
                    </a:lnTo>
                    <a:lnTo>
                      <a:pt x="966" y="191"/>
                    </a:lnTo>
                    <a:lnTo>
                      <a:pt x="969" y="201"/>
                    </a:lnTo>
                    <a:lnTo>
                      <a:pt x="977" y="216"/>
                    </a:lnTo>
                    <a:lnTo>
                      <a:pt x="981" y="235"/>
                    </a:lnTo>
                    <a:lnTo>
                      <a:pt x="982" y="251"/>
                    </a:lnTo>
                    <a:lnTo>
                      <a:pt x="979" y="259"/>
                    </a:lnTo>
                    <a:lnTo>
                      <a:pt x="964" y="253"/>
                    </a:lnTo>
                    <a:lnTo>
                      <a:pt x="952" y="242"/>
                    </a:lnTo>
                    <a:lnTo>
                      <a:pt x="937" y="226"/>
                    </a:lnTo>
                    <a:lnTo>
                      <a:pt x="916" y="211"/>
                    </a:lnTo>
                    <a:lnTo>
                      <a:pt x="909" y="204"/>
                    </a:lnTo>
                    <a:lnTo>
                      <a:pt x="896" y="198"/>
                    </a:lnTo>
                    <a:lnTo>
                      <a:pt x="879" y="197"/>
                    </a:lnTo>
                    <a:lnTo>
                      <a:pt x="864" y="198"/>
                    </a:lnTo>
                    <a:lnTo>
                      <a:pt x="849" y="207"/>
                    </a:lnTo>
                    <a:lnTo>
                      <a:pt x="835" y="214"/>
                    </a:lnTo>
                    <a:lnTo>
                      <a:pt x="821" y="219"/>
                    </a:lnTo>
                    <a:lnTo>
                      <a:pt x="808" y="219"/>
                    </a:lnTo>
                    <a:lnTo>
                      <a:pt x="793" y="219"/>
                    </a:lnTo>
                    <a:lnTo>
                      <a:pt x="781" y="215"/>
                    </a:lnTo>
                    <a:lnTo>
                      <a:pt x="773" y="215"/>
                    </a:lnTo>
                    <a:lnTo>
                      <a:pt x="771" y="221"/>
                    </a:lnTo>
                    <a:lnTo>
                      <a:pt x="774" y="225"/>
                    </a:lnTo>
                    <a:lnTo>
                      <a:pt x="779" y="239"/>
                    </a:lnTo>
                    <a:lnTo>
                      <a:pt x="766" y="240"/>
                    </a:lnTo>
                    <a:lnTo>
                      <a:pt x="737" y="229"/>
                    </a:lnTo>
                    <a:lnTo>
                      <a:pt x="710" y="223"/>
                    </a:lnTo>
                    <a:lnTo>
                      <a:pt x="675" y="214"/>
                    </a:lnTo>
                    <a:lnTo>
                      <a:pt x="653" y="207"/>
                    </a:lnTo>
                    <a:lnTo>
                      <a:pt x="643" y="207"/>
                    </a:lnTo>
                    <a:lnTo>
                      <a:pt x="619" y="207"/>
                    </a:lnTo>
                    <a:lnTo>
                      <a:pt x="609" y="214"/>
                    </a:lnTo>
                    <a:lnTo>
                      <a:pt x="604" y="223"/>
                    </a:lnTo>
                    <a:lnTo>
                      <a:pt x="613" y="226"/>
                    </a:lnTo>
                    <a:lnTo>
                      <a:pt x="659" y="239"/>
                    </a:lnTo>
                    <a:lnTo>
                      <a:pt x="690" y="241"/>
                    </a:lnTo>
                    <a:lnTo>
                      <a:pt x="713" y="242"/>
                    </a:lnTo>
                    <a:lnTo>
                      <a:pt x="731" y="243"/>
                    </a:lnTo>
                    <a:lnTo>
                      <a:pt x="761" y="246"/>
                    </a:lnTo>
                    <a:lnTo>
                      <a:pt x="784" y="243"/>
                    </a:lnTo>
                    <a:lnTo>
                      <a:pt x="798" y="246"/>
                    </a:lnTo>
                    <a:lnTo>
                      <a:pt x="848" y="269"/>
                    </a:lnTo>
                    <a:lnTo>
                      <a:pt x="856" y="274"/>
                    </a:lnTo>
                    <a:lnTo>
                      <a:pt x="845" y="275"/>
                    </a:lnTo>
                    <a:lnTo>
                      <a:pt x="823" y="279"/>
                    </a:lnTo>
                    <a:lnTo>
                      <a:pt x="794" y="274"/>
                    </a:lnTo>
                    <a:lnTo>
                      <a:pt x="766" y="268"/>
                    </a:lnTo>
                    <a:lnTo>
                      <a:pt x="741" y="264"/>
                    </a:lnTo>
                    <a:lnTo>
                      <a:pt x="714" y="266"/>
                    </a:lnTo>
                    <a:lnTo>
                      <a:pt x="689" y="270"/>
                    </a:lnTo>
                    <a:lnTo>
                      <a:pt x="673" y="273"/>
                    </a:lnTo>
                    <a:lnTo>
                      <a:pt x="650" y="266"/>
                    </a:lnTo>
                    <a:lnTo>
                      <a:pt x="632" y="263"/>
                    </a:lnTo>
                    <a:lnTo>
                      <a:pt x="603" y="262"/>
                    </a:lnTo>
                    <a:lnTo>
                      <a:pt x="584" y="262"/>
                    </a:lnTo>
                    <a:lnTo>
                      <a:pt x="560" y="262"/>
                    </a:lnTo>
                    <a:lnTo>
                      <a:pt x="544" y="262"/>
                    </a:lnTo>
                    <a:lnTo>
                      <a:pt x="534" y="262"/>
                    </a:lnTo>
                    <a:lnTo>
                      <a:pt x="523" y="253"/>
                    </a:lnTo>
                    <a:lnTo>
                      <a:pt x="507" y="244"/>
                    </a:lnTo>
                    <a:lnTo>
                      <a:pt x="493" y="239"/>
                    </a:lnTo>
                    <a:lnTo>
                      <a:pt x="483" y="230"/>
                    </a:lnTo>
                    <a:lnTo>
                      <a:pt x="471" y="225"/>
                    </a:lnTo>
                    <a:lnTo>
                      <a:pt x="483" y="216"/>
                    </a:lnTo>
                    <a:lnTo>
                      <a:pt x="499" y="211"/>
                    </a:lnTo>
                    <a:lnTo>
                      <a:pt x="509" y="211"/>
                    </a:lnTo>
                    <a:lnTo>
                      <a:pt x="523" y="213"/>
                    </a:lnTo>
                    <a:lnTo>
                      <a:pt x="538" y="217"/>
                    </a:lnTo>
                    <a:lnTo>
                      <a:pt x="544" y="223"/>
                    </a:lnTo>
                    <a:lnTo>
                      <a:pt x="554" y="215"/>
                    </a:lnTo>
                    <a:lnTo>
                      <a:pt x="558" y="207"/>
                    </a:lnTo>
                    <a:lnTo>
                      <a:pt x="554" y="202"/>
                    </a:lnTo>
                    <a:lnTo>
                      <a:pt x="545" y="203"/>
                    </a:lnTo>
                    <a:lnTo>
                      <a:pt x="521" y="204"/>
                    </a:lnTo>
                    <a:lnTo>
                      <a:pt x="501" y="205"/>
                    </a:lnTo>
                    <a:lnTo>
                      <a:pt x="478" y="205"/>
                    </a:lnTo>
                    <a:lnTo>
                      <a:pt x="454" y="202"/>
                    </a:lnTo>
                    <a:lnTo>
                      <a:pt x="443" y="194"/>
                    </a:lnTo>
                    <a:lnTo>
                      <a:pt x="428" y="176"/>
                    </a:lnTo>
                    <a:lnTo>
                      <a:pt x="418" y="162"/>
                    </a:lnTo>
                    <a:lnTo>
                      <a:pt x="400" y="150"/>
                    </a:lnTo>
                    <a:lnTo>
                      <a:pt x="388" y="147"/>
                    </a:lnTo>
                    <a:lnTo>
                      <a:pt x="382" y="153"/>
                    </a:lnTo>
                    <a:lnTo>
                      <a:pt x="382" y="160"/>
                    </a:lnTo>
                    <a:lnTo>
                      <a:pt x="377" y="167"/>
                    </a:lnTo>
                    <a:lnTo>
                      <a:pt x="368" y="167"/>
                    </a:lnTo>
                    <a:lnTo>
                      <a:pt x="359" y="157"/>
                    </a:lnTo>
                    <a:lnTo>
                      <a:pt x="353" y="146"/>
                    </a:lnTo>
                    <a:lnTo>
                      <a:pt x="340" y="125"/>
                    </a:lnTo>
                    <a:lnTo>
                      <a:pt x="324" y="115"/>
                    </a:lnTo>
                    <a:lnTo>
                      <a:pt x="312" y="114"/>
                    </a:lnTo>
                    <a:lnTo>
                      <a:pt x="299" y="114"/>
                    </a:lnTo>
                    <a:lnTo>
                      <a:pt x="287" y="117"/>
                    </a:lnTo>
                    <a:lnTo>
                      <a:pt x="279" y="125"/>
                    </a:lnTo>
                    <a:lnTo>
                      <a:pt x="275" y="138"/>
                    </a:lnTo>
                    <a:lnTo>
                      <a:pt x="275" y="150"/>
                    </a:lnTo>
                    <a:lnTo>
                      <a:pt x="279" y="162"/>
                    </a:lnTo>
                    <a:lnTo>
                      <a:pt x="269" y="165"/>
                    </a:lnTo>
                    <a:lnTo>
                      <a:pt x="259" y="162"/>
                    </a:lnTo>
                    <a:lnTo>
                      <a:pt x="247" y="154"/>
                    </a:lnTo>
                    <a:lnTo>
                      <a:pt x="238" y="143"/>
                    </a:lnTo>
                    <a:lnTo>
                      <a:pt x="229" y="137"/>
                    </a:lnTo>
                    <a:lnTo>
                      <a:pt x="219" y="134"/>
                    </a:lnTo>
                    <a:lnTo>
                      <a:pt x="206" y="133"/>
                    </a:lnTo>
                    <a:lnTo>
                      <a:pt x="192" y="128"/>
                    </a:lnTo>
                    <a:lnTo>
                      <a:pt x="184" y="123"/>
                    </a:lnTo>
                    <a:lnTo>
                      <a:pt x="170" y="120"/>
                    </a:lnTo>
                    <a:lnTo>
                      <a:pt x="154" y="123"/>
                    </a:lnTo>
                    <a:lnTo>
                      <a:pt x="142" y="121"/>
                    </a:lnTo>
                    <a:lnTo>
                      <a:pt x="133" y="118"/>
                    </a:lnTo>
                    <a:lnTo>
                      <a:pt x="129" y="124"/>
                    </a:lnTo>
                    <a:lnTo>
                      <a:pt x="140" y="131"/>
                    </a:lnTo>
                    <a:lnTo>
                      <a:pt x="155" y="143"/>
                    </a:lnTo>
                    <a:lnTo>
                      <a:pt x="159" y="150"/>
                    </a:lnTo>
                    <a:lnTo>
                      <a:pt x="152" y="154"/>
                    </a:lnTo>
                    <a:lnTo>
                      <a:pt x="140" y="155"/>
                    </a:lnTo>
                    <a:lnTo>
                      <a:pt x="128" y="157"/>
                    </a:lnTo>
                    <a:lnTo>
                      <a:pt x="118" y="155"/>
                    </a:lnTo>
                    <a:lnTo>
                      <a:pt x="104" y="150"/>
                    </a:lnTo>
                    <a:lnTo>
                      <a:pt x="97" y="148"/>
                    </a:lnTo>
                    <a:lnTo>
                      <a:pt x="86" y="150"/>
                    </a:lnTo>
                    <a:lnTo>
                      <a:pt x="75" y="157"/>
                    </a:lnTo>
                    <a:lnTo>
                      <a:pt x="61" y="166"/>
                    </a:lnTo>
                    <a:lnTo>
                      <a:pt x="52" y="150"/>
                    </a:lnTo>
                    <a:lnTo>
                      <a:pt x="70" y="138"/>
                    </a:lnTo>
                    <a:lnTo>
                      <a:pt x="105" y="115"/>
                    </a:lnTo>
                    <a:lnTo>
                      <a:pt x="140" y="92"/>
                    </a:lnTo>
                    <a:lnTo>
                      <a:pt x="154" y="82"/>
                    </a:lnTo>
                    <a:lnTo>
                      <a:pt x="183" y="96"/>
                    </a:lnTo>
                    <a:lnTo>
                      <a:pt x="229" y="114"/>
                    </a:lnTo>
                    <a:lnTo>
                      <a:pt x="265" y="94"/>
                    </a:lnTo>
                    <a:lnTo>
                      <a:pt x="304" y="72"/>
                    </a:lnTo>
                    <a:lnTo>
                      <a:pt x="342" y="86"/>
                    </a:lnTo>
                    <a:lnTo>
                      <a:pt x="378" y="99"/>
                    </a:lnTo>
                    <a:lnTo>
                      <a:pt x="469" y="159"/>
                    </a:lnTo>
                    <a:lnTo>
                      <a:pt x="618" y="177"/>
                    </a:lnTo>
                    <a:lnTo>
                      <a:pt x="811" y="177"/>
                    </a:lnTo>
                    <a:lnTo>
                      <a:pt x="909" y="127"/>
                    </a:lnTo>
                    <a:lnTo>
                      <a:pt x="985" y="99"/>
                    </a:lnTo>
                    <a:lnTo>
                      <a:pt x="1070" y="21"/>
                    </a:lnTo>
                    <a:lnTo>
                      <a:pt x="1122" y="9"/>
                    </a:lnTo>
                    <a:lnTo>
                      <a:pt x="1154" y="0"/>
                    </a:lnTo>
                    <a:lnTo>
                      <a:pt x="1195" y="7"/>
                    </a:lnTo>
                    <a:lnTo>
                      <a:pt x="1234" y="34"/>
                    </a:lnTo>
                    <a:lnTo>
                      <a:pt x="1247" y="85"/>
                    </a:lnTo>
                    <a:lnTo>
                      <a:pt x="1225" y="140"/>
                    </a:lnTo>
                    <a:lnTo>
                      <a:pt x="1179" y="136"/>
                    </a:lnTo>
                    <a:lnTo>
                      <a:pt x="1151" y="152"/>
                    </a:lnTo>
                    <a:lnTo>
                      <a:pt x="1130" y="185"/>
                    </a:lnTo>
                    <a:lnTo>
                      <a:pt x="982" y="371"/>
                    </a:lnTo>
                    <a:lnTo>
                      <a:pt x="962" y="371"/>
                    </a:lnTo>
                    <a:lnTo>
                      <a:pt x="906" y="405"/>
                    </a:lnTo>
                    <a:lnTo>
                      <a:pt x="837" y="409"/>
                    </a:lnTo>
                    <a:lnTo>
                      <a:pt x="766" y="434"/>
                    </a:lnTo>
                    <a:lnTo>
                      <a:pt x="659" y="426"/>
                    </a:lnTo>
                    <a:lnTo>
                      <a:pt x="592" y="428"/>
                    </a:lnTo>
                    <a:lnTo>
                      <a:pt x="554" y="415"/>
                    </a:lnTo>
                    <a:lnTo>
                      <a:pt x="494" y="389"/>
                    </a:lnTo>
                    <a:lnTo>
                      <a:pt x="437" y="371"/>
                    </a:lnTo>
                    <a:lnTo>
                      <a:pt x="386" y="330"/>
                    </a:lnTo>
                    <a:lnTo>
                      <a:pt x="321" y="321"/>
                    </a:lnTo>
                    <a:lnTo>
                      <a:pt x="262" y="298"/>
                    </a:lnTo>
                    <a:lnTo>
                      <a:pt x="173" y="273"/>
                    </a:lnTo>
                    <a:lnTo>
                      <a:pt x="126" y="269"/>
                    </a:lnTo>
                    <a:lnTo>
                      <a:pt x="89" y="251"/>
                    </a:lnTo>
                    <a:lnTo>
                      <a:pt x="69" y="232"/>
                    </a:lnTo>
                    <a:lnTo>
                      <a:pt x="25" y="239"/>
                    </a:lnTo>
                    <a:lnTo>
                      <a:pt x="0" y="222"/>
                    </a:lnTo>
                    <a:lnTo>
                      <a:pt x="2" y="192"/>
                    </a:lnTo>
                    <a:lnTo>
                      <a:pt x="24" y="174"/>
                    </a:lnTo>
                    <a:lnTo>
                      <a:pt x="43" y="156"/>
                    </a:lnTo>
                    <a:close/>
                  </a:path>
                </a:pathLst>
              </a:custGeom>
              <a:solidFill>
                <a:srgbClr val="F585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76" name="Freeform 82"/>
              <p:cNvSpPr>
                <a:spLocks/>
              </p:cNvSpPr>
              <p:nvPr/>
            </p:nvSpPr>
            <p:spPr bwMode="auto">
              <a:xfrm>
                <a:off x="1035" y="4180"/>
                <a:ext cx="28" cy="49"/>
              </a:xfrm>
              <a:custGeom>
                <a:avLst/>
                <a:gdLst>
                  <a:gd name="T0" fmla="*/ 0 w 253"/>
                  <a:gd name="T1" fmla="*/ 0 h 435"/>
                  <a:gd name="T2" fmla="*/ 0 w 253"/>
                  <a:gd name="T3" fmla="*/ 0 h 435"/>
                  <a:gd name="T4" fmla="*/ 0 w 253"/>
                  <a:gd name="T5" fmla="*/ 0 h 435"/>
                  <a:gd name="T6" fmla="*/ 0 w 253"/>
                  <a:gd name="T7" fmla="*/ 0 h 435"/>
                  <a:gd name="T8" fmla="*/ 0 w 253"/>
                  <a:gd name="T9" fmla="*/ 0 h 435"/>
                  <a:gd name="T10" fmla="*/ 0 w 253"/>
                  <a:gd name="T11" fmla="*/ 0 h 435"/>
                  <a:gd name="T12" fmla="*/ 0 w 253"/>
                  <a:gd name="T13" fmla="*/ 0 h 435"/>
                  <a:gd name="T14" fmla="*/ 0 w 253"/>
                  <a:gd name="T15" fmla="*/ 0 h 435"/>
                  <a:gd name="T16" fmla="*/ 0 w 253"/>
                  <a:gd name="T17" fmla="*/ 0 h 435"/>
                  <a:gd name="T18" fmla="*/ 0 w 253"/>
                  <a:gd name="T19" fmla="*/ 0 h 435"/>
                  <a:gd name="T20" fmla="*/ 0 w 253"/>
                  <a:gd name="T21" fmla="*/ 0 h 435"/>
                  <a:gd name="T22" fmla="*/ 0 w 253"/>
                  <a:gd name="T23" fmla="*/ 0 h 435"/>
                  <a:gd name="T24" fmla="*/ 0 w 253"/>
                  <a:gd name="T25" fmla="*/ 0 h 435"/>
                  <a:gd name="T26" fmla="*/ 0 w 253"/>
                  <a:gd name="T27" fmla="*/ 0 h 435"/>
                  <a:gd name="T28" fmla="*/ 0 w 253"/>
                  <a:gd name="T29" fmla="*/ 0 h 435"/>
                  <a:gd name="T30" fmla="*/ 0 w 253"/>
                  <a:gd name="T31" fmla="*/ 0 h 435"/>
                  <a:gd name="T32" fmla="*/ 0 w 253"/>
                  <a:gd name="T33" fmla="*/ 0 h 435"/>
                  <a:gd name="T34" fmla="*/ 0 w 253"/>
                  <a:gd name="T35" fmla="*/ 0 h 435"/>
                  <a:gd name="T36" fmla="*/ 0 w 253"/>
                  <a:gd name="T37" fmla="*/ 0 h 435"/>
                  <a:gd name="T38" fmla="*/ 0 w 253"/>
                  <a:gd name="T39" fmla="*/ 0 h 435"/>
                  <a:gd name="T40" fmla="*/ 0 w 253"/>
                  <a:gd name="T41" fmla="*/ 0 h 435"/>
                  <a:gd name="T42" fmla="*/ 0 w 253"/>
                  <a:gd name="T43" fmla="*/ 0 h 435"/>
                  <a:gd name="T44" fmla="*/ 0 w 253"/>
                  <a:gd name="T45" fmla="*/ 0 h 435"/>
                  <a:gd name="T46" fmla="*/ 0 w 253"/>
                  <a:gd name="T47" fmla="*/ 0 h 435"/>
                  <a:gd name="T48" fmla="*/ 0 w 253"/>
                  <a:gd name="T49" fmla="*/ 0 h 435"/>
                  <a:gd name="T50" fmla="*/ 0 w 253"/>
                  <a:gd name="T51" fmla="*/ 0 h 435"/>
                  <a:gd name="T52" fmla="*/ 0 w 253"/>
                  <a:gd name="T53" fmla="*/ 0 h 435"/>
                  <a:gd name="T54" fmla="*/ 0 w 253"/>
                  <a:gd name="T55" fmla="*/ 0 h 435"/>
                  <a:gd name="T56" fmla="*/ 0 w 253"/>
                  <a:gd name="T57" fmla="*/ 0 h 435"/>
                  <a:gd name="T58" fmla="*/ 0 w 253"/>
                  <a:gd name="T59" fmla="*/ 0 h 435"/>
                  <a:gd name="T60" fmla="*/ 0 w 253"/>
                  <a:gd name="T61" fmla="*/ 0 h 435"/>
                  <a:gd name="T62" fmla="*/ 0 w 253"/>
                  <a:gd name="T63" fmla="*/ 0 h 435"/>
                  <a:gd name="T64" fmla="*/ 0 w 253"/>
                  <a:gd name="T65" fmla="*/ 0 h 435"/>
                  <a:gd name="T66" fmla="*/ 0 w 253"/>
                  <a:gd name="T67" fmla="*/ 0 h 435"/>
                  <a:gd name="T68" fmla="*/ 0 w 253"/>
                  <a:gd name="T69" fmla="*/ 0 h 435"/>
                  <a:gd name="T70" fmla="*/ 0 w 253"/>
                  <a:gd name="T71" fmla="*/ 0 h 435"/>
                  <a:gd name="T72" fmla="*/ 0 w 253"/>
                  <a:gd name="T73" fmla="*/ 0 h 435"/>
                  <a:gd name="T74" fmla="*/ 0 w 253"/>
                  <a:gd name="T75" fmla="*/ 0 h 435"/>
                  <a:gd name="T76" fmla="*/ 0 w 253"/>
                  <a:gd name="T77" fmla="*/ 0 h 435"/>
                  <a:gd name="T78" fmla="*/ 0 w 253"/>
                  <a:gd name="T79" fmla="*/ 0 h 435"/>
                  <a:gd name="T80" fmla="*/ 0 w 253"/>
                  <a:gd name="T81" fmla="*/ 0 h 435"/>
                  <a:gd name="T82" fmla="*/ 0 w 253"/>
                  <a:gd name="T83" fmla="*/ 0 h 435"/>
                  <a:gd name="T84" fmla="*/ 0 w 253"/>
                  <a:gd name="T85" fmla="*/ 0 h 435"/>
                  <a:gd name="T86" fmla="*/ 0 w 253"/>
                  <a:gd name="T87" fmla="*/ 0 h 435"/>
                  <a:gd name="T88" fmla="*/ 0 w 253"/>
                  <a:gd name="T89" fmla="*/ 0 h 435"/>
                  <a:gd name="T90" fmla="*/ 0 w 253"/>
                  <a:gd name="T91" fmla="*/ 0 h 435"/>
                  <a:gd name="T92" fmla="*/ 0 w 253"/>
                  <a:gd name="T93" fmla="*/ 0 h 435"/>
                  <a:gd name="T94" fmla="*/ 0 w 253"/>
                  <a:gd name="T95" fmla="*/ 0 h 435"/>
                  <a:gd name="T96" fmla="*/ 0 w 253"/>
                  <a:gd name="T97" fmla="*/ 0 h 435"/>
                  <a:gd name="T98" fmla="*/ 0 w 253"/>
                  <a:gd name="T99" fmla="*/ 0 h 435"/>
                  <a:gd name="T100" fmla="*/ 0 w 253"/>
                  <a:gd name="T101" fmla="*/ 0 h 435"/>
                  <a:gd name="T102" fmla="*/ 0 w 253"/>
                  <a:gd name="T103" fmla="*/ 0 h 435"/>
                  <a:gd name="T104" fmla="*/ 0 w 253"/>
                  <a:gd name="T105" fmla="*/ 0 h 4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53"/>
                  <a:gd name="T160" fmla="*/ 0 h 435"/>
                  <a:gd name="T161" fmla="*/ 253 w 253"/>
                  <a:gd name="T162" fmla="*/ 435 h 43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53" h="435">
                    <a:moveTo>
                      <a:pt x="166" y="63"/>
                    </a:moveTo>
                    <a:lnTo>
                      <a:pt x="184" y="69"/>
                    </a:lnTo>
                    <a:lnTo>
                      <a:pt x="180" y="99"/>
                    </a:lnTo>
                    <a:lnTo>
                      <a:pt x="174" y="143"/>
                    </a:lnTo>
                    <a:lnTo>
                      <a:pt x="167" y="179"/>
                    </a:lnTo>
                    <a:lnTo>
                      <a:pt x="160" y="209"/>
                    </a:lnTo>
                    <a:lnTo>
                      <a:pt x="148" y="235"/>
                    </a:lnTo>
                    <a:lnTo>
                      <a:pt x="132" y="268"/>
                    </a:lnTo>
                    <a:lnTo>
                      <a:pt x="118" y="291"/>
                    </a:lnTo>
                    <a:lnTo>
                      <a:pt x="100" y="310"/>
                    </a:lnTo>
                    <a:lnTo>
                      <a:pt x="86" y="320"/>
                    </a:lnTo>
                    <a:lnTo>
                      <a:pt x="69" y="330"/>
                    </a:lnTo>
                    <a:lnTo>
                      <a:pt x="53" y="339"/>
                    </a:lnTo>
                    <a:lnTo>
                      <a:pt x="47" y="351"/>
                    </a:lnTo>
                    <a:lnTo>
                      <a:pt x="47" y="370"/>
                    </a:lnTo>
                    <a:lnTo>
                      <a:pt x="45" y="387"/>
                    </a:lnTo>
                    <a:lnTo>
                      <a:pt x="39" y="398"/>
                    </a:lnTo>
                    <a:lnTo>
                      <a:pt x="34" y="406"/>
                    </a:lnTo>
                    <a:lnTo>
                      <a:pt x="48" y="406"/>
                    </a:lnTo>
                    <a:lnTo>
                      <a:pt x="61" y="405"/>
                    </a:lnTo>
                    <a:lnTo>
                      <a:pt x="81" y="401"/>
                    </a:lnTo>
                    <a:lnTo>
                      <a:pt x="99" y="392"/>
                    </a:lnTo>
                    <a:lnTo>
                      <a:pt x="124" y="379"/>
                    </a:lnTo>
                    <a:lnTo>
                      <a:pt x="142" y="362"/>
                    </a:lnTo>
                    <a:lnTo>
                      <a:pt x="162" y="340"/>
                    </a:lnTo>
                    <a:lnTo>
                      <a:pt x="179" y="314"/>
                    </a:lnTo>
                    <a:lnTo>
                      <a:pt x="192" y="295"/>
                    </a:lnTo>
                    <a:lnTo>
                      <a:pt x="207" y="267"/>
                    </a:lnTo>
                    <a:lnTo>
                      <a:pt x="214" y="237"/>
                    </a:lnTo>
                    <a:lnTo>
                      <a:pt x="223" y="181"/>
                    </a:lnTo>
                    <a:lnTo>
                      <a:pt x="228" y="135"/>
                    </a:lnTo>
                    <a:lnTo>
                      <a:pt x="231" y="88"/>
                    </a:lnTo>
                    <a:lnTo>
                      <a:pt x="232" y="59"/>
                    </a:lnTo>
                    <a:lnTo>
                      <a:pt x="226" y="42"/>
                    </a:lnTo>
                    <a:lnTo>
                      <a:pt x="209" y="37"/>
                    </a:lnTo>
                    <a:lnTo>
                      <a:pt x="192" y="42"/>
                    </a:lnTo>
                    <a:lnTo>
                      <a:pt x="185" y="58"/>
                    </a:lnTo>
                    <a:lnTo>
                      <a:pt x="169" y="49"/>
                    </a:lnTo>
                    <a:lnTo>
                      <a:pt x="173" y="0"/>
                    </a:lnTo>
                    <a:lnTo>
                      <a:pt x="199" y="14"/>
                    </a:lnTo>
                    <a:lnTo>
                      <a:pt x="246" y="15"/>
                    </a:lnTo>
                    <a:lnTo>
                      <a:pt x="253" y="37"/>
                    </a:lnTo>
                    <a:lnTo>
                      <a:pt x="246" y="147"/>
                    </a:lnTo>
                    <a:lnTo>
                      <a:pt x="231" y="292"/>
                    </a:lnTo>
                    <a:lnTo>
                      <a:pt x="185" y="369"/>
                    </a:lnTo>
                    <a:lnTo>
                      <a:pt x="128" y="412"/>
                    </a:lnTo>
                    <a:lnTo>
                      <a:pt x="56" y="434"/>
                    </a:lnTo>
                    <a:lnTo>
                      <a:pt x="0" y="435"/>
                    </a:lnTo>
                    <a:lnTo>
                      <a:pt x="29" y="347"/>
                    </a:lnTo>
                    <a:lnTo>
                      <a:pt x="36" y="324"/>
                    </a:lnTo>
                    <a:lnTo>
                      <a:pt x="109" y="272"/>
                    </a:lnTo>
                    <a:lnTo>
                      <a:pt x="166" y="63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77" name="Freeform 83"/>
              <p:cNvSpPr>
                <a:spLocks/>
              </p:cNvSpPr>
              <p:nvPr/>
            </p:nvSpPr>
            <p:spPr bwMode="auto">
              <a:xfrm>
                <a:off x="1035" y="4165"/>
                <a:ext cx="19" cy="53"/>
              </a:xfrm>
              <a:custGeom>
                <a:avLst/>
                <a:gdLst>
                  <a:gd name="T0" fmla="*/ 0 w 165"/>
                  <a:gd name="T1" fmla="*/ 0 h 477"/>
                  <a:gd name="T2" fmla="*/ 0 w 165"/>
                  <a:gd name="T3" fmla="*/ 0 h 477"/>
                  <a:gd name="T4" fmla="*/ 0 w 165"/>
                  <a:gd name="T5" fmla="*/ 0 h 477"/>
                  <a:gd name="T6" fmla="*/ 0 w 165"/>
                  <a:gd name="T7" fmla="*/ 0 h 477"/>
                  <a:gd name="T8" fmla="*/ 0 w 165"/>
                  <a:gd name="T9" fmla="*/ 0 h 477"/>
                  <a:gd name="T10" fmla="*/ 0 w 165"/>
                  <a:gd name="T11" fmla="*/ 0 h 477"/>
                  <a:gd name="T12" fmla="*/ 0 w 165"/>
                  <a:gd name="T13" fmla="*/ 0 h 477"/>
                  <a:gd name="T14" fmla="*/ 0 w 165"/>
                  <a:gd name="T15" fmla="*/ 0 h 477"/>
                  <a:gd name="T16" fmla="*/ 0 w 165"/>
                  <a:gd name="T17" fmla="*/ 0 h 477"/>
                  <a:gd name="T18" fmla="*/ 0 w 165"/>
                  <a:gd name="T19" fmla="*/ 0 h 477"/>
                  <a:gd name="T20" fmla="*/ 0 w 165"/>
                  <a:gd name="T21" fmla="*/ 0 h 477"/>
                  <a:gd name="T22" fmla="*/ 0 w 165"/>
                  <a:gd name="T23" fmla="*/ 0 h 477"/>
                  <a:gd name="T24" fmla="*/ 0 w 165"/>
                  <a:gd name="T25" fmla="*/ 0 h 477"/>
                  <a:gd name="T26" fmla="*/ 0 w 165"/>
                  <a:gd name="T27" fmla="*/ 0 h 477"/>
                  <a:gd name="T28" fmla="*/ 0 w 165"/>
                  <a:gd name="T29" fmla="*/ 0 h 477"/>
                  <a:gd name="T30" fmla="*/ 0 w 165"/>
                  <a:gd name="T31" fmla="*/ 0 h 477"/>
                  <a:gd name="T32" fmla="*/ 0 w 165"/>
                  <a:gd name="T33" fmla="*/ 0 h 477"/>
                  <a:gd name="T34" fmla="*/ 0 w 165"/>
                  <a:gd name="T35" fmla="*/ 0 h 477"/>
                  <a:gd name="T36" fmla="*/ 0 w 165"/>
                  <a:gd name="T37" fmla="*/ 0 h 477"/>
                  <a:gd name="T38" fmla="*/ 0 w 165"/>
                  <a:gd name="T39" fmla="*/ 0 h 477"/>
                  <a:gd name="T40" fmla="*/ 0 w 165"/>
                  <a:gd name="T41" fmla="*/ 0 h 477"/>
                  <a:gd name="T42" fmla="*/ 0 w 165"/>
                  <a:gd name="T43" fmla="*/ 0 h 477"/>
                  <a:gd name="T44" fmla="*/ 0 w 165"/>
                  <a:gd name="T45" fmla="*/ 0 h 477"/>
                  <a:gd name="T46" fmla="*/ 0 w 165"/>
                  <a:gd name="T47" fmla="*/ 0 h 477"/>
                  <a:gd name="T48" fmla="*/ 0 w 165"/>
                  <a:gd name="T49" fmla="*/ 0 h 477"/>
                  <a:gd name="T50" fmla="*/ 0 w 165"/>
                  <a:gd name="T51" fmla="*/ 0 h 477"/>
                  <a:gd name="T52" fmla="*/ 0 w 165"/>
                  <a:gd name="T53" fmla="*/ 0 h 477"/>
                  <a:gd name="T54" fmla="*/ 0 w 165"/>
                  <a:gd name="T55" fmla="*/ 0 h 477"/>
                  <a:gd name="T56" fmla="*/ 0 w 165"/>
                  <a:gd name="T57" fmla="*/ 0 h 477"/>
                  <a:gd name="T58" fmla="*/ 0 w 165"/>
                  <a:gd name="T59" fmla="*/ 0 h 477"/>
                  <a:gd name="T60" fmla="*/ 0 w 165"/>
                  <a:gd name="T61" fmla="*/ 0 h 477"/>
                  <a:gd name="T62" fmla="*/ 0 w 165"/>
                  <a:gd name="T63" fmla="*/ 0 h 477"/>
                  <a:gd name="T64" fmla="*/ 0 w 165"/>
                  <a:gd name="T65" fmla="*/ 0 h 477"/>
                  <a:gd name="T66" fmla="*/ 0 w 165"/>
                  <a:gd name="T67" fmla="*/ 0 h 477"/>
                  <a:gd name="T68" fmla="*/ 0 w 165"/>
                  <a:gd name="T69" fmla="*/ 0 h 477"/>
                  <a:gd name="T70" fmla="*/ 0 w 165"/>
                  <a:gd name="T71" fmla="*/ 0 h 477"/>
                  <a:gd name="T72" fmla="*/ 0 w 165"/>
                  <a:gd name="T73" fmla="*/ 0 h 477"/>
                  <a:gd name="T74" fmla="*/ 0 w 165"/>
                  <a:gd name="T75" fmla="*/ 0 h 477"/>
                  <a:gd name="T76" fmla="*/ 0 w 165"/>
                  <a:gd name="T77" fmla="*/ 0 h 477"/>
                  <a:gd name="T78" fmla="*/ 0 w 165"/>
                  <a:gd name="T79" fmla="*/ 0 h 477"/>
                  <a:gd name="T80" fmla="*/ 0 w 165"/>
                  <a:gd name="T81" fmla="*/ 0 h 477"/>
                  <a:gd name="T82" fmla="*/ 0 w 165"/>
                  <a:gd name="T83" fmla="*/ 0 h 477"/>
                  <a:gd name="T84" fmla="*/ 0 w 165"/>
                  <a:gd name="T85" fmla="*/ 0 h 477"/>
                  <a:gd name="T86" fmla="*/ 0 w 165"/>
                  <a:gd name="T87" fmla="*/ 0 h 47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65"/>
                  <a:gd name="T133" fmla="*/ 0 h 477"/>
                  <a:gd name="T134" fmla="*/ 165 w 165"/>
                  <a:gd name="T135" fmla="*/ 477 h 47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65" h="477">
                    <a:moveTo>
                      <a:pt x="156" y="54"/>
                    </a:moveTo>
                    <a:lnTo>
                      <a:pt x="127" y="68"/>
                    </a:lnTo>
                    <a:lnTo>
                      <a:pt x="130" y="104"/>
                    </a:lnTo>
                    <a:lnTo>
                      <a:pt x="132" y="135"/>
                    </a:lnTo>
                    <a:lnTo>
                      <a:pt x="131" y="174"/>
                    </a:lnTo>
                    <a:lnTo>
                      <a:pt x="124" y="214"/>
                    </a:lnTo>
                    <a:lnTo>
                      <a:pt x="117" y="244"/>
                    </a:lnTo>
                    <a:lnTo>
                      <a:pt x="102" y="296"/>
                    </a:lnTo>
                    <a:lnTo>
                      <a:pt x="89" y="334"/>
                    </a:lnTo>
                    <a:lnTo>
                      <a:pt x="74" y="366"/>
                    </a:lnTo>
                    <a:lnTo>
                      <a:pt x="62" y="393"/>
                    </a:lnTo>
                    <a:lnTo>
                      <a:pt x="43" y="410"/>
                    </a:lnTo>
                    <a:lnTo>
                      <a:pt x="36" y="389"/>
                    </a:lnTo>
                    <a:lnTo>
                      <a:pt x="34" y="358"/>
                    </a:lnTo>
                    <a:lnTo>
                      <a:pt x="36" y="340"/>
                    </a:lnTo>
                    <a:lnTo>
                      <a:pt x="29" y="321"/>
                    </a:lnTo>
                    <a:lnTo>
                      <a:pt x="29" y="302"/>
                    </a:lnTo>
                    <a:lnTo>
                      <a:pt x="34" y="275"/>
                    </a:lnTo>
                    <a:lnTo>
                      <a:pt x="51" y="220"/>
                    </a:lnTo>
                    <a:lnTo>
                      <a:pt x="57" y="194"/>
                    </a:lnTo>
                    <a:lnTo>
                      <a:pt x="63" y="169"/>
                    </a:lnTo>
                    <a:lnTo>
                      <a:pt x="63" y="145"/>
                    </a:lnTo>
                    <a:lnTo>
                      <a:pt x="63" y="116"/>
                    </a:lnTo>
                    <a:lnTo>
                      <a:pt x="65" y="94"/>
                    </a:lnTo>
                    <a:lnTo>
                      <a:pt x="75" y="76"/>
                    </a:lnTo>
                    <a:lnTo>
                      <a:pt x="83" y="60"/>
                    </a:lnTo>
                    <a:lnTo>
                      <a:pt x="96" y="47"/>
                    </a:lnTo>
                    <a:lnTo>
                      <a:pt x="109" y="47"/>
                    </a:lnTo>
                    <a:lnTo>
                      <a:pt x="120" y="54"/>
                    </a:lnTo>
                    <a:lnTo>
                      <a:pt x="151" y="40"/>
                    </a:lnTo>
                    <a:lnTo>
                      <a:pt x="120" y="0"/>
                    </a:lnTo>
                    <a:lnTo>
                      <a:pt x="93" y="18"/>
                    </a:lnTo>
                    <a:lnTo>
                      <a:pt x="25" y="105"/>
                    </a:lnTo>
                    <a:lnTo>
                      <a:pt x="31" y="174"/>
                    </a:lnTo>
                    <a:lnTo>
                      <a:pt x="0" y="296"/>
                    </a:lnTo>
                    <a:lnTo>
                      <a:pt x="3" y="321"/>
                    </a:lnTo>
                    <a:lnTo>
                      <a:pt x="20" y="358"/>
                    </a:lnTo>
                    <a:lnTo>
                      <a:pt x="25" y="477"/>
                    </a:lnTo>
                    <a:lnTo>
                      <a:pt x="56" y="447"/>
                    </a:lnTo>
                    <a:lnTo>
                      <a:pt x="120" y="364"/>
                    </a:lnTo>
                    <a:lnTo>
                      <a:pt x="165" y="167"/>
                    </a:lnTo>
                    <a:lnTo>
                      <a:pt x="164" y="73"/>
                    </a:lnTo>
                    <a:lnTo>
                      <a:pt x="156" y="54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78" name="Freeform 84"/>
              <p:cNvSpPr>
                <a:spLocks/>
              </p:cNvSpPr>
              <p:nvPr/>
            </p:nvSpPr>
            <p:spPr bwMode="auto">
              <a:xfrm>
                <a:off x="1074" y="4160"/>
                <a:ext cx="3" cy="2"/>
              </a:xfrm>
              <a:custGeom>
                <a:avLst/>
                <a:gdLst>
                  <a:gd name="T0" fmla="*/ 0 w 25"/>
                  <a:gd name="T1" fmla="*/ 0 h 20"/>
                  <a:gd name="T2" fmla="*/ 0 w 25"/>
                  <a:gd name="T3" fmla="*/ 0 h 20"/>
                  <a:gd name="T4" fmla="*/ 0 w 25"/>
                  <a:gd name="T5" fmla="*/ 0 h 20"/>
                  <a:gd name="T6" fmla="*/ 0 w 25"/>
                  <a:gd name="T7" fmla="*/ 0 h 20"/>
                  <a:gd name="T8" fmla="*/ 0 w 25"/>
                  <a:gd name="T9" fmla="*/ 0 h 20"/>
                  <a:gd name="T10" fmla="*/ 0 w 25"/>
                  <a:gd name="T11" fmla="*/ 0 h 20"/>
                  <a:gd name="T12" fmla="*/ 0 w 25"/>
                  <a:gd name="T13" fmla="*/ 0 h 20"/>
                  <a:gd name="T14" fmla="*/ 0 w 25"/>
                  <a:gd name="T15" fmla="*/ 0 h 20"/>
                  <a:gd name="T16" fmla="*/ 0 w 25"/>
                  <a:gd name="T17" fmla="*/ 0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20"/>
                  <a:gd name="T29" fmla="*/ 25 w 25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20">
                    <a:moveTo>
                      <a:pt x="12" y="20"/>
                    </a:moveTo>
                    <a:lnTo>
                      <a:pt x="9" y="13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0" y="14"/>
                    </a:lnTo>
                    <a:lnTo>
                      <a:pt x="15" y="0"/>
                    </a:lnTo>
                    <a:lnTo>
                      <a:pt x="25" y="11"/>
                    </a:lnTo>
                    <a:lnTo>
                      <a:pt x="12" y="20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79" name="Freeform 85"/>
              <p:cNvSpPr>
                <a:spLocks/>
              </p:cNvSpPr>
              <p:nvPr/>
            </p:nvSpPr>
            <p:spPr bwMode="auto">
              <a:xfrm>
                <a:off x="1064" y="4160"/>
                <a:ext cx="14" cy="29"/>
              </a:xfrm>
              <a:custGeom>
                <a:avLst/>
                <a:gdLst>
                  <a:gd name="T0" fmla="*/ 0 w 126"/>
                  <a:gd name="T1" fmla="*/ 0 h 263"/>
                  <a:gd name="T2" fmla="*/ 0 w 126"/>
                  <a:gd name="T3" fmla="*/ 0 h 263"/>
                  <a:gd name="T4" fmla="*/ 0 w 126"/>
                  <a:gd name="T5" fmla="*/ 0 h 263"/>
                  <a:gd name="T6" fmla="*/ 0 w 126"/>
                  <a:gd name="T7" fmla="*/ 0 h 263"/>
                  <a:gd name="T8" fmla="*/ 0 w 126"/>
                  <a:gd name="T9" fmla="*/ 0 h 263"/>
                  <a:gd name="T10" fmla="*/ 0 w 126"/>
                  <a:gd name="T11" fmla="*/ 0 h 263"/>
                  <a:gd name="T12" fmla="*/ 0 w 126"/>
                  <a:gd name="T13" fmla="*/ 0 h 263"/>
                  <a:gd name="T14" fmla="*/ 0 w 126"/>
                  <a:gd name="T15" fmla="*/ 0 h 263"/>
                  <a:gd name="T16" fmla="*/ 0 w 126"/>
                  <a:gd name="T17" fmla="*/ 0 h 263"/>
                  <a:gd name="T18" fmla="*/ 0 w 126"/>
                  <a:gd name="T19" fmla="*/ 0 h 263"/>
                  <a:gd name="T20" fmla="*/ 0 w 126"/>
                  <a:gd name="T21" fmla="*/ 0 h 263"/>
                  <a:gd name="T22" fmla="*/ 0 w 126"/>
                  <a:gd name="T23" fmla="*/ 0 h 263"/>
                  <a:gd name="T24" fmla="*/ 0 w 126"/>
                  <a:gd name="T25" fmla="*/ 0 h 263"/>
                  <a:gd name="T26" fmla="*/ 0 w 126"/>
                  <a:gd name="T27" fmla="*/ 0 h 263"/>
                  <a:gd name="T28" fmla="*/ 0 w 126"/>
                  <a:gd name="T29" fmla="*/ 0 h 263"/>
                  <a:gd name="T30" fmla="*/ 0 w 126"/>
                  <a:gd name="T31" fmla="*/ 0 h 263"/>
                  <a:gd name="T32" fmla="*/ 0 w 126"/>
                  <a:gd name="T33" fmla="*/ 0 h 263"/>
                  <a:gd name="T34" fmla="*/ 0 w 126"/>
                  <a:gd name="T35" fmla="*/ 0 h 263"/>
                  <a:gd name="T36" fmla="*/ 0 w 126"/>
                  <a:gd name="T37" fmla="*/ 0 h 263"/>
                  <a:gd name="T38" fmla="*/ 0 w 126"/>
                  <a:gd name="T39" fmla="*/ 0 h 263"/>
                  <a:gd name="T40" fmla="*/ 0 w 126"/>
                  <a:gd name="T41" fmla="*/ 0 h 263"/>
                  <a:gd name="T42" fmla="*/ 0 w 126"/>
                  <a:gd name="T43" fmla="*/ 0 h 263"/>
                  <a:gd name="T44" fmla="*/ 0 w 126"/>
                  <a:gd name="T45" fmla="*/ 0 h 263"/>
                  <a:gd name="T46" fmla="*/ 0 w 126"/>
                  <a:gd name="T47" fmla="*/ 0 h 263"/>
                  <a:gd name="T48" fmla="*/ 0 w 126"/>
                  <a:gd name="T49" fmla="*/ 0 h 263"/>
                  <a:gd name="T50" fmla="*/ 0 w 126"/>
                  <a:gd name="T51" fmla="*/ 0 h 263"/>
                  <a:gd name="T52" fmla="*/ 0 w 126"/>
                  <a:gd name="T53" fmla="*/ 0 h 263"/>
                  <a:gd name="T54" fmla="*/ 0 w 126"/>
                  <a:gd name="T55" fmla="*/ 0 h 263"/>
                  <a:gd name="T56" fmla="*/ 0 w 126"/>
                  <a:gd name="T57" fmla="*/ 0 h 263"/>
                  <a:gd name="T58" fmla="*/ 0 w 126"/>
                  <a:gd name="T59" fmla="*/ 0 h 263"/>
                  <a:gd name="T60" fmla="*/ 0 w 126"/>
                  <a:gd name="T61" fmla="*/ 0 h 263"/>
                  <a:gd name="T62" fmla="*/ 0 w 126"/>
                  <a:gd name="T63" fmla="*/ 0 h 263"/>
                  <a:gd name="T64" fmla="*/ 0 w 126"/>
                  <a:gd name="T65" fmla="*/ 0 h 263"/>
                  <a:gd name="T66" fmla="*/ 0 w 126"/>
                  <a:gd name="T67" fmla="*/ 0 h 263"/>
                  <a:gd name="T68" fmla="*/ 0 w 126"/>
                  <a:gd name="T69" fmla="*/ 0 h 263"/>
                  <a:gd name="T70" fmla="*/ 0 w 126"/>
                  <a:gd name="T71" fmla="*/ 0 h 263"/>
                  <a:gd name="T72" fmla="*/ 0 w 126"/>
                  <a:gd name="T73" fmla="*/ 0 h 263"/>
                  <a:gd name="T74" fmla="*/ 0 w 126"/>
                  <a:gd name="T75" fmla="*/ 0 h 263"/>
                  <a:gd name="T76" fmla="*/ 0 w 126"/>
                  <a:gd name="T77" fmla="*/ 0 h 263"/>
                  <a:gd name="T78" fmla="*/ 0 w 126"/>
                  <a:gd name="T79" fmla="*/ 0 h 263"/>
                  <a:gd name="T80" fmla="*/ 0 w 126"/>
                  <a:gd name="T81" fmla="*/ 0 h 263"/>
                  <a:gd name="T82" fmla="*/ 0 w 126"/>
                  <a:gd name="T83" fmla="*/ 0 h 263"/>
                  <a:gd name="T84" fmla="*/ 0 w 126"/>
                  <a:gd name="T85" fmla="*/ 0 h 26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26"/>
                  <a:gd name="T130" fmla="*/ 0 h 263"/>
                  <a:gd name="T131" fmla="*/ 126 w 126"/>
                  <a:gd name="T132" fmla="*/ 263 h 26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26" h="263">
                    <a:moveTo>
                      <a:pt x="119" y="5"/>
                    </a:moveTo>
                    <a:lnTo>
                      <a:pt x="102" y="20"/>
                    </a:lnTo>
                    <a:lnTo>
                      <a:pt x="105" y="35"/>
                    </a:lnTo>
                    <a:lnTo>
                      <a:pt x="106" y="56"/>
                    </a:lnTo>
                    <a:lnTo>
                      <a:pt x="105" y="83"/>
                    </a:lnTo>
                    <a:lnTo>
                      <a:pt x="104" y="106"/>
                    </a:lnTo>
                    <a:lnTo>
                      <a:pt x="102" y="128"/>
                    </a:lnTo>
                    <a:lnTo>
                      <a:pt x="91" y="152"/>
                    </a:lnTo>
                    <a:lnTo>
                      <a:pt x="74" y="181"/>
                    </a:lnTo>
                    <a:lnTo>
                      <a:pt x="59" y="198"/>
                    </a:lnTo>
                    <a:lnTo>
                      <a:pt x="46" y="215"/>
                    </a:lnTo>
                    <a:lnTo>
                      <a:pt x="31" y="227"/>
                    </a:lnTo>
                    <a:lnTo>
                      <a:pt x="15" y="239"/>
                    </a:lnTo>
                    <a:lnTo>
                      <a:pt x="10" y="231"/>
                    </a:lnTo>
                    <a:lnTo>
                      <a:pt x="10" y="218"/>
                    </a:lnTo>
                    <a:lnTo>
                      <a:pt x="16" y="207"/>
                    </a:lnTo>
                    <a:lnTo>
                      <a:pt x="30" y="194"/>
                    </a:lnTo>
                    <a:lnTo>
                      <a:pt x="47" y="177"/>
                    </a:lnTo>
                    <a:lnTo>
                      <a:pt x="62" y="158"/>
                    </a:lnTo>
                    <a:lnTo>
                      <a:pt x="74" y="143"/>
                    </a:lnTo>
                    <a:lnTo>
                      <a:pt x="79" y="132"/>
                    </a:lnTo>
                    <a:lnTo>
                      <a:pt x="84" y="119"/>
                    </a:lnTo>
                    <a:lnTo>
                      <a:pt x="86" y="97"/>
                    </a:lnTo>
                    <a:lnTo>
                      <a:pt x="85" y="70"/>
                    </a:lnTo>
                    <a:lnTo>
                      <a:pt x="85" y="52"/>
                    </a:lnTo>
                    <a:lnTo>
                      <a:pt x="88" y="35"/>
                    </a:lnTo>
                    <a:lnTo>
                      <a:pt x="95" y="19"/>
                    </a:lnTo>
                    <a:lnTo>
                      <a:pt x="98" y="16"/>
                    </a:lnTo>
                    <a:lnTo>
                      <a:pt x="112" y="0"/>
                    </a:lnTo>
                    <a:lnTo>
                      <a:pt x="94" y="0"/>
                    </a:lnTo>
                    <a:lnTo>
                      <a:pt x="81" y="23"/>
                    </a:lnTo>
                    <a:lnTo>
                      <a:pt x="71" y="53"/>
                    </a:lnTo>
                    <a:lnTo>
                      <a:pt x="67" y="120"/>
                    </a:lnTo>
                    <a:lnTo>
                      <a:pt x="61" y="141"/>
                    </a:lnTo>
                    <a:lnTo>
                      <a:pt x="37" y="172"/>
                    </a:lnTo>
                    <a:lnTo>
                      <a:pt x="3" y="206"/>
                    </a:lnTo>
                    <a:lnTo>
                      <a:pt x="0" y="260"/>
                    </a:lnTo>
                    <a:lnTo>
                      <a:pt x="12" y="263"/>
                    </a:lnTo>
                    <a:lnTo>
                      <a:pt x="64" y="223"/>
                    </a:lnTo>
                    <a:lnTo>
                      <a:pt x="107" y="157"/>
                    </a:lnTo>
                    <a:lnTo>
                      <a:pt x="126" y="81"/>
                    </a:lnTo>
                    <a:lnTo>
                      <a:pt x="119" y="5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80" name="Freeform 86"/>
              <p:cNvSpPr>
                <a:spLocks/>
              </p:cNvSpPr>
              <p:nvPr/>
            </p:nvSpPr>
            <p:spPr bwMode="auto">
              <a:xfrm>
                <a:off x="1073" y="4158"/>
                <a:ext cx="3" cy="3"/>
              </a:xfrm>
              <a:custGeom>
                <a:avLst/>
                <a:gdLst>
                  <a:gd name="T0" fmla="*/ 0 w 31"/>
                  <a:gd name="T1" fmla="*/ 0 h 30"/>
                  <a:gd name="T2" fmla="*/ 0 w 31"/>
                  <a:gd name="T3" fmla="*/ 0 h 30"/>
                  <a:gd name="T4" fmla="*/ 0 w 31"/>
                  <a:gd name="T5" fmla="*/ 0 h 30"/>
                  <a:gd name="T6" fmla="*/ 0 w 31"/>
                  <a:gd name="T7" fmla="*/ 0 h 30"/>
                  <a:gd name="T8" fmla="*/ 0 w 31"/>
                  <a:gd name="T9" fmla="*/ 0 h 30"/>
                  <a:gd name="T10" fmla="*/ 0 w 31"/>
                  <a:gd name="T11" fmla="*/ 0 h 30"/>
                  <a:gd name="T12" fmla="*/ 0 w 31"/>
                  <a:gd name="T13" fmla="*/ 0 h 30"/>
                  <a:gd name="T14" fmla="*/ 0 w 31"/>
                  <a:gd name="T15" fmla="*/ 0 h 30"/>
                  <a:gd name="T16" fmla="*/ 0 w 31"/>
                  <a:gd name="T17" fmla="*/ 0 h 30"/>
                  <a:gd name="T18" fmla="*/ 0 w 31"/>
                  <a:gd name="T19" fmla="*/ 0 h 30"/>
                  <a:gd name="T20" fmla="*/ 0 w 31"/>
                  <a:gd name="T21" fmla="*/ 0 h 3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"/>
                  <a:gd name="T34" fmla="*/ 0 h 30"/>
                  <a:gd name="T35" fmla="*/ 31 w 31"/>
                  <a:gd name="T36" fmla="*/ 30 h 3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" h="30">
                    <a:moveTo>
                      <a:pt x="31" y="26"/>
                    </a:moveTo>
                    <a:lnTo>
                      <a:pt x="20" y="20"/>
                    </a:lnTo>
                    <a:lnTo>
                      <a:pt x="18" y="20"/>
                    </a:lnTo>
                    <a:lnTo>
                      <a:pt x="16" y="21"/>
                    </a:lnTo>
                    <a:lnTo>
                      <a:pt x="14" y="22"/>
                    </a:lnTo>
                    <a:lnTo>
                      <a:pt x="8" y="30"/>
                    </a:lnTo>
                    <a:lnTo>
                      <a:pt x="0" y="21"/>
                    </a:lnTo>
                    <a:lnTo>
                      <a:pt x="15" y="0"/>
                    </a:lnTo>
                    <a:lnTo>
                      <a:pt x="28" y="12"/>
                    </a:lnTo>
                    <a:lnTo>
                      <a:pt x="31" y="26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81" name="Freeform 87"/>
              <p:cNvSpPr>
                <a:spLocks/>
              </p:cNvSpPr>
              <p:nvPr/>
            </p:nvSpPr>
            <p:spPr bwMode="auto">
              <a:xfrm>
                <a:off x="1062" y="4157"/>
                <a:ext cx="17" cy="35"/>
              </a:xfrm>
              <a:custGeom>
                <a:avLst/>
                <a:gdLst>
                  <a:gd name="T0" fmla="*/ 0 w 150"/>
                  <a:gd name="T1" fmla="*/ 0 h 311"/>
                  <a:gd name="T2" fmla="*/ 0 w 150"/>
                  <a:gd name="T3" fmla="*/ 0 h 311"/>
                  <a:gd name="T4" fmla="*/ 0 w 150"/>
                  <a:gd name="T5" fmla="*/ 0 h 311"/>
                  <a:gd name="T6" fmla="*/ 0 w 150"/>
                  <a:gd name="T7" fmla="*/ 0 h 311"/>
                  <a:gd name="T8" fmla="*/ 0 w 150"/>
                  <a:gd name="T9" fmla="*/ 0 h 311"/>
                  <a:gd name="T10" fmla="*/ 0 w 150"/>
                  <a:gd name="T11" fmla="*/ 0 h 311"/>
                  <a:gd name="T12" fmla="*/ 0 w 150"/>
                  <a:gd name="T13" fmla="*/ 0 h 311"/>
                  <a:gd name="T14" fmla="*/ 0 w 150"/>
                  <a:gd name="T15" fmla="*/ 0 h 311"/>
                  <a:gd name="T16" fmla="*/ 0 w 150"/>
                  <a:gd name="T17" fmla="*/ 0 h 311"/>
                  <a:gd name="T18" fmla="*/ 0 w 150"/>
                  <a:gd name="T19" fmla="*/ 0 h 311"/>
                  <a:gd name="T20" fmla="*/ 0 w 150"/>
                  <a:gd name="T21" fmla="*/ 0 h 311"/>
                  <a:gd name="T22" fmla="*/ 0 w 150"/>
                  <a:gd name="T23" fmla="*/ 0 h 311"/>
                  <a:gd name="T24" fmla="*/ 0 w 150"/>
                  <a:gd name="T25" fmla="*/ 0 h 311"/>
                  <a:gd name="T26" fmla="*/ 0 w 150"/>
                  <a:gd name="T27" fmla="*/ 0 h 311"/>
                  <a:gd name="T28" fmla="*/ 0 w 150"/>
                  <a:gd name="T29" fmla="*/ 0 h 311"/>
                  <a:gd name="T30" fmla="*/ 0 w 150"/>
                  <a:gd name="T31" fmla="*/ 0 h 311"/>
                  <a:gd name="T32" fmla="*/ 0 w 150"/>
                  <a:gd name="T33" fmla="*/ 0 h 311"/>
                  <a:gd name="T34" fmla="*/ 0 w 150"/>
                  <a:gd name="T35" fmla="*/ 0 h 311"/>
                  <a:gd name="T36" fmla="*/ 0 w 150"/>
                  <a:gd name="T37" fmla="*/ 0 h 311"/>
                  <a:gd name="T38" fmla="*/ 0 w 150"/>
                  <a:gd name="T39" fmla="*/ 0 h 311"/>
                  <a:gd name="T40" fmla="*/ 0 w 150"/>
                  <a:gd name="T41" fmla="*/ 0 h 311"/>
                  <a:gd name="T42" fmla="*/ 0 w 150"/>
                  <a:gd name="T43" fmla="*/ 0 h 311"/>
                  <a:gd name="T44" fmla="*/ 0 w 150"/>
                  <a:gd name="T45" fmla="*/ 0 h 311"/>
                  <a:gd name="T46" fmla="*/ 0 w 150"/>
                  <a:gd name="T47" fmla="*/ 0 h 311"/>
                  <a:gd name="T48" fmla="*/ 0 w 150"/>
                  <a:gd name="T49" fmla="*/ 0 h 311"/>
                  <a:gd name="T50" fmla="*/ 0 w 150"/>
                  <a:gd name="T51" fmla="*/ 0 h 311"/>
                  <a:gd name="T52" fmla="*/ 0 w 150"/>
                  <a:gd name="T53" fmla="*/ 0 h 311"/>
                  <a:gd name="T54" fmla="*/ 0 w 150"/>
                  <a:gd name="T55" fmla="*/ 0 h 311"/>
                  <a:gd name="T56" fmla="*/ 0 w 150"/>
                  <a:gd name="T57" fmla="*/ 0 h 311"/>
                  <a:gd name="T58" fmla="*/ 0 w 150"/>
                  <a:gd name="T59" fmla="*/ 0 h 311"/>
                  <a:gd name="T60" fmla="*/ 0 w 150"/>
                  <a:gd name="T61" fmla="*/ 0 h 311"/>
                  <a:gd name="T62" fmla="*/ 0 w 150"/>
                  <a:gd name="T63" fmla="*/ 0 h 311"/>
                  <a:gd name="T64" fmla="*/ 0 w 150"/>
                  <a:gd name="T65" fmla="*/ 0 h 311"/>
                  <a:gd name="T66" fmla="*/ 0 w 150"/>
                  <a:gd name="T67" fmla="*/ 0 h 311"/>
                  <a:gd name="T68" fmla="*/ 0 w 150"/>
                  <a:gd name="T69" fmla="*/ 0 h 311"/>
                  <a:gd name="T70" fmla="*/ 0 w 150"/>
                  <a:gd name="T71" fmla="*/ 0 h 311"/>
                  <a:gd name="T72" fmla="*/ 0 w 150"/>
                  <a:gd name="T73" fmla="*/ 0 h 311"/>
                  <a:gd name="T74" fmla="*/ 0 w 150"/>
                  <a:gd name="T75" fmla="*/ 0 h 311"/>
                  <a:gd name="T76" fmla="*/ 0 w 150"/>
                  <a:gd name="T77" fmla="*/ 0 h 311"/>
                  <a:gd name="T78" fmla="*/ 0 w 150"/>
                  <a:gd name="T79" fmla="*/ 0 h 311"/>
                  <a:gd name="T80" fmla="*/ 0 w 150"/>
                  <a:gd name="T81" fmla="*/ 0 h 311"/>
                  <a:gd name="T82" fmla="*/ 0 w 150"/>
                  <a:gd name="T83" fmla="*/ 0 h 311"/>
                  <a:gd name="T84" fmla="*/ 0 w 150"/>
                  <a:gd name="T85" fmla="*/ 0 h 311"/>
                  <a:gd name="T86" fmla="*/ 0 w 150"/>
                  <a:gd name="T87" fmla="*/ 0 h 311"/>
                  <a:gd name="T88" fmla="*/ 0 w 150"/>
                  <a:gd name="T89" fmla="*/ 0 h 311"/>
                  <a:gd name="T90" fmla="*/ 0 w 150"/>
                  <a:gd name="T91" fmla="*/ 0 h 311"/>
                  <a:gd name="T92" fmla="*/ 0 w 150"/>
                  <a:gd name="T93" fmla="*/ 0 h 31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50"/>
                  <a:gd name="T142" fmla="*/ 0 h 311"/>
                  <a:gd name="T143" fmla="*/ 150 w 150"/>
                  <a:gd name="T144" fmla="*/ 311 h 31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50" h="311">
                    <a:moveTo>
                      <a:pt x="104" y="20"/>
                    </a:moveTo>
                    <a:lnTo>
                      <a:pt x="110" y="33"/>
                    </a:lnTo>
                    <a:lnTo>
                      <a:pt x="101" y="48"/>
                    </a:lnTo>
                    <a:lnTo>
                      <a:pt x="97" y="68"/>
                    </a:lnTo>
                    <a:lnTo>
                      <a:pt x="94" y="88"/>
                    </a:lnTo>
                    <a:lnTo>
                      <a:pt x="96" y="113"/>
                    </a:lnTo>
                    <a:lnTo>
                      <a:pt x="94" y="135"/>
                    </a:lnTo>
                    <a:lnTo>
                      <a:pt x="91" y="155"/>
                    </a:lnTo>
                    <a:lnTo>
                      <a:pt x="81" y="172"/>
                    </a:lnTo>
                    <a:lnTo>
                      <a:pt x="64" y="191"/>
                    </a:lnTo>
                    <a:lnTo>
                      <a:pt x="49" y="207"/>
                    </a:lnTo>
                    <a:lnTo>
                      <a:pt x="37" y="220"/>
                    </a:lnTo>
                    <a:lnTo>
                      <a:pt x="28" y="229"/>
                    </a:lnTo>
                    <a:lnTo>
                      <a:pt x="23" y="240"/>
                    </a:lnTo>
                    <a:lnTo>
                      <a:pt x="23" y="255"/>
                    </a:lnTo>
                    <a:lnTo>
                      <a:pt x="23" y="271"/>
                    </a:lnTo>
                    <a:lnTo>
                      <a:pt x="21" y="280"/>
                    </a:lnTo>
                    <a:lnTo>
                      <a:pt x="32" y="276"/>
                    </a:lnTo>
                    <a:lnTo>
                      <a:pt x="46" y="264"/>
                    </a:lnTo>
                    <a:lnTo>
                      <a:pt x="68" y="245"/>
                    </a:lnTo>
                    <a:lnTo>
                      <a:pt x="93" y="220"/>
                    </a:lnTo>
                    <a:lnTo>
                      <a:pt x="105" y="199"/>
                    </a:lnTo>
                    <a:lnTo>
                      <a:pt x="121" y="172"/>
                    </a:lnTo>
                    <a:lnTo>
                      <a:pt x="129" y="149"/>
                    </a:lnTo>
                    <a:lnTo>
                      <a:pt x="132" y="120"/>
                    </a:lnTo>
                    <a:lnTo>
                      <a:pt x="132" y="98"/>
                    </a:lnTo>
                    <a:lnTo>
                      <a:pt x="132" y="72"/>
                    </a:lnTo>
                    <a:lnTo>
                      <a:pt x="130" y="55"/>
                    </a:lnTo>
                    <a:lnTo>
                      <a:pt x="126" y="41"/>
                    </a:lnTo>
                    <a:lnTo>
                      <a:pt x="120" y="30"/>
                    </a:lnTo>
                    <a:lnTo>
                      <a:pt x="108" y="3"/>
                    </a:lnTo>
                    <a:lnTo>
                      <a:pt x="121" y="0"/>
                    </a:lnTo>
                    <a:lnTo>
                      <a:pt x="136" y="19"/>
                    </a:lnTo>
                    <a:lnTo>
                      <a:pt x="150" y="116"/>
                    </a:lnTo>
                    <a:lnTo>
                      <a:pt x="139" y="173"/>
                    </a:lnTo>
                    <a:lnTo>
                      <a:pt x="97" y="244"/>
                    </a:lnTo>
                    <a:lnTo>
                      <a:pt x="72" y="273"/>
                    </a:lnTo>
                    <a:lnTo>
                      <a:pt x="10" y="311"/>
                    </a:lnTo>
                    <a:lnTo>
                      <a:pt x="0" y="284"/>
                    </a:lnTo>
                    <a:lnTo>
                      <a:pt x="8" y="239"/>
                    </a:lnTo>
                    <a:lnTo>
                      <a:pt x="6" y="217"/>
                    </a:lnTo>
                    <a:lnTo>
                      <a:pt x="59" y="168"/>
                    </a:lnTo>
                    <a:lnTo>
                      <a:pt x="74" y="143"/>
                    </a:lnTo>
                    <a:lnTo>
                      <a:pt x="74" y="91"/>
                    </a:lnTo>
                    <a:lnTo>
                      <a:pt x="93" y="30"/>
                    </a:lnTo>
                    <a:lnTo>
                      <a:pt x="104" y="20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82" name="Freeform 88"/>
              <p:cNvSpPr>
                <a:spLocks/>
              </p:cNvSpPr>
              <p:nvPr/>
            </p:nvSpPr>
            <p:spPr bwMode="auto">
              <a:xfrm>
                <a:off x="1067" y="4105"/>
                <a:ext cx="5" cy="4"/>
              </a:xfrm>
              <a:custGeom>
                <a:avLst/>
                <a:gdLst>
                  <a:gd name="T0" fmla="*/ 0 w 46"/>
                  <a:gd name="T1" fmla="*/ 0 h 33"/>
                  <a:gd name="T2" fmla="*/ 0 w 46"/>
                  <a:gd name="T3" fmla="*/ 0 h 33"/>
                  <a:gd name="T4" fmla="*/ 0 w 46"/>
                  <a:gd name="T5" fmla="*/ 0 h 33"/>
                  <a:gd name="T6" fmla="*/ 0 w 46"/>
                  <a:gd name="T7" fmla="*/ 0 h 33"/>
                  <a:gd name="T8" fmla="*/ 0 w 46"/>
                  <a:gd name="T9" fmla="*/ 0 h 33"/>
                  <a:gd name="T10" fmla="*/ 0 w 46"/>
                  <a:gd name="T11" fmla="*/ 0 h 33"/>
                  <a:gd name="T12" fmla="*/ 0 w 46"/>
                  <a:gd name="T13" fmla="*/ 0 h 33"/>
                  <a:gd name="T14" fmla="*/ 0 w 46"/>
                  <a:gd name="T15" fmla="*/ 0 h 33"/>
                  <a:gd name="T16" fmla="*/ 0 w 46"/>
                  <a:gd name="T17" fmla="*/ 0 h 33"/>
                  <a:gd name="T18" fmla="*/ 0 w 46"/>
                  <a:gd name="T19" fmla="*/ 0 h 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6"/>
                  <a:gd name="T31" fmla="*/ 0 h 33"/>
                  <a:gd name="T32" fmla="*/ 46 w 46"/>
                  <a:gd name="T33" fmla="*/ 33 h 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6" h="33">
                    <a:moveTo>
                      <a:pt x="0" y="12"/>
                    </a:moveTo>
                    <a:lnTo>
                      <a:pt x="10" y="11"/>
                    </a:lnTo>
                    <a:lnTo>
                      <a:pt x="19" y="13"/>
                    </a:lnTo>
                    <a:lnTo>
                      <a:pt x="28" y="18"/>
                    </a:lnTo>
                    <a:lnTo>
                      <a:pt x="37" y="33"/>
                    </a:lnTo>
                    <a:lnTo>
                      <a:pt x="46" y="23"/>
                    </a:lnTo>
                    <a:lnTo>
                      <a:pt x="38" y="0"/>
                    </a:lnTo>
                    <a:lnTo>
                      <a:pt x="0" y="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83" name="Freeform 89"/>
              <p:cNvSpPr>
                <a:spLocks/>
              </p:cNvSpPr>
              <p:nvPr/>
            </p:nvSpPr>
            <p:spPr bwMode="auto">
              <a:xfrm>
                <a:off x="1048" y="4103"/>
                <a:ext cx="29" cy="79"/>
              </a:xfrm>
              <a:custGeom>
                <a:avLst/>
                <a:gdLst>
                  <a:gd name="T0" fmla="*/ 0 w 259"/>
                  <a:gd name="T1" fmla="*/ 0 h 708"/>
                  <a:gd name="T2" fmla="*/ 0 w 259"/>
                  <a:gd name="T3" fmla="*/ 0 h 708"/>
                  <a:gd name="T4" fmla="*/ 0 w 259"/>
                  <a:gd name="T5" fmla="*/ 0 h 708"/>
                  <a:gd name="T6" fmla="*/ 0 w 259"/>
                  <a:gd name="T7" fmla="*/ 0 h 708"/>
                  <a:gd name="T8" fmla="*/ 0 w 259"/>
                  <a:gd name="T9" fmla="*/ 0 h 708"/>
                  <a:gd name="T10" fmla="*/ 0 w 259"/>
                  <a:gd name="T11" fmla="*/ 0 h 708"/>
                  <a:gd name="T12" fmla="*/ 0 w 259"/>
                  <a:gd name="T13" fmla="*/ 0 h 708"/>
                  <a:gd name="T14" fmla="*/ 0 w 259"/>
                  <a:gd name="T15" fmla="*/ 0 h 708"/>
                  <a:gd name="T16" fmla="*/ 0 w 259"/>
                  <a:gd name="T17" fmla="*/ 0 h 708"/>
                  <a:gd name="T18" fmla="*/ 0 w 259"/>
                  <a:gd name="T19" fmla="*/ 0 h 708"/>
                  <a:gd name="T20" fmla="*/ 0 w 259"/>
                  <a:gd name="T21" fmla="*/ 0 h 708"/>
                  <a:gd name="T22" fmla="*/ 0 w 259"/>
                  <a:gd name="T23" fmla="*/ 0 h 708"/>
                  <a:gd name="T24" fmla="*/ 0 w 259"/>
                  <a:gd name="T25" fmla="*/ 0 h 708"/>
                  <a:gd name="T26" fmla="*/ 0 w 259"/>
                  <a:gd name="T27" fmla="*/ 0 h 708"/>
                  <a:gd name="T28" fmla="*/ 0 w 259"/>
                  <a:gd name="T29" fmla="*/ 0 h 708"/>
                  <a:gd name="T30" fmla="*/ 0 w 259"/>
                  <a:gd name="T31" fmla="*/ 0 h 708"/>
                  <a:gd name="T32" fmla="*/ 0 w 259"/>
                  <a:gd name="T33" fmla="*/ 0 h 708"/>
                  <a:gd name="T34" fmla="*/ 0 w 259"/>
                  <a:gd name="T35" fmla="*/ 0 h 708"/>
                  <a:gd name="T36" fmla="*/ 0 w 259"/>
                  <a:gd name="T37" fmla="*/ 0 h 708"/>
                  <a:gd name="T38" fmla="*/ 0 w 259"/>
                  <a:gd name="T39" fmla="*/ 0 h 708"/>
                  <a:gd name="T40" fmla="*/ 0 w 259"/>
                  <a:gd name="T41" fmla="*/ 0 h 708"/>
                  <a:gd name="T42" fmla="*/ 0 w 259"/>
                  <a:gd name="T43" fmla="*/ 0 h 708"/>
                  <a:gd name="T44" fmla="*/ 0 w 259"/>
                  <a:gd name="T45" fmla="*/ 0 h 708"/>
                  <a:gd name="T46" fmla="*/ 0 w 259"/>
                  <a:gd name="T47" fmla="*/ 0 h 708"/>
                  <a:gd name="T48" fmla="*/ 0 w 259"/>
                  <a:gd name="T49" fmla="*/ 0 h 708"/>
                  <a:gd name="T50" fmla="*/ 0 w 259"/>
                  <a:gd name="T51" fmla="*/ 0 h 708"/>
                  <a:gd name="T52" fmla="*/ 0 w 259"/>
                  <a:gd name="T53" fmla="*/ 0 h 708"/>
                  <a:gd name="T54" fmla="*/ 0 w 259"/>
                  <a:gd name="T55" fmla="*/ 0 h 708"/>
                  <a:gd name="T56" fmla="*/ 0 w 259"/>
                  <a:gd name="T57" fmla="*/ 0 h 708"/>
                  <a:gd name="T58" fmla="*/ 0 w 259"/>
                  <a:gd name="T59" fmla="*/ 0 h 708"/>
                  <a:gd name="T60" fmla="*/ 0 w 259"/>
                  <a:gd name="T61" fmla="*/ 0 h 708"/>
                  <a:gd name="T62" fmla="*/ 0 w 259"/>
                  <a:gd name="T63" fmla="*/ 0 h 708"/>
                  <a:gd name="T64" fmla="*/ 0 w 259"/>
                  <a:gd name="T65" fmla="*/ 0 h 708"/>
                  <a:gd name="T66" fmla="*/ 0 w 259"/>
                  <a:gd name="T67" fmla="*/ 0 h 708"/>
                  <a:gd name="T68" fmla="*/ 0 w 259"/>
                  <a:gd name="T69" fmla="*/ 0 h 708"/>
                  <a:gd name="T70" fmla="*/ 0 w 259"/>
                  <a:gd name="T71" fmla="*/ 0 h 708"/>
                  <a:gd name="T72" fmla="*/ 0 w 259"/>
                  <a:gd name="T73" fmla="*/ 0 h 708"/>
                  <a:gd name="T74" fmla="*/ 0 w 259"/>
                  <a:gd name="T75" fmla="*/ 0 h 708"/>
                  <a:gd name="T76" fmla="*/ 0 w 259"/>
                  <a:gd name="T77" fmla="*/ 0 h 708"/>
                  <a:gd name="T78" fmla="*/ 0 w 259"/>
                  <a:gd name="T79" fmla="*/ 0 h 708"/>
                  <a:gd name="T80" fmla="*/ 0 w 259"/>
                  <a:gd name="T81" fmla="*/ 0 h 708"/>
                  <a:gd name="T82" fmla="*/ 0 w 259"/>
                  <a:gd name="T83" fmla="*/ 0 h 708"/>
                  <a:gd name="T84" fmla="*/ 0 w 259"/>
                  <a:gd name="T85" fmla="*/ 0 h 708"/>
                  <a:gd name="T86" fmla="*/ 0 w 259"/>
                  <a:gd name="T87" fmla="*/ 0 h 708"/>
                  <a:gd name="T88" fmla="*/ 0 w 259"/>
                  <a:gd name="T89" fmla="*/ 0 h 708"/>
                  <a:gd name="T90" fmla="*/ 0 w 259"/>
                  <a:gd name="T91" fmla="*/ 0 h 708"/>
                  <a:gd name="T92" fmla="*/ 0 w 259"/>
                  <a:gd name="T93" fmla="*/ 0 h 708"/>
                  <a:gd name="T94" fmla="*/ 0 w 259"/>
                  <a:gd name="T95" fmla="*/ 0 h 70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59"/>
                  <a:gd name="T145" fmla="*/ 0 h 708"/>
                  <a:gd name="T146" fmla="*/ 259 w 259"/>
                  <a:gd name="T147" fmla="*/ 708 h 70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59" h="708">
                    <a:moveTo>
                      <a:pt x="99" y="85"/>
                    </a:moveTo>
                    <a:lnTo>
                      <a:pt x="118" y="108"/>
                    </a:lnTo>
                    <a:lnTo>
                      <a:pt x="102" y="144"/>
                    </a:lnTo>
                    <a:lnTo>
                      <a:pt x="77" y="176"/>
                    </a:lnTo>
                    <a:lnTo>
                      <a:pt x="45" y="212"/>
                    </a:lnTo>
                    <a:lnTo>
                      <a:pt x="34" y="244"/>
                    </a:lnTo>
                    <a:lnTo>
                      <a:pt x="34" y="291"/>
                    </a:lnTo>
                    <a:lnTo>
                      <a:pt x="47" y="349"/>
                    </a:lnTo>
                    <a:lnTo>
                      <a:pt x="55" y="411"/>
                    </a:lnTo>
                    <a:lnTo>
                      <a:pt x="53" y="471"/>
                    </a:lnTo>
                    <a:lnTo>
                      <a:pt x="49" y="518"/>
                    </a:lnTo>
                    <a:lnTo>
                      <a:pt x="53" y="553"/>
                    </a:lnTo>
                    <a:lnTo>
                      <a:pt x="75" y="615"/>
                    </a:lnTo>
                    <a:lnTo>
                      <a:pt x="85" y="662"/>
                    </a:lnTo>
                    <a:lnTo>
                      <a:pt x="100" y="676"/>
                    </a:lnTo>
                    <a:lnTo>
                      <a:pt x="135" y="673"/>
                    </a:lnTo>
                    <a:lnTo>
                      <a:pt x="168" y="638"/>
                    </a:lnTo>
                    <a:lnTo>
                      <a:pt x="189" y="593"/>
                    </a:lnTo>
                    <a:lnTo>
                      <a:pt x="198" y="540"/>
                    </a:lnTo>
                    <a:lnTo>
                      <a:pt x="204" y="506"/>
                    </a:lnTo>
                    <a:lnTo>
                      <a:pt x="225" y="460"/>
                    </a:lnTo>
                    <a:lnTo>
                      <a:pt x="239" y="429"/>
                    </a:lnTo>
                    <a:lnTo>
                      <a:pt x="239" y="400"/>
                    </a:lnTo>
                    <a:lnTo>
                      <a:pt x="231" y="392"/>
                    </a:lnTo>
                    <a:lnTo>
                      <a:pt x="214" y="395"/>
                    </a:lnTo>
                    <a:lnTo>
                      <a:pt x="189" y="412"/>
                    </a:lnTo>
                    <a:lnTo>
                      <a:pt x="178" y="419"/>
                    </a:lnTo>
                    <a:lnTo>
                      <a:pt x="173" y="448"/>
                    </a:lnTo>
                    <a:lnTo>
                      <a:pt x="170" y="480"/>
                    </a:lnTo>
                    <a:lnTo>
                      <a:pt x="159" y="522"/>
                    </a:lnTo>
                    <a:lnTo>
                      <a:pt x="142" y="556"/>
                    </a:lnTo>
                    <a:lnTo>
                      <a:pt x="119" y="601"/>
                    </a:lnTo>
                    <a:lnTo>
                      <a:pt x="112" y="583"/>
                    </a:lnTo>
                    <a:lnTo>
                      <a:pt x="108" y="556"/>
                    </a:lnTo>
                    <a:lnTo>
                      <a:pt x="118" y="506"/>
                    </a:lnTo>
                    <a:lnTo>
                      <a:pt x="123" y="438"/>
                    </a:lnTo>
                    <a:lnTo>
                      <a:pt x="118" y="387"/>
                    </a:lnTo>
                    <a:lnTo>
                      <a:pt x="100" y="340"/>
                    </a:lnTo>
                    <a:lnTo>
                      <a:pt x="87" y="308"/>
                    </a:lnTo>
                    <a:lnTo>
                      <a:pt x="87" y="278"/>
                    </a:lnTo>
                    <a:lnTo>
                      <a:pt x="93" y="250"/>
                    </a:lnTo>
                    <a:lnTo>
                      <a:pt x="127" y="195"/>
                    </a:lnTo>
                    <a:lnTo>
                      <a:pt x="154" y="149"/>
                    </a:lnTo>
                    <a:lnTo>
                      <a:pt x="162" y="112"/>
                    </a:lnTo>
                    <a:lnTo>
                      <a:pt x="161" y="81"/>
                    </a:lnTo>
                    <a:lnTo>
                      <a:pt x="168" y="59"/>
                    </a:lnTo>
                    <a:lnTo>
                      <a:pt x="178" y="57"/>
                    </a:lnTo>
                    <a:lnTo>
                      <a:pt x="185" y="79"/>
                    </a:lnTo>
                    <a:lnTo>
                      <a:pt x="187" y="112"/>
                    </a:lnTo>
                    <a:lnTo>
                      <a:pt x="185" y="152"/>
                    </a:lnTo>
                    <a:lnTo>
                      <a:pt x="173" y="201"/>
                    </a:lnTo>
                    <a:lnTo>
                      <a:pt x="151" y="258"/>
                    </a:lnTo>
                    <a:lnTo>
                      <a:pt x="140" y="280"/>
                    </a:lnTo>
                    <a:lnTo>
                      <a:pt x="138" y="308"/>
                    </a:lnTo>
                    <a:lnTo>
                      <a:pt x="155" y="351"/>
                    </a:lnTo>
                    <a:lnTo>
                      <a:pt x="176" y="351"/>
                    </a:lnTo>
                    <a:lnTo>
                      <a:pt x="193" y="327"/>
                    </a:lnTo>
                    <a:lnTo>
                      <a:pt x="208" y="272"/>
                    </a:lnTo>
                    <a:lnTo>
                      <a:pt x="223" y="168"/>
                    </a:lnTo>
                    <a:lnTo>
                      <a:pt x="229" y="114"/>
                    </a:lnTo>
                    <a:lnTo>
                      <a:pt x="227" y="79"/>
                    </a:lnTo>
                    <a:lnTo>
                      <a:pt x="223" y="55"/>
                    </a:lnTo>
                    <a:lnTo>
                      <a:pt x="212" y="32"/>
                    </a:lnTo>
                    <a:lnTo>
                      <a:pt x="198" y="19"/>
                    </a:lnTo>
                    <a:lnTo>
                      <a:pt x="182" y="19"/>
                    </a:lnTo>
                    <a:lnTo>
                      <a:pt x="165" y="30"/>
                    </a:lnTo>
                    <a:lnTo>
                      <a:pt x="146" y="55"/>
                    </a:lnTo>
                    <a:lnTo>
                      <a:pt x="136" y="78"/>
                    </a:lnTo>
                    <a:lnTo>
                      <a:pt x="123" y="93"/>
                    </a:lnTo>
                    <a:lnTo>
                      <a:pt x="110" y="71"/>
                    </a:lnTo>
                    <a:lnTo>
                      <a:pt x="161" y="6"/>
                    </a:lnTo>
                    <a:lnTo>
                      <a:pt x="204" y="0"/>
                    </a:lnTo>
                    <a:lnTo>
                      <a:pt x="250" y="51"/>
                    </a:lnTo>
                    <a:lnTo>
                      <a:pt x="239" y="190"/>
                    </a:lnTo>
                    <a:lnTo>
                      <a:pt x="236" y="263"/>
                    </a:lnTo>
                    <a:lnTo>
                      <a:pt x="223" y="354"/>
                    </a:lnTo>
                    <a:lnTo>
                      <a:pt x="252" y="376"/>
                    </a:lnTo>
                    <a:lnTo>
                      <a:pt x="259" y="427"/>
                    </a:lnTo>
                    <a:lnTo>
                      <a:pt x="246" y="474"/>
                    </a:lnTo>
                    <a:lnTo>
                      <a:pt x="216" y="539"/>
                    </a:lnTo>
                    <a:lnTo>
                      <a:pt x="206" y="577"/>
                    </a:lnTo>
                    <a:lnTo>
                      <a:pt x="204" y="629"/>
                    </a:lnTo>
                    <a:lnTo>
                      <a:pt x="155" y="686"/>
                    </a:lnTo>
                    <a:lnTo>
                      <a:pt x="115" y="708"/>
                    </a:lnTo>
                    <a:lnTo>
                      <a:pt x="58" y="703"/>
                    </a:lnTo>
                    <a:lnTo>
                      <a:pt x="42" y="597"/>
                    </a:lnTo>
                    <a:lnTo>
                      <a:pt x="11" y="540"/>
                    </a:lnTo>
                    <a:lnTo>
                      <a:pt x="28" y="446"/>
                    </a:lnTo>
                    <a:lnTo>
                      <a:pt x="25" y="373"/>
                    </a:lnTo>
                    <a:lnTo>
                      <a:pt x="8" y="329"/>
                    </a:lnTo>
                    <a:lnTo>
                      <a:pt x="0" y="242"/>
                    </a:lnTo>
                    <a:lnTo>
                      <a:pt x="15" y="201"/>
                    </a:lnTo>
                    <a:lnTo>
                      <a:pt x="47" y="147"/>
                    </a:lnTo>
                    <a:lnTo>
                      <a:pt x="77" y="123"/>
                    </a:lnTo>
                    <a:lnTo>
                      <a:pt x="99" y="85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84" name="Freeform 90"/>
              <p:cNvSpPr>
                <a:spLocks/>
              </p:cNvSpPr>
              <p:nvPr/>
            </p:nvSpPr>
            <p:spPr bwMode="auto">
              <a:xfrm>
                <a:off x="1028" y="4178"/>
                <a:ext cx="10" cy="20"/>
              </a:xfrm>
              <a:custGeom>
                <a:avLst/>
                <a:gdLst>
                  <a:gd name="T0" fmla="*/ 0 w 91"/>
                  <a:gd name="T1" fmla="*/ 0 h 176"/>
                  <a:gd name="T2" fmla="*/ 0 w 91"/>
                  <a:gd name="T3" fmla="*/ 0 h 176"/>
                  <a:gd name="T4" fmla="*/ 0 w 91"/>
                  <a:gd name="T5" fmla="*/ 0 h 176"/>
                  <a:gd name="T6" fmla="*/ 0 w 91"/>
                  <a:gd name="T7" fmla="*/ 0 h 176"/>
                  <a:gd name="T8" fmla="*/ 0 w 91"/>
                  <a:gd name="T9" fmla="*/ 0 h 176"/>
                  <a:gd name="T10" fmla="*/ 0 w 91"/>
                  <a:gd name="T11" fmla="*/ 0 h 176"/>
                  <a:gd name="T12" fmla="*/ 0 w 91"/>
                  <a:gd name="T13" fmla="*/ 0 h 176"/>
                  <a:gd name="T14" fmla="*/ 0 w 91"/>
                  <a:gd name="T15" fmla="*/ 0 h 176"/>
                  <a:gd name="T16" fmla="*/ 0 w 91"/>
                  <a:gd name="T17" fmla="*/ 0 h 176"/>
                  <a:gd name="T18" fmla="*/ 0 w 91"/>
                  <a:gd name="T19" fmla="*/ 0 h 176"/>
                  <a:gd name="T20" fmla="*/ 0 w 91"/>
                  <a:gd name="T21" fmla="*/ 0 h 176"/>
                  <a:gd name="T22" fmla="*/ 0 w 91"/>
                  <a:gd name="T23" fmla="*/ 0 h 176"/>
                  <a:gd name="T24" fmla="*/ 0 w 91"/>
                  <a:gd name="T25" fmla="*/ 0 h 176"/>
                  <a:gd name="T26" fmla="*/ 0 w 91"/>
                  <a:gd name="T27" fmla="*/ 0 h 176"/>
                  <a:gd name="T28" fmla="*/ 0 w 91"/>
                  <a:gd name="T29" fmla="*/ 0 h 176"/>
                  <a:gd name="T30" fmla="*/ 0 w 91"/>
                  <a:gd name="T31" fmla="*/ 0 h 176"/>
                  <a:gd name="T32" fmla="*/ 0 w 91"/>
                  <a:gd name="T33" fmla="*/ 0 h 176"/>
                  <a:gd name="T34" fmla="*/ 0 w 91"/>
                  <a:gd name="T35" fmla="*/ 0 h 176"/>
                  <a:gd name="T36" fmla="*/ 0 w 91"/>
                  <a:gd name="T37" fmla="*/ 0 h 176"/>
                  <a:gd name="T38" fmla="*/ 0 w 91"/>
                  <a:gd name="T39" fmla="*/ 0 h 176"/>
                  <a:gd name="T40" fmla="*/ 0 w 91"/>
                  <a:gd name="T41" fmla="*/ 0 h 176"/>
                  <a:gd name="T42" fmla="*/ 0 w 91"/>
                  <a:gd name="T43" fmla="*/ 0 h 176"/>
                  <a:gd name="T44" fmla="*/ 0 w 91"/>
                  <a:gd name="T45" fmla="*/ 0 h 176"/>
                  <a:gd name="T46" fmla="*/ 0 w 91"/>
                  <a:gd name="T47" fmla="*/ 0 h 176"/>
                  <a:gd name="T48" fmla="*/ 0 w 91"/>
                  <a:gd name="T49" fmla="*/ 0 h 176"/>
                  <a:gd name="T50" fmla="*/ 0 w 91"/>
                  <a:gd name="T51" fmla="*/ 0 h 176"/>
                  <a:gd name="T52" fmla="*/ 0 w 91"/>
                  <a:gd name="T53" fmla="*/ 0 h 17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91"/>
                  <a:gd name="T82" fmla="*/ 0 h 176"/>
                  <a:gd name="T83" fmla="*/ 91 w 91"/>
                  <a:gd name="T84" fmla="*/ 176 h 17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91" h="176">
                    <a:moveTo>
                      <a:pt x="35" y="43"/>
                    </a:moveTo>
                    <a:lnTo>
                      <a:pt x="19" y="58"/>
                    </a:lnTo>
                    <a:lnTo>
                      <a:pt x="19" y="69"/>
                    </a:lnTo>
                    <a:lnTo>
                      <a:pt x="28" y="86"/>
                    </a:lnTo>
                    <a:lnTo>
                      <a:pt x="33" y="107"/>
                    </a:lnTo>
                    <a:lnTo>
                      <a:pt x="35" y="133"/>
                    </a:lnTo>
                    <a:lnTo>
                      <a:pt x="40" y="144"/>
                    </a:lnTo>
                    <a:lnTo>
                      <a:pt x="49" y="146"/>
                    </a:lnTo>
                    <a:lnTo>
                      <a:pt x="61" y="132"/>
                    </a:lnTo>
                    <a:lnTo>
                      <a:pt x="68" y="107"/>
                    </a:lnTo>
                    <a:lnTo>
                      <a:pt x="68" y="86"/>
                    </a:lnTo>
                    <a:lnTo>
                      <a:pt x="69" y="61"/>
                    </a:lnTo>
                    <a:lnTo>
                      <a:pt x="67" y="43"/>
                    </a:lnTo>
                    <a:lnTo>
                      <a:pt x="56" y="36"/>
                    </a:lnTo>
                    <a:lnTo>
                      <a:pt x="43" y="39"/>
                    </a:lnTo>
                    <a:lnTo>
                      <a:pt x="33" y="22"/>
                    </a:lnTo>
                    <a:lnTo>
                      <a:pt x="52" y="9"/>
                    </a:lnTo>
                    <a:lnTo>
                      <a:pt x="73" y="0"/>
                    </a:lnTo>
                    <a:lnTo>
                      <a:pt x="91" y="42"/>
                    </a:lnTo>
                    <a:lnTo>
                      <a:pt x="87" y="87"/>
                    </a:lnTo>
                    <a:lnTo>
                      <a:pt x="68" y="176"/>
                    </a:lnTo>
                    <a:lnTo>
                      <a:pt x="29" y="170"/>
                    </a:lnTo>
                    <a:lnTo>
                      <a:pt x="0" y="60"/>
                    </a:lnTo>
                    <a:lnTo>
                      <a:pt x="0" y="43"/>
                    </a:lnTo>
                    <a:lnTo>
                      <a:pt x="22" y="29"/>
                    </a:lnTo>
                    <a:lnTo>
                      <a:pt x="35" y="43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85" name="Freeform 91"/>
              <p:cNvSpPr>
                <a:spLocks/>
              </p:cNvSpPr>
              <p:nvPr/>
            </p:nvSpPr>
            <p:spPr bwMode="auto">
              <a:xfrm>
                <a:off x="1029" y="4180"/>
                <a:ext cx="6" cy="6"/>
              </a:xfrm>
              <a:custGeom>
                <a:avLst/>
                <a:gdLst>
                  <a:gd name="T0" fmla="*/ 0 w 53"/>
                  <a:gd name="T1" fmla="*/ 0 h 57"/>
                  <a:gd name="T2" fmla="*/ 0 w 53"/>
                  <a:gd name="T3" fmla="*/ 0 h 57"/>
                  <a:gd name="T4" fmla="*/ 0 w 53"/>
                  <a:gd name="T5" fmla="*/ 0 h 57"/>
                  <a:gd name="T6" fmla="*/ 0 w 53"/>
                  <a:gd name="T7" fmla="*/ 0 h 57"/>
                  <a:gd name="T8" fmla="*/ 0 w 53"/>
                  <a:gd name="T9" fmla="*/ 0 h 57"/>
                  <a:gd name="T10" fmla="*/ 0 w 53"/>
                  <a:gd name="T11" fmla="*/ 0 h 57"/>
                  <a:gd name="T12" fmla="*/ 0 w 53"/>
                  <a:gd name="T13" fmla="*/ 0 h 57"/>
                  <a:gd name="T14" fmla="*/ 0 w 53"/>
                  <a:gd name="T15" fmla="*/ 0 h 57"/>
                  <a:gd name="T16" fmla="*/ 0 w 53"/>
                  <a:gd name="T17" fmla="*/ 0 h 57"/>
                  <a:gd name="T18" fmla="*/ 0 w 53"/>
                  <a:gd name="T19" fmla="*/ 0 h 5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3"/>
                  <a:gd name="T31" fmla="*/ 0 h 57"/>
                  <a:gd name="T32" fmla="*/ 53 w 53"/>
                  <a:gd name="T33" fmla="*/ 57 h 5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3" h="57">
                    <a:moveTo>
                      <a:pt x="53" y="27"/>
                    </a:moveTo>
                    <a:lnTo>
                      <a:pt x="38" y="27"/>
                    </a:lnTo>
                    <a:lnTo>
                      <a:pt x="29" y="31"/>
                    </a:lnTo>
                    <a:lnTo>
                      <a:pt x="21" y="39"/>
                    </a:lnTo>
                    <a:lnTo>
                      <a:pt x="15" y="45"/>
                    </a:lnTo>
                    <a:lnTo>
                      <a:pt x="7" y="57"/>
                    </a:lnTo>
                    <a:lnTo>
                      <a:pt x="0" y="23"/>
                    </a:lnTo>
                    <a:lnTo>
                      <a:pt x="37" y="0"/>
                    </a:lnTo>
                    <a:lnTo>
                      <a:pt x="53" y="27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86" name="Freeform 92"/>
              <p:cNvSpPr>
                <a:spLocks/>
              </p:cNvSpPr>
              <p:nvPr/>
            </p:nvSpPr>
            <p:spPr bwMode="auto">
              <a:xfrm>
                <a:off x="967" y="4174"/>
                <a:ext cx="71" cy="73"/>
              </a:xfrm>
              <a:custGeom>
                <a:avLst/>
                <a:gdLst>
                  <a:gd name="T0" fmla="*/ 0 w 645"/>
                  <a:gd name="T1" fmla="*/ 0 h 652"/>
                  <a:gd name="T2" fmla="*/ 0 w 645"/>
                  <a:gd name="T3" fmla="*/ 0 h 652"/>
                  <a:gd name="T4" fmla="*/ 0 w 645"/>
                  <a:gd name="T5" fmla="*/ 0 h 652"/>
                  <a:gd name="T6" fmla="*/ 0 w 645"/>
                  <a:gd name="T7" fmla="*/ 0 h 652"/>
                  <a:gd name="T8" fmla="*/ 0 w 645"/>
                  <a:gd name="T9" fmla="*/ 0 h 652"/>
                  <a:gd name="T10" fmla="*/ 0 w 645"/>
                  <a:gd name="T11" fmla="*/ 0 h 652"/>
                  <a:gd name="T12" fmla="*/ 0 w 645"/>
                  <a:gd name="T13" fmla="*/ 0 h 652"/>
                  <a:gd name="T14" fmla="*/ 0 w 645"/>
                  <a:gd name="T15" fmla="*/ 0 h 652"/>
                  <a:gd name="T16" fmla="*/ 0 w 645"/>
                  <a:gd name="T17" fmla="*/ 0 h 652"/>
                  <a:gd name="T18" fmla="*/ 0 w 645"/>
                  <a:gd name="T19" fmla="*/ 0 h 652"/>
                  <a:gd name="T20" fmla="*/ 0 w 645"/>
                  <a:gd name="T21" fmla="*/ 0 h 652"/>
                  <a:gd name="T22" fmla="*/ 0 w 645"/>
                  <a:gd name="T23" fmla="*/ 0 h 652"/>
                  <a:gd name="T24" fmla="*/ 0 w 645"/>
                  <a:gd name="T25" fmla="*/ 0 h 652"/>
                  <a:gd name="T26" fmla="*/ 0 w 645"/>
                  <a:gd name="T27" fmla="*/ 0 h 652"/>
                  <a:gd name="T28" fmla="*/ 0 w 645"/>
                  <a:gd name="T29" fmla="*/ 0 h 652"/>
                  <a:gd name="T30" fmla="*/ 0 w 645"/>
                  <a:gd name="T31" fmla="*/ 0 h 652"/>
                  <a:gd name="T32" fmla="*/ 0 w 645"/>
                  <a:gd name="T33" fmla="*/ 0 h 652"/>
                  <a:gd name="T34" fmla="*/ 0 w 645"/>
                  <a:gd name="T35" fmla="*/ 0 h 652"/>
                  <a:gd name="T36" fmla="*/ 0 w 645"/>
                  <a:gd name="T37" fmla="*/ 0 h 652"/>
                  <a:gd name="T38" fmla="*/ 0 w 645"/>
                  <a:gd name="T39" fmla="*/ 0 h 652"/>
                  <a:gd name="T40" fmla="*/ 0 w 645"/>
                  <a:gd name="T41" fmla="*/ 0 h 652"/>
                  <a:gd name="T42" fmla="*/ 0 w 645"/>
                  <a:gd name="T43" fmla="*/ 0 h 652"/>
                  <a:gd name="T44" fmla="*/ 0 w 645"/>
                  <a:gd name="T45" fmla="*/ 0 h 652"/>
                  <a:gd name="T46" fmla="*/ 0 w 645"/>
                  <a:gd name="T47" fmla="*/ 0 h 652"/>
                  <a:gd name="T48" fmla="*/ 0 w 645"/>
                  <a:gd name="T49" fmla="*/ 0 h 652"/>
                  <a:gd name="T50" fmla="*/ 0 w 645"/>
                  <a:gd name="T51" fmla="*/ 0 h 652"/>
                  <a:gd name="T52" fmla="*/ 0 w 645"/>
                  <a:gd name="T53" fmla="*/ 0 h 652"/>
                  <a:gd name="T54" fmla="*/ 0 w 645"/>
                  <a:gd name="T55" fmla="*/ 0 h 652"/>
                  <a:gd name="T56" fmla="*/ 0 w 645"/>
                  <a:gd name="T57" fmla="*/ 0 h 652"/>
                  <a:gd name="T58" fmla="*/ 0 w 645"/>
                  <a:gd name="T59" fmla="*/ 0 h 652"/>
                  <a:gd name="T60" fmla="*/ 0 w 645"/>
                  <a:gd name="T61" fmla="*/ 0 h 652"/>
                  <a:gd name="T62" fmla="*/ 0 w 645"/>
                  <a:gd name="T63" fmla="*/ 0 h 652"/>
                  <a:gd name="T64" fmla="*/ 0 w 645"/>
                  <a:gd name="T65" fmla="*/ 0 h 652"/>
                  <a:gd name="T66" fmla="*/ 0 w 645"/>
                  <a:gd name="T67" fmla="*/ 0 h 652"/>
                  <a:gd name="T68" fmla="*/ 0 w 645"/>
                  <a:gd name="T69" fmla="*/ 0 h 652"/>
                  <a:gd name="T70" fmla="*/ 0 w 645"/>
                  <a:gd name="T71" fmla="*/ 0 h 652"/>
                  <a:gd name="T72" fmla="*/ 0 w 645"/>
                  <a:gd name="T73" fmla="*/ 0 h 652"/>
                  <a:gd name="T74" fmla="*/ 0 w 645"/>
                  <a:gd name="T75" fmla="*/ 0 h 652"/>
                  <a:gd name="T76" fmla="*/ 0 w 645"/>
                  <a:gd name="T77" fmla="*/ 0 h 652"/>
                  <a:gd name="T78" fmla="*/ 0 w 645"/>
                  <a:gd name="T79" fmla="*/ 0 h 652"/>
                  <a:gd name="T80" fmla="*/ 0 w 645"/>
                  <a:gd name="T81" fmla="*/ 0 h 652"/>
                  <a:gd name="T82" fmla="*/ 0 w 645"/>
                  <a:gd name="T83" fmla="*/ 0 h 652"/>
                  <a:gd name="T84" fmla="*/ 0 w 645"/>
                  <a:gd name="T85" fmla="*/ 0 h 652"/>
                  <a:gd name="T86" fmla="*/ 0 w 645"/>
                  <a:gd name="T87" fmla="*/ 0 h 652"/>
                  <a:gd name="T88" fmla="*/ 0 w 645"/>
                  <a:gd name="T89" fmla="*/ 0 h 652"/>
                  <a:gd name="T90" fmla="*/ 0 w 645"/>
                  <a:gd name="T91" fmla="*/ 0 h 652"/>
                  <a:gd name="T92" fmla="*/ 0 w 645"/>
                  <a:gd name="T93" fmla="*/ 0 h 652"/>
                  <a:gd name="T94" fmla="*/ 0 w 645"/>
                  <a:gd name="T95" fmla="*/ 0 h 652"/>
                  <a:gd name="T96" fmla="*/ 0 w 645"/>
                  <a:gd name="T97" fmla="*/ 0 h 652"/>
                  <a:gd name="T98" fmla="*/ 0 w 645"/>
                  <a:gd name="T99" fmla="*/ 0 h 652"/>
                  <a:gd name="T100" fmla="*/ 0 w 645"/>
                  <a:gd name="T101" fmla="*/ 0 h 652"/>
                  <a:gd name="T102" fmla="*/ 0 w 645"/>
                  <a:gd name="T103" fmla="*/ 0 h 652"/>
                  <a:gd name="T104" fmla="*/ 0 w 645"/>
                  <a:gd name="T105" fmla="*/ 0 h 652"/>
                  <a:gd name="T106" fmla="*/ 0 w 645"/>
                  <a:gd name="T107" fmla="*/ 0 h 65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45"/>
                  <a:gd name="T163" fmla="*/ 0 h 652"/>
                  <a:gd name="T164" fmla="*/ 645 w 645"/>
                  <a:gd name="T165" fmla="*/ 652 h 65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45" h="652">
                    <a:moveTo>
                      <a:pt x="273" y="0"/>
                    </a:moveTo>
                    <a:lnTo>
                      <a:pt x="278" y="33"/>
                    </a:lnTo>
                    <a:lnTo>
                      <a:pt x="264" y="47"/>
                    </a:lnTo>
                    <a:lnTo>
                      <a:pt x="250" y="78"/>
                    </a:lnTo>
                    <a:lnTo>
                      <a:pt x="236" y="114"/>
                    </a:lnTo>
                    <a:lnTo>
                      <a:pt x="222" y="165"/>
                    </a:lnTo>
                    <a:lnTo>
                      <a:pt x="216" y="219"/>
                    </a:lnTo>
                    <a:lnTo>
                      <a:pt x="219" y="259"/>
                    </a:lnTo>
                    <a:lnTo>
                      <a:pt x="229" y="296"/>
                    </a:lnTo>
                    <a:lnTo>
                      <a:pt x="243" y="326"/>
                    </a:lnTo>
                    <a:lnTo>
                      <a:pt x="270" y="356"/>
                    </a:lnTo>
                    <a:lnTo>
                      <a:pt x="307" y="370"/>
                    </a:lnTo>
                    <a:lnTo>
                      <a:pt x="337" y="370"/>
                    </a:lnTo>
                    <a:lnTo>
                      <a:pt x="364" y="357"/>
                    </a:lnTo>
                    <a:lnTo>
                      <a:pt x="385" y="334"/>
                    </a:lnTo>
                    <a:lnTo>
                      <a:pt x="398" y="302"/>
                    </a:lnTo>
                    <a:lnTo>
                      <a:pt x="404" y="250"/>
                    </a:lnTo>
                    <a:lnTo>
                      <a:pt x="404" y="216"/>
                    </a:lnTo>
                    <a:lnTo>
                      <a:pt x="408" y="187"/>
                    </a:lnTo>
                    <a:lnTo>
                      <a:pt x="423" y="184"/>
                    </a:lnTo>
                    <a:lnTo>
                      <a:pt x="447" y="189"/>
                    </a:lnTo>
                    <a:lnTo>
                      <a:pt x="463" y="195"/>
                    </a:lnTo>
                    <a:lnTo>
                      <a:pt x="457" y="216"/>
                    </a:lnTo>
                    <a:lnTo>
                      <a:pt x="452" y="259"/>
                    </a:lnTo>
                    <a:lnTo>
                      <a:pt x="452" y="296"/>
                    </a:lnTo>
                    <a:lnTo>
                      <a:pt x="449" y="330"/>
                    </a:lnTo>
                    <a:lnTo>
                      <a:pt x="445" y="357"/>
                    </a:lnTo>
                    <a:lnTo>
                      <a:pt x="431" y="383"/>
                    </a:lnTo>
                    <a:lnTo>
                      <a:pt x="412" y="409"/>
                    </a:lnTo>
                    <a:lnTo>
                      <a:pt x="392" y="423"/>
                    </a:lnTo>
                    <a:lnTo>
                      <a:pt x="352" y="431"/>
                    </a:lnTo>
                    <a:lnTo>
                      <a:pt x="311" y="426"/>
                    </a:lnTo>
                    <a:lnTo>
                      <a:pt x="278" y="420"/>
                    </a:lnTo>
                    <a:lnTo>
                      <a:pt x="224" y="401"/>
                    </a:lnTo>
                    <a:lnTo>
                      <a:pt x="195" y="376"/>
                    </a:lnTo>
                    <a:lnTo>
                      <a:pt x="172" y="350"/>
                    </a:lnTo>
                    <a:lnTo>
                      <a:pt x="155" y="344"/>
                    </a:lnTo>
                    <a:lnTo>
                      <a:pt x="122" y="339"/>
                    </a:lnTo>
                    <a:lnTo>
                      <a:pt x="85" y="346"/>
                    </a:lnTo>
                    <a:lnTo>
                      <a:pt x="64" y="357"/>
                    </a:lnTo>
                    <a:lnTo>
                      <a:pt x="43" y="377"/>
                    </a:lnTo>
                    <a:lnTo>
                      <a:pt x="33" y="404"/>
                    </a:lnTo>
                    <a:lnTo>
                      <a:pt x="29" y="433"/>
                    </a:lnTo>
                    <a:lnTo>
                      <a:pt x="36" y="466"/>
                    </a:lnTo>
                    <a:lnTo>
                      <a:pt x="57" y="503"/>
                    </a:lnTo>
                    <a:lnTo>
                      <a:pt x="82" y="523"/>
                    </a:lnTo>
                    <a:lnTo>
                      <a:pt x="119" y="546"/>
                    </a:lnTo>
                    <a:lnTo>
                      <a:pt x="156" y="561"/>
                    </a:lnTo>
                    <a:lnTo>
                      <a:pt x="226" y="582"/>
                    </a:lnTo>
                    <a:lnTo>
                      <a:pt x="278" y="598"/>
                    </a:lnTo>
                    <a:lnTo>
                      <a:pt x="341" y="606"/>
                    </a:lnTo>
                    <a:lnTo>
                      <a:pt x="399" y="609"/>
                    </a:lnTo>
                    <a:lnTo>
                      <a:pt x="454" y="602"/>
                    </a:lnTo>
                    <a:lnTo>
                      <a:pt x="493" y="585"/>
                    </a:lnTo>
                    <a:lnTo>
                      <a:pt x="530" y="558"/>
                    </a:lnTo>
                    <a:lnTo>
                      <a:pt x="561" y="523"/>
                    </a:lnTo>
                    <a:lnTo>
                      <a:pt x="589" y="474"/>
                    </a:lnTo>
                    <a:lnTo>
                      <a:pt x="608" y="430"/>
                    </a:lnTo>
                    <a:lnTo>
                      <a:pt x="620" y="376"/>
                    </a:lnTo>
                    <a:lnTo>
                      <a:pt x="620" y="349"/>
                    </a:lnTo>
                    <a:lnTo>
                      <a:pt x="615" y="322"/>
                    </a:lnTo>
                    <a:lnTo>
                      <a:pt x="626" y="302"/>
                    </a:lnTo>
                    <a:lnTo>
                      <a:pt x="626" y="282"/>
                    </a:lnTo>
                    <a:lnTo>
                      <a:pt x="613" y="256"/>
                    </a:lnTo>
                    <a:lnTo>
                      <a:pt x="597" y="235"/>
                    </a:lnTo>
                    <a:lnTo>
                      <a:pt x="583" y="260"/>
                    </a:lnTo>
                    <a:lnTo>
                      <a:pt x="583" y="282"/>
                    </a:lnTo>
                    <a:lnTo>
                      <a:pt x="573" y="306"/>
                    </a:lnTo>
                    <a:lnTo>
                      <a:pt x="573" y="340"/>
                    </a:lnTo>
                    <a:lnTo>
                      <a:pt x="561" y="401"/>
                    </a:lnTo>
                    <a:lnTo>
                      <a:pt x="541" y="441"/>
                    </a:lnTo>
                    <a:lnTo>
                      <a:pt x="520" y="475"/>
                    </a:lnTo>
                    <a:lnTo>
                      <a:pt x="493" y="501"/>
                    </a:lnTo>
                    <a:lnTo>
                      <a:pt x="463" y="521"/>
                    </a:lnTo>
                    <a:lnTo>
                      <a:pt x="416" y="532"/>
                    </a:lnTo>
                    <a:lnTo>
                      <a:pt x="379" y="540"/>
                    </a:lnTo>
                    <a:lnTo>
                      <a:pt x="335" y="540"/>
                    </a:lnTo>
                    <a:lnTo>
                      <a:pt x="285" y="534"/>
                    </a:lnTo>
                    <a:lnTo>
                      <a:pt x="229" y="523"/>
                    </a:lnTo>
                    <a:lnTo>
                      <a:pt x="176" y="504"/>
                    </a:lnTo>
                    <a:lnTo>
                      <a:pt x="135" y="490"/>
                    </a:lnTo>
                    <a:lnTo>
                      <a:pt x="104" y="478"/>
                    </a:lnTo>
                    <a:lnTo>
                      <a:pt x="78" y="470"/>
                    </a:lnTo>
                    <a:lnTo>
                      <a:pt x="71" y="459"/>
                    </a:lnTo>
                    <a:lnTo>
                      <a:pt x="75" y="446"/>
                    </a:lnTo>
                    <a:lnTo>
                      <a:pt x="89" y="423"/>
                    </a:lnTo>
                    <a:lnTo>
                      <a:pt x="112" y="397"/>
                    </a:lnTo>
                    <a:lnTo>
                      <a:pt x="129" y="406"/>
                    </a:lnTo>
                    <a:lnTo>
                      <a:pt x="129" y="423"/>
                    </a:lnTo>
                    <a:lnTo>
                      <a:pt x="136" y="440"/>
                    </a:lnTo>
                    <a:lnTo>
                      <a:pt x="163" y="453"/>
                    </a:lnTo>
                    <a:lnTo>
                      <a:pt x="208" y="470"/>
                    </a:lnTo>
                    <a:lnTo>
                      <a:pt x="250" y="475"/>
                    </a:lnTo>
                    <a:lnTo>
                      <a:pt x="281" y="481"/>
                    </a:lnTo>
                    <a:lnTo>
                      <a:pt x="334" y="486"/>
                    </a:lnTo>
                    <a:lnTo>
                      <a:pt x="374" y="483"/>
                    </a:lnTo>
                    <a:lnTo>
                      <a:pt x="412" y="471"/>
                    </a:lnTo>
                    <a:lnTo>
                      <a:pt x="446" y="447"/>
                    </a:lnTo>
                    <a:lnTo>
                      <a:pt x="473" y="421"/>
                    </a:lnTo>
                    <a:lnTo>
                      <a:pt x="494" y="389"/>
                    </a:lnTo>
                    <a:lnTo>
                      <a:pt x="511" y="347"/>
                    </a:lnTo>
                    <a:lnTo>
                      <a:pt x="527" y="277"/>
                    </a:lnTo>
                    <a:lnTo>
                      <a:pt x="538" y="229"/>
                    </a:lnTo>
                    <a:lnTo>
                      <a:pt x="540" y="202"/>
                    </a:lnTo>
                    <a:lnTo>
                      <a:pt x="540" y="174"/>
                    </a:lnTo>
                    <a:lnTo>
                      <a:pt x="538" y="151"/>
                    </a:lnTo>
                    <a:lnTo>
                      <a:pt x="521" y="135"/>
                    </a:lnTo>
                    <a:lnTo>
                      <a:pt x="501" y="125"/>
                    </a:lnTo>
                    <a:lnTo>
                      <a:pt x="476" y="122"/>
                    </a:lnTo>
                    <a:lnTo>
                      <a:pt x="437" y="117"/>
                    </a:lnTo>
                    <a:lnTo>
                      <a:pt x="416" y="112"/>
                    </a:lnTo>
                    <a:lnTo>
                      <a:pt x="392" y="117"/>
                    </a:lnTo>
                    <a:lnTo>
                      <a:pt x="375" y="132"/>
                    </a:lnTo>
                    <a:lnTo>
                      <a:pt x="369" y="171"/>
                    </a:lnTo>
                    <a:lnTo>
                      <a:pt x="369" y="199"/>
                    </a:lnTo>
                    <a:lnTo>
                      <a:pt x="362" y="250"/>
                    </a:lnTo>
                    <a:lnTo>
                      <a:pt x="352" y="272"/>
                    </a:lnTo>
                    <a:lnTo>
                      <a:pt x="337" y="290"/>
                    </a:lnTo>
                    <a:lnTo>
                      <a:pt x="320" y="297"/>
                    </a:lnTo>
                    <a:lnTo>
                      <a:pt x="304" y="292"/>
                    </a:lnTo>
                    <a:lnTo>
                      <a:pt x="291" y="266"/>
                    </a:lnTo>
                    <a:lnTo>
                      <a:pt x="290" y="232"/>
                    </a:lnTo>
                    <a:lnTo>
                      <a:pt x="294" y="192"/>
                    </a:lnTo>
                    <a:lnTo>
                      <a:pt x="300" y="154"/>
                    </a:lnTo>
                    <a:lnTo>
                      <a:pt x="311" y="122"/>
                    </a:lnTo>
                    <a:lnTo>
                      <a:pt x="332" y="91"/>
                    </a:lnTo>
                    <a:lnTo>
                      <a:pt x="338" y="67"/>
                    </a:lnTo>
                    <a:lnTo>
                      <a:pt x="337" y="48"/>
                    </a:lnTo>
                    <a:lnTo>
                      <a:pt x="315" y="35"/>
                    </a:lnTo>
                    <a:lnTo>
                      <a:pt x="294" y="31"/>
                    </a:lnTo>
                    <a:lnTo>
                      <a:pt x="294" y="0"/>
                    </a:lnTo>
                    <a:lnTo>
                      <a:pt x="357" y="7"/>
                    </a:lnTo>
                    <a:lnTo>
                      <a:pt x="384" y="60"/>
                    </a:lnTo>
                    <a:lnTo>
                      <a:pt x="364" y="85"/>
                    </a:lnTo>
                    <a:lnTo>
                      <a:pt x="399" y="85"/>
                    </a:lnTo>
                    <a:lnTo>
                      <a:pt x="459" y="104"/>
                    </a:lnTo>
                    <a:lnTo>
                      <a:pt x="550" y="88"/>
                    </a:lnTo>
                    <a:lnTo>
                      <a:pt x="563" y="142"/>
                    </a:lnTo>
                    <a:lnTo>
                      <a:pt x="577" y="209"/>
                    </a:lnTo>
                    <a:lnTo>
                      <a:pt x="610" y="212"/>
                    </a:lnTo>
                    <a:lnTo>
                      <a:pt x="632" y="245"/>
                    </a:lnTo>
                    <a:lnTo>
                      <a:pt x="643" y="319"/>
                    </a:lnTo>
                    <a:lnTo>
                      <a:pt x="645" y="387"/>
                    </a:lnTo>
                    <a:lnTo>
                      <a:pt x="605" y="511"/>
                    </a:lnTo>
                    <a:lnTo>
                      <a:pt x="523" y="605"/>
                    </a:lnTo>
                    <a:lnTo>
                      <a:pt x="464" y="648"/>
                    </a:lnTo>
                    <a:lnTo>
                      <a:pt x="412" y="652"/>
                    </a:lnTo>
                    <a:lnTo>
                      <a:pt x="352" y="652"/>
                    </a:lnTo>
                    <a:lnTo>
                      <a:pt x="258" y="636"/>
                    </a:lnTo>
                    <a:lnTo>
                      <a:pt x="146" y="602"/>
                    </a:lnTo>
                    <a:lnTo>
                      <a:pt x="34" y="541"/>
                    </a:lnTo>
                    <a:lnTo>
                      <a:pt x="0" y="471"/>
                    </a:lnTo>
                    <a:lnTo>
                      <a:pt x="10" y="393"/>
                    </a:lnTo>
                    <a:lnTo>
                      <a:pt x="13" y="347"/>
                    </a:lnTo>
                    <a:lnTo>
                      <a:pt x="88" y="320"/>
                    </a:lnTo>
                    <a:lnTo>
                      <a:pt x="145" y="320"/>
                    </a:lnTo>
                    <a:lnTo>
                      <a:pt x="212" y="340"/>
                    </a:lnTo>
                    <a:lnTo>
                      <a:pt x="192" y="260"/>
                    </a:lnTo>
                    <a:lnTo>
                      <a:pt x="193" y="148"/>
                    </a:lnTo>
                    <a:lnTo>
                      <a:pt x="223" y="44"/>
                    </a:lnTo>
                    <a:lnTo>
                      <a:pt x="273" y="0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87" name="Freeform 93"/>
              <p:cNvSpPr>
                <a:spLocks/>
              </p:cNvSpPr>
              <p:nvPr/>
            </p:nvSpPr>
            <p:spPr bwMode="auto">
              <a:xfrm>
                <a:off x="989" y="4130"/>
                <a:ext cx="62" cy="55"/>
              </a:xfrm>
              <a:custGeom>
                <a:avLst/>
                <a:gdLst>
                  <a:gd name="T0" fmla="*/ 0 w 563"/>
                  <a:gd name="T1" fmla="*/ 0 h 502"/>
                  <a:gd name="T2" fmla="*/ 0 w 563"/>
                  <a:gd name="T3" fmla="*/ 0 h 502"/>
                  <a:gd name="T4" fmla="*/ 0 w 563"/>
                  <a:gd name="T5" fmla="*/ 0 h 502"/>
                  <a:gd name="T6" fmla="*/ 0 w 563"/>
                  <a:gd name="T7" fmla="*/ 0 h 502"/>
                  <a:gd name="T8" fmla="*/ 0 w 563"/>
                  <a:gd name="T9" fmla="*/ 0 h 502"/>
                  <a:gd name="T10" fmla="*/ 0 w 563"/>
                  <a:gd name="T11" fmla="*/ 0 h 502"/>
                  <a:gd name="T12" fmla="*/ 0 w 563"/>
                  <a:gd name="T13" fmla="*/ 0 h 502"/>
                  <a:gd name="T14" fmla="*/ 0 w 563"/>
                  <a:gd name="T15" fmla="*/ 0 h 502"/>
                  <a:gd name="T16" fmla="*/ 0 w 563"/>
                  <a:gd name="T17" fmla="*/ 0 h 502"/>
                  <a:gd name="T18" fmla="*/ 0 w 563"/>
                  <a:gd name="T19" fmla="*/ 0 h 502"/>
                  <a:gd name="T20" fmla="*/ 0 w 563"/>
                  <a:gd name="T21" fmla="*/ 0 h 502"/>
                  <a:gd name="T22" fmla="*/ 0 w 563"/>
                  <a:gd name="T23" fmla="*/ 0 h 502"/>
                  <a:gd name="T24" fmla="*/ 0 w 563"/>
                  <a:gd name="T25" fmla="*/ 0 h 502"/>
                  <a:gd name="T26" fmla="*/ 0 w 563"/>
                  <a:gd name="T27" fmla="*/ 0 h 502"/>
                  <a:gd name="T28" fmla="*/ 0 w 563"/>
                  <a:gd name="T29" fmla="*/ 0 h 502"/>
                  <a:gd name="T30" fmla="*/ 0 w 563"/>
                  <a:gd name="T31" fmla="*/ 0 h 502"/>
                  <a:gd name="T32" fmla="*/ 0 w 563"/>
                  <a:gd name="T33" fmla="*/ 0 h 502"/>
                  <a:gd name="T34" fmla="*/ 0 w 563"/>
                  <a:gd name="T35" fmla="*/ 0 h 502"/>
                  <a:gd name="T36" fmla="*/ 0 w 563"/>
                  <a:gd name="T37" fmla="*/ 0 h 502"/>
                  <a:gd name="T38" fmla="*/ 0 w 563"/>
                  <a:gd name="T39" fmla="*/ 0 h 502"/>
                  <a:gd name="T40" fmla="*/ 0 w 563"/>
                  <a:gd name="T41" fmla="*/ 0 h 502"/>
                  <a:gd name="T42" fmla="*/ 0 w 563"/>
                  <a:gd name="T43" fmla="*/ 0 h 502"/>
                  <a:gd name="T44" fmla="*/ 0 w 563"/>
                  <a:gd name="T45" fmla="*/ 0 h 502"/>
                  <a:gd name="T46" fmla="*/ 0 w 563"/>
                  <a:gd name="T47" fmla="*/ 0 h 502"/>
                  <a:gd name="T48" fmla="*/ 0 w 563"/>
                  <a:gd name="T49" fmla="*/ 0 h 502"/>
                  <a:gd name="T50" fmla="*/ 0 w 563"/>
                  <a:gd name="T51" fmla="*/ 0 h 502"/>
                  <a:gd name="T52" fmla="*/ 0 w 563"/>
                  <a:gd name="T53" fmla="*/ 0 h 502"/>
                  <a:gd name="T54" fmla="*/ 0 w 563"/>
                  <a:gd name="T55" fmla="*/ 0 h 502"/>
                  <a:gd name="T56" fmla="*/ 0 w 563"/>
                  <a:gd name="T57" fmla="*/ 0 h 502"/>
                  <a:gd name="T58" fmla="*/ 0 w 563"/>
                  <a:gd name="T59" fmla="*/ 0 h 502"/>
                  <a:gd name="T60" fmla="*/ 0 w 563"/>
                  <a:gd name="T61" fmla="*/ 0 h 502"/>
                  <a:gd name="T62" fmla="*/ 0 w 563"/>
                  <a:gd name="T63" fmla="*/ 0 h 502"/>
                  <a:gd name="T64" fmla="*/ 0 w 563"/>
                  <a:gd name="T65" fmla="*/ 0 h 502"/>
                  <a:gd name="T66" fmla="*/ 0 w 563"/>
                  <a:gd name="T67" fmla="*/ 0 h 502"/>
                  <a:gd name="T68" fmla="*/ 0 w 563"/>
                  <a:gd name="T69" fmla="*/ 0 h 502"/>
                  <a:gd name="T70" fmla="*/ 0 w 563"/>
                  <a:gd name="T71" fmla="*/ 0 h 502"/>
                  <a:gd name="T72" fmla="*/ 0 w 563"/>
                  <a:gd name="T73" fmla="*/ 0 h 502"/>
                  <a:gd name="T74" fmla="*/ 0 w 563"/>
                  <a:gd name="T75" fmla="*/ 0 h 502"/>
                  <a:gd name="T76" fmla="*/ 0 w 563"/>
                  <a:gd name="T77" fmla="*/ 0 h 502"/>
                  <a:gd name="T78" fmla="*/ 0 w 563"/>
                  <a:gd name="T79" fmla="*/ 0 h 502"/>
                  <a:gd name="T80" fmla="*/ 0 w 563"/>
                  <a:gd name="T81" fmla="*/ 0 h 502"/>
                  <a:gd name="T82" fmla="*/ 0 w 563"/>
                  <a:gd name="T83" fmla="*/ 0 h 50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63"/>
                  <a:gd name="T127" fmla="*/ 0 h 502"/>
                  <a:gd name="T128" fmla="*/ 563 w 563"/>
                  <a:gd name="T129" fmla="*/ 502 h 50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63" h="502">
                    <a:moveTo>
                      <a:pt x="62" y="59"/>
                    </a:moveTo>
                    <a:lnTo>
                      <a:pt x="65" y="86"/>
                    </a:lnTo>
                    <a:lnTo>
                      <a:pt x="61" y="111"/>
                    </a:lnTo>
                    <a:lnTo>
                      <a:pt x="46" y="153"/>
                    </a:lnTo>
                    <a:lnTo>
                      <a:pt x="29" y="197"/>
                    </a:lnTo>
                    <a:lnTo>
                      <a:pt x="25" y="244"/>
                    </a:lnTo>
                    <a:lnTo>
                      <a:pt x="28" y="286"/>
                    </a:lnTo>
                    <a:lnTo>
                      <a:pt x="35" y="314"/>
                    </a:lnTo>
                    <a:lnTo>
                      <a:pt x="47" y="338"/>
                    </a:lnTo>
                    <a:lnTo>
                      <a:pt x="75" y="361"/>
                    </a:lnTo>
                    <a:lnTo>
                      <a:pt x="99" y="367"/>
                    </a:lnTo>
                    <a:lnTo>
                      <a:pt x="118" y="370"/>
                    </a:lnTo>
                    <a:lnTo>
                      <a:pt x="146" y="365"/>
                    </a:lnTo>
                    <a:lnTo>
                      <a:pt x="159" y="345"/>
                    </a:lnTo>
                    <a:lnTo>
                      <a:pt x="164" y="303"/>
                    </a:lnTo>
                    <a:lnTo>
                      <a:pt x="179" y="264"/>
                    </a:lnTo>
                    <a:lnTo>
                      <a:pt x="196" y="238"/>
                    </a:lnTo>
                    <a:lnTo>
                      <a:pt x="231" y="198"/>
                    </a:lnTo>
                    <a:lnTo>
                      <a:pt x="277" y="153"/>
                    </a:lnTo>
                    <a:lnTo>
                      <a:pt x="321" y="125"/>
                    </a:lnTo>
                    <a:lnTo>
                      <a:pt x="347" y="111"/>
                    </a:lnTo>
                    <a:lnTo>
                      <a:pt x="369" y="92"/>
                    </a:lnTo>
                    <a:lnTo>
                      <a:pt x="396" y="95"/>
                    </a:lnTo>
                    <a:lnTo>
                      <a:pt x="419" y="103"/>
                    </a:lnTo>
                    <a:lnTo>
                      <a:pt x="420" y="120"/>
                    </a:lnTo>
                    <a:lnTo>
                      <a:pt x="413" y="134"/>
                    </a:lnTo>
                    <a:lnTo>
                      <a:pt x="382" y="148"/>
                    </a:lnTo>
                    <a:lnTo>
                      <a:pt x="348" y="172"/>
                    </a:lnTo>
                    <a:lnTo>
                      <a:pt x="307" y="210"/>
                    </a:lnTo>
                    <a:lnTo>
                      <a:pt x="283" y="236"/>
                    </a:lnTo>
                    <a:lnTo>
                      <a:pt x="255" y="263"/>
                    </a:lnTo>
                    <a:lnTo>
                      <a:pt x="231" y="304"/>
                    </a:lnTo>
                    <a:lnTo>
                      <a:pt x="220" y="333"/>
                    </a:lnTo>
                    <a:lnTo>
                      <a:pt x="211" y="374"/>
                    </a:lnTo>
                    <a:lnTo>
                      <a:pt x="212" y="406"/>
                    </a:lnTo>
                    <a:lnTo>
                      <a:pt x="215" y="435"/>
                    </a:lnTo>
                    <a:lnTo>
                      <a:pt x="228" y="452"/>
                    </a:lnTo>
                    <a:lnTo>
                      <a:pt x="263" y="464"/>
                    </a:lnTo>
                    <a:lnTo>
                      <a:pt x="296" y="467"/>
                    </a:lnTo>
                    <a:lnTo>
                      <a:pt x="344" y="448"/>
                    </a:lnTo>
                    <a:lnTo>
                      <a:pt x="403" y="408"/>
                    </a:lnTo>
                    <a:lnTo>
                      <a:pt x="445" y="360"/>
                    </a:lnTo>
                    <a:lnTo>
                      <a:pt x="493" y="303"/>
                    </a:lnTo>
                    <a:lnTo>
                      <a:pt x="508" y="277"/>
                    </a:lnTo>
                    <a:lnTo>
                      <a:pt x="527" y="249"/>
                    </a:lnTo>
                    <a:lnTo>
                      <a:pt x="539" y="194"/>
                    </a:lnTo>
                    <a:lnTo>
                      <a:pt x="537" y="168"/>
                    </a:lnTo>
                    <a:lnTo>
                      <a:pt x="512" y="198"/>
                    </a:lnTo>
                    <a:lnTo>
                      <a:pt x="472" y="260"/>
                    </a:lnTo>
                    <a:lnTo>
                      <a:pt x="433" y="298"/>
                    </a:lnTo>
                    <a:lnTo>
                      <a:pt x="386" y="337"/>
                    </a:lnTo>
                    <a:lnTo>
                      <a:pt x="341" y="372"/>
                    </a:lnTo>
                    <a:lnTo>
                      <a:pt x="319" y="377"/>
                    </a:lnTo>
                    <a:lnTo>
                      <a:pt x="298" y="367"/>
                    </a:lnTo>
                    <a:lnTo>
                      <a:pt x="282" y="347"/>
                    </a:lnTo>
                    <a:lnTo>
                      <a:pt x="283" y="341"/>
                    </a:lnTo>
                    <a:lnTo>
                      <a:pt x="304" y="315"/>
                    </a:lnTo>
                    <a:lnTo>
                      <a:pt x="351" y="294"/>
                    </a:lnTo>
                    <a:lnTo>
                      <a:pt x="404" y="251"/>
                    </a:lnTo>
                    <a:lnTo>
                      <a:pt x="445" y="208"/>
                    </a:lnTo>
                    <a:lnTo>
                      <a:pt x="476" y="163"/>
                    </a:lnTo>
                    <a:lnTo>
                      <a:pt x="499" y="113"/>
                    </a:lnTo>
                    <a:lnTo>
                      <a:pt x="500" y="84"/>
                    </a:lnTo>
                    <a:lnTo>
                      <a:pt x="497" y="63"/>
                    </a:lnTo>
                    <a:lnTo>
                      <a:pt x="483" y="43"/>
                    </a:lnTo>
                    <a:lnTo>
                      <a:pt x="459" y="52"/>
                    </a:lnTo>
                    <a:lnTo>
                      <a:pt x="441" y="55"/>
                    </a:lnTo>
                    <a:lnTo>
                      <a:pt x="403" y="56"/>
                    </a:lnTo>
                    <a:lnTo>
                      <a:pt x="388" y="56"/>
                    </a:lnTo>
                    <a:lnTo>
                      <a:pt x="366" y="74"/>
                    </a:lnTo>
                    <a:lnTo>
                      <a:pt x="347" y="78"/>
                    </a:lnTo>
                    <a:lnTo>
                      <a:pt x="326" y="85"/>
                    </a:lnTo>
                    <a:lnTo>
                      <a:pt x="292" y="88"/>
                    </a:lnTo>
                    <a:lnTo>
                      <a:pt x="256" y="94"/>
                    </a:lnTo>
                    <a:lnTo>
                      <a:pt x="229" y="123"/>
                    </a:lnTo>
                    <a:lnTo>
                      <a:pt x="199" y="152"/>
                    </a:lnTo>
                    <a:lnTo>
                      <a:pt x="183" y="181"/>
                    </a:lnTo>
                    <a:lnTo>
                      <a:pt x="168" y="212"/>
                    </a:lnTo>
                    <a:lnTo>
                      <a:pt x="157" y="244"/>
                    </a:lnTo>
                    <a:lnTo>
                      <a:pt x="147" y="276"/>
                    </a:lnTo>
                    <a:lnTo>
                      <a:pt x="140" y="297"/>
                    </a:lnTo>
                    <a:lnTo>
                      <a:pt x="117" y="293"/>
                    </a:lnTo>
                    <a:lnTo>
                      <a:pt x="95" y="278"/>
                    </a:lnTo>
                    <a:lnTo>
                      <a:pt x="84" y="254"/>
                    </a:lnTo>
                    <a:lnTo>
                      <a:pt x="103" y="240"/>
                    </a:lnTo>
                    <a:lnTo>
                      <a:pt x="122" y="207"/>
                    </a:lnTo>
                    <a:lnTo>
                      <a:pt x="140" y="174"/>
                    </a:lnTo>
                    <a:lnTo>
                      <a:pt x="152" y="141"/>
                    </a:lnTo>
                    <a:lnTo>
                      <a:pt x="152" y="116"/>
                    </a:lnTo>
                    <a:lnTo>
                      <a:pt x="154" y="103"/>
                    </a:lnTo>
                    <a:lnTo>
                      <a:pt x="131" y="103"/>
                    </a:lnTo>
                    <a:lnTo>
                      <a:pt x="106" y="88"/>
                    </a:lnTo>
                    <a:lnTo>
                      <a:pt x="88" y="78"/>
                    </a:lnTo>
                    <a:lnTo>
                      <a:pt x="79" y="67"/>
                    </a:lnTo>
                    <a:lnTo>
                      <a:pt x="88" y="42"/>
                    </a:lnTo>
                    <a:lnTo>
                      <a:pt x="149" y="58"/>
                    </a:lnTo>
                    <a:lnTo>
                      <a:pt x="227" y="56"/>
                    </a:lnTo>
                    <a:lnTo>
                      <a:pt x="212" y="77"/>
                    </a:lnTo>
                    <a:lnTo>
                      <a:pt x="194" y="103"/>
                    </a:lnTo>
                    <a:lnTo>
                      <a:pt x="219" y="83"/>
                    </a:lnTo>
                    <a:lnTo>
                      <a:pt x="247" y="58"/>
                    </a:lnTo>
                    <a:lnTo>
                      <a:pt x="303" y="59"/>
                    </a:lnTo>
                    <a:lnTo>
                      <a:pt x="371" y="36"/>
                    </a:lnTo>
                    <a:lnTo>
                      <a:pt x="419" y="32"/>
                    </a:lnTo>
                    <a:lnTo>
                      <a:pt x="478" y="17"/>
                    </a:lnTo>
                    <a:lnTo>
                      <a:pt x="495" y="0"/>
                    </a:lnTo>
                    <a:lnTo>
                      <a:pt x="521" y="1"/>
                    </a:lnTo>
                    <a:lnTo>
                      <a:pt x="537" y="26"/>
                    </a:lnTo>
                    <a:lnTo>
                      <a:pt x="540" y="107"/>
                    </a:lnTo>
                    <a:lnTo>
                      <a:pt x="563" y="170"/>
                    </a:lnTo>
                    <a:lnTo>
                      <a:pt x="554" y="279"/>
                    </a:lnTo>
                    <a:lnTo>
                      <a:pt x="502" y="342"/>
                    </a:lnTo>
                    <a:lnTo>
                      <a:pt x="420" y="442"/>
                    </a:lnTo>
                    <a:lnTo>
                      <a:pt x="347" y="483"/>
                    </a:lnTo>
                    <a:lnTo>
                      <a:pt x="296" y="499"/>
                    </a:lnTo>
                    <a:lnTo>
                      <a:pt x="248" y="502"/>
                    </a:lnTo>
                    <a:lnTo>
                      <a:pt x="179" y="483"/>
                    </a:lnTo>
                    <a:lnTo>
                      <a:pt x="164" y="411"/>
                    </a:lnTo>
                    <a:lnTo>
                      <a:pt x="65" y="399"/>
                    </a:lnTo>
                    <a:lnTo>
                      <a:pt x="32" y="363"/>
                    </a:lnTo>
                    <a:lnTo>
                      <a:pt x="0" y="300"/>
                    </a:lnTo>
                    <a:lnTo>
                      <a:pt x="0" y="228"/>
                    </a:lnTo>
                    <a:lnTo>
                      <a:pt x="13" y="163"/>
                    </a:lnTo>
                    <a:lnTo>
                      <a:pt x="31" y="97"/>
                    </a:lnTo>
                    <a:lnTo>
                      <a:pt x="35" y="43"/>
                    </a:lnTo>
                    <a:lnTo>
                      <a:pt x="67" y="30"/>
                    </a:lnTo>
                    <a:lnTo>
                      <a:pt x="62" y="59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88" name="Freeform 94"/>
              <p:cNvSpPr>
                <a:spLocks/>
              </p:cNvSpPr>
              <p:nvPr/>
            </p:nvSpPr>
            <p:spPr bwMode="auto">
              <a:xfrm>
                <a:off x="932" y="4116"/>
                <a:ext cx="4" cy="4"/>
              </a:xfrm>
              <a:custGeom>
                <a:avLst/>
                <a:gdLst>
                  <a:gd name="T0" fmla="*/ 0 w 35"/>
                  <a:gd name="T1" fmla="*/ 0 h 37"/>
                  <a:gd name="T2" fmla="*/ 0 w 35"/>
                  <a:gd name="T3" fmla="*/ 0 h 37"/>
                  <a:gd name="T4" fmla="*/ 0 w 35"/>
                  <a:gd name="T5" fmla="*/ 0 h 37"/>
                  <a:gd name="T6" fmla="*/ 0 w 35"/>
                  <a:gd name="T7" fmla="*/ 0 h 37"/>
                  <a:gd name="T8" fmla="*/ 0 w 35"/>
                  <a:gd name="T9" fmla="*/ 0 h 37"/>
                  <a:gd name="T10" fmla="*/ 0 w 35"/>
                  <a:gd name="T11" fmla="*/ 0 h 37"/>
                  <a:gd name="T12" fmla="*/ 0 w 35"/>
                  <a:gd name="T13" fmla="*/ 0 h 37"/>
                  <a:gd name="T14" fmla="*/ 0 w 35"/>
                  <a:gd name="T15" fmla="*/ 0 h 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5"/>
                  <a:gd name="T25" fmla="*/ 0 h 37"/>
                  <a:gd name="T26" fmla="*/ 35 w 35"/>
                  <a:gd name="T27" fmla="*/ 37 h 3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5" h="37">
                    <a:moveTo>
                      <a:pt x="12" y="0"/>
                    </a:moveTo>
                    <a:lnTo>
                      <a:pt x="0" y="29"/>
                    </a:lnTo>
                    <a:lnTo>
                      <a:pt x="19" y="20"/>
                    </a:lnTo>
                    <a:lnTo>
                      <a:pt x="26" y="23"/>
                    </a:lnTo>
                    <a:lnTo>
                      <a:pt x="33" y="37"/>
                    </a:lnTo>
                    <a:lnTo>
                      <a:pt x="35" y="1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2B2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89" name="Freeform 95"/>
              <p:cNvSpPr>
                <a:spLocks/>
              </p:cNvSpPr>
              <p:nvPr/>
            </p:nvSpPr>
            <p:spPr bwMode="auto">
              <a:xfrm>
                <a:off x="923" y="4115"/>
                <a:ext cx="17" cy="51"/>
              </a:xfrm>
              <a:custGeom>
                <a:avLst/>
                <a:gdLst>
                  <a:gd name="T0" fmla="*/ 0 w 146"/>
                  <a:gd name="T1" fmla="*/ 0 h 458"/>
                  <a:gd name="T2" fmla="*/ 0 w 146"/>
                  <a:gd name="T3" fmla="*/ 0 h 458"/>
                  <a:gd name="T4" fmla="*/ 0 w 146"/>
                  <a:gd name="T5" fmla="*/ 0 h 458"/>
                  <a:gd name="T6" fmla="*/ 0 w 146"/>
                  <a:gd name="T7" fmla="*/ 0 h 458"/>
                  <a:gd name="T8" fmla="*/ 0 w 146"/>
                  <a:gd name="T9" fmla="*/ 0 h 458"/>
                  <a:gd name="T10" fmla="*/ 0 w 146"/>
                  <a:gd name="T11" fmla="*/ 0 h 458"/>
                  <a:gd name="T12" fmla="*/ 0 w 146"/>
                  <a:gd name="T13" fmla="*/ 0 h 458"/>
                  <a:gd name="T14" fmla="*/ 0 w 146"/>
                  <a:gd name="T15" fmla="*/ 0 h 458"/>
                  <a:gd name="T16" fmla="*/ 0 w 146"/>
                  <a:gd name="T17" fmla="*/ 0 h 458"/>
                  <a:gd name="T18" fmla="*/ 0 w 146"/>
                  <a:gd name="T19" fmla="*/ 0 h 458"/>
                  <a:gd name="T20" fmla="*/ 0 w 146"/>
                  <a:gd name="T21" fmla="*/ 0 h 458"/>
                  <a:gd name="T22" fmla="*/ 0 w 146"/>
                  <a:gd name="T23" fmla="*/ 0 h 458"/>
                  <a:gd name="T24" fmla="*/ 0 w 146"/>
                  <a:gd name="T25" fmla="*/ 0 h 458"/>
                  <a:gd name="T26" fmla="*/ 0 w 146"/>
                  <a:gd name="T27" fmla="*/ 0 h 458"/>
                  <a:gd name="T28" fmla="*/ 0 w 146"/>
                  <a:gd name="T29" fmla="*/ 0 h 458"/>
                  <a:gd name="T30" fmla="*/ 0 w 146"/>
                  <a:gd name="T31" fmla="*/ 0 h 458"/>
                  <a:gd name="T32" fmla="*/ 0 w 146"/>
                  <a:gd name="T33" fmla="*/ 0 h 458"/>
                  <a:gd name="T34" fmla="*/ 0 w 146"/>
                  <a:gd name="T35" fmla="*/ 0 h 458"/>
                  <a:gd name="T36" fmla="*/ 0 w 146"/>
                  <a:gd name="T37" fmla="*/ 0 h 458"/>
                  <a:gd name="T38" fmla="*/ 0 w 146"/>
                  <a:gd name="T39" fmla="*/ 0 h 458"/>
                  <a:gd name="T40" fmla="*/ 0 w 146"/>
                  <a:gd name="T41" fmla="*/ 0 h 458"/>
                  <a:gd name="T42" fmla="*/ 0 w 146"/>
                  <a:gd name="T43" fmla="*/ 0 h 458"/>
                  <a:gd name="T44" fmla="*/ 0 w 146"/>
                  <a:gd name="T45" fmla="*/ 0 h 458"/>
                  <a:gd name="T46" fmla="*/ 0 w 146"/>
                  <a:gd name="T47" fmla="*/ 0 h 458"/>
                  <a:gd name="T48" fmla="*/ 0 w 146"/>
                  <a:gd name="T49" fmla="*/ 0 h 458"/>
                  <a:gd name="T50" fmla="*/ 0 w 146"/>
                  <a:gd name="T51" fmla="*/ 0 h 458"/>
                  <a:gd name="T52" fmla="*/ 0 w 146"/>
                  <a:gd name="T53" fmla="*/ 0 h 458"/>
                  <a:gd name="T54" fmla="*/ 0 w 146"/>
                  <a:gd name="T55" fmla="*/ 0 h 458"/>
                  <a:gd name="T56" fmla="*/ 0 w 146"/>
                  <a:gd name="T57" fmla="*/ 0 h 458"/>
                  <a:gd name="T58" fmla="*/ 0 w 146"/>
                  <a:gd name="T59" fmla="*/ 0 h 458"/>
                  <a:gd name="T60" fmla="*/ 0 w 146"/>
                  <a:gd name="T61" fmla="*/ 0 h 458"/>
                  <a:gd name="T62" fmla="*/ 0 w 146"/>
                  <a:gd name="T63" fmla="*/ 0 h 458"/>
                  <a:gd name="T64" fmla="*/ 0 w 146"/>
                  <a:gd name="T65" fmla="*/ 0 h 458"/>
                  <a:gd name="T66" fmla="*/ 0 w 146"/>
                  <a:gd name="T67" fmla="*/ 0 h 458"/>
                  <a:gd name="T68" fmla="*/ 0 w 146"/>
                  <a:gd name="T69" fmla="*/ 0 h 458"/>
                  <a:gd name="T70" fmla="*/ 0 w 146"/>
                  <a:gd name="T71" fmla="*/ 0 h 458"/>
                  <a:gd name="T72" fmla="*/ 0 w 146"/>
                  <a:gd name="T73" fmla="*/ 0 h 45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46"/>
                  <a:gd name="T112" fmla="*/ 0 h 458"/>
                  <a:gd name="T113" fmla="*/ 146 w 146"/>
                  <a:gd name="T114" fmla="*/ 458 h 45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46" h="458">
                    <a:moveTo>
                      <a:pt x="92" y="29"/>
                    </a:moveTo>
                    <a:lnTo>
                      <a:pt x="81" y="36"/>
                    </a:lnTo>
                    <a:lnTo>
                      <a:pt x="74" y="48"/>
                    </a:lnTo>
                    <a:lnTo>
                      <a:pt x="70" y="59"/>
                    </a:lnTo>
                    <a:lnTo>
                      <a:pt x="73" y="73"/>
                    </a:lnTo>
                    <a:lnTo>
                      <a:pt x="77" y="92"/>
                    </a:lnTo>
                    <a:lnTo>
                      <a:pt x="84" y="107"/>
                    </a:lnTo>
                    <a:lnTo>
                      <a:pt x="84" y="121"/>
                    </a:lnTo>
                    <a:lnTo>
                      <a:pt x="76" y="136"/>
                    </a:lnTo>
                    <a:lnTo>
                      <a:pt x="69" y="160"/>
                    </a:lnTo>
                    <a:lnTo>
                      <a:pt x="64" y="184"/>
                    </a:lnTo>
                    <a:lnTo>
                      <a:pt x="67" y="204"/>
                    </a:lnTo>
                    <a:lnTo>
                      <a:pt x="71" y="223"/>
                    </a:lnTo>
                    <a:lnTo>
                      <a:pt x="80" y="247"/>
                    </a:lnTo>
                    <a:lnTo>
                      <a:pt x="87" y="267"/>
                    </a:lnTo>
                    <a:lnTo>
                      <a:pt x="87" y="286"/>
                    </a:lnTo>
                    <a:lnTo>
                      <a:pt x="90" y="304"/>
                    </a:lnTo>
                    <a:lnTo>
                      <a:pt x="95" y="326"/>
                    </a:lnTo>
                    <a:lnTo>
                      <a:pt x="95" y="346"/>
                    </a:lnTo>
                    <a:lnTo>
                      <a:pt x="77" y="344"/>
                    </a:lnTo>
                    <a:lnTo>
                      <a:pt x="62" y="344"/>
                    </a:lnTo>
                    <a:lnTo>
                      <a:pt x="47" y="350"/>
                    </a:lnTo>
                    <a:lnTo>
                      <a:pt x="34" y="367"/>
                    </a:lnTo>
                    <a:lnTo>
                      <a:pt x="24" y="383"/>
                    </a:lnTo>
                    <a:lnTo>
                      <a:pt x="24" y="397"/>
                    </a:lnTo>
                    <a:lnTo>
                      <a:pt x="32" y="419"/>
                    </a:lnTo>
                    <a:lnTo>
                      <a:pt x="46" y="430"/>
                    </a:lnTo>
                    <a:lnTo>
                      <a:pt x="66" y="433"/>
                    </a:lnTo>
                    <a:lnTo>
                      <a:pt x="81" y="432"/>
                    </a:lnTo>
                    <a:lnTo>
                      <a:pt x="98" y="429"/>
                    </a:lnTo>
                    <a:lnTo>
                      <a:pt x="112" y="421"/>
                    </a:lnTo>
                    <a:lnTo>
                      <a:pt x="121" y="405"/>
                    </a:lnTo>
                    <a:lnTo>
                      <a:pt x="124" y="387"/>
                    </a:lnTo>
                    <a:lnTo>
                      <a:pt x="121" y="366"/>
                    </a:lnTo>
                    <a:lnTo>
                      <a:pt x="107" y="334"/>
                    </a:lnTo>
                    <a:lnTo>
                      <a:pt x="101" y="306"/>
                    </a:lnTo>
                    <a:lnTo>
                      <a:pt x="101" y="291"/>
                    </a:lnTo>
                    <a:lnTo>
                      <a:pt x="109" y="292"/>
                    </a:lnTo>
                    <a:lnTo>
                      <a:pt x="112" y="287"/>
                    </a:lnTo>
                    <a:lnTo>
                      <a:pt x="104" y="271"/>
                    </a:lnTo>
                    <a:lnTo>
                      <a:pt x="102" y="257"/>
                    </a:lnTo>
                    <a:lnTo>
                      <a:pt x="93" y="231"/>
                    </a:lnTo>
                    <a:lnTo>
                      <a:pt x="84" y="199"/>
                    </a:lnTo>
                    <a:lnTo>
                      <a:pt x="84" y="172"/>
                    </a:lnTo>
                    <a:lnTo>
                      <a:pt x="88" y="149"/>
                    </a:lnTo>
                    <a:lnTo>
                      <a:pt x="95" y="123"/>
                    </a:lnTo>
                    <a:lnTo>
                      <a:pt x="104" y="107"/>
                    </a:lnTo>
                    <a:lnTo>
                      <a:pt x="106" y="92"/>
                    </a:lnTo>
                    <a:lnTo>
                      <a:pt x="107" y="65"/>
                    </a:lnTo>
                    <a:lnTo>
                      <a:pt x="107" y="44"/>
                    </a:lnTo>
                    <a:lnTo>
                      <a:pt x="103" y="31"/>
                    </a:lnTo>
                    <a:lnTo>
                      <a:pt x="101" y="0"/>
                    </a:lnTo>
                    <a:lnTo>
                      <a:pt x="131" y="7"/>
                    </a:lnTo>
                    <a:lnTo>
                      <a:pt x="123" y="128"/>
                    </a:lnTo>
                    <a:lnTo>
                      <a:pt x="112" y="190"/>
                    </a:lnTo>
                    <a:lnTo>
                      <a:pt x="136" y="309"/>
                    </a:lnTo>
                    <a:lnTo>
                      <a:pt x="128" y="328"/>
                    </a:lnTo>
                    <a:lnTo>
                      <a:pt x="140" y="357"/>
                    </a:lnTo>
                    <a:lnTo>
                      <a:pt x="146" y="438"/>
                    </a:lnTo>
                    <a:lnTo>
                      <a:pt x="116" y="455"/>
                    </a:lnTo>
                    <a:lnTo>
                      <a:pt x="23" y="458"/>
                    </a:lnTo>
                    <a:lnTo>
                      <a:pt x="0" y="441"/>
                    </a:lnTo>
                    <a:lnTo>
                      <a:pt x="0" y="365"/>
                    </a:lnTo>
                    <a:lnTo>
                      <a:pt x="43" y="314"/>
                    </a:lnTo>
                    <a:lnTo>
                      <a:pt x="71" y="315"/>
                    </a:lnTo>
                    <a:lnTo>
                      <a:pt x="67" y="266"/>
                    </a:lnTo>
                    <a:lnTo>
                      <a:pt x="46" y="211"/>
                    </a:lnTo>
                    <a:lnTo>
                      <a:pt x="50" y="159"/>
                    </a:lnTo>
                    <a:lnTo>
                      <a:pt x="70" y="115"/>
                    </a:lnTo>
                    <a:lnTo>
                      <a:pt x="59" y="95"/>
                    </a:lnTo>
                    <a:lnTo>
                      <a:pt x="49" y="70"/>
                    </a:lnTo>
                    <a:lnTo>
                      <a:pt x="53" y="30"/>
                    </a:lnTo>
                    <a:lnTo>
                      <a:pt x="90" y="2"/>
                    </a:lnTo>
                    <a:lnTo>
                      <a:pt x="92" y="29"/>
                    </a:lnTo>
                    <a:close/>
                  </a:path>
                </a:pathLst>
              </a:custGeom>
              <a:solidFill>
                <a:srgbClr val="F2B2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90" name="Freeform 96"/>
              <p:cNvSpPr>
                <a:spLocks/>
              </p:cNvSpPr>
              <p:nvPr/>
            </p:nvSpPr>
            <p:spPr bwMode="auto">
              <a:xfrm>
                <a:off x="971" y="4165"/>
                <a:ext cx="25" cy="47"/>
              </a:xfrm>
              <a:custGeom>
                <a:avLst/>
                <a:gdLst>
                  <a:gd name="T0" fmla="*/ 0 w 228"/>
                  <a:gd name="T1" fmla="*/ 0 h 424"/>
                  <a:gd name="T2" fmla="*/ 0 w 228"/>
                  <a:gd name="T3" fmla="*/ 0 h 424"/>
                  <a:gd name="T4" fmla="*/ 0 w 228"/>
                  <a:gd name="T5" fmla="*/ 0 h 424"/>
                  <a:gd name="T6" fmla="*/ 0 w 228"/>
                  <a:gd name="T7" fmla="*/ 0 h 424"/>
                  <a:gd name="T8" fmla="*/ 0 w 228"/>
                  <a:gd name="T9" fmla="*/ 0 h 424"/>
                  <a:gd name="T10" fmla="*/ 0 w 228"/>
                  <a:gd name="T11" fmla="*/ 0 h 424"/>
                  <a:gd name="T12" fmla="*/ 0 w 228"/>
                  <a:gd name="T13" fmla="*/ 0 h 424"/>
                  <a:gd name="T14" fmla="*/ 0 w 228"/>
                  <a:gd name="T15" fmla="*/ 0 h 424"/>
                  <a:gd name="T16" fmla="*/ 0 w 228"/>
                  <a:gd name="T17" fmla="*/ 0 h 424"/>
                  <a:gd name="T18" fmla="*/ 0 w 228"/>
                  <a:gd name="T19" fmla="*/ 0 h 424"/>
                  <a:gd name="T20" fmla="*/ 0 w 228"/>
                  <a:gd name="T21" fmla="*/ 0 h 424"/>
                  <a:gd name="T22" fmla="*/ 0 w 228"/>
                  <a:gd name="T23" fmla="*/ 0 h 424"/>
                  <a:gd name="T24" fmla="*/ 0 w 228"/>
                  <a:gd name="T25" fmla="*/ 0 h 424"/>
                  <a:gd name="T26" fmla="*/ 0 w 228"/>
                  <a:gd name="T27" fmla="*/ 0 h 424"/>
                  <a:gd name="T28" fmla="*/ 0 w 228"/>
                  <a:gd name="T29" fmla="*/ 0 h 424"/>
                  <a:gd name="T30" fmla="*/ 0 w 228"/>
                  <a:gd name="T31" fmla="*/ 0 h 424"/>
                  <a:gd name="T32" fmla="*/ 0 w 228"/>
                  <a:gd name="T33" fmla="*/ 0 h 424"/>
                  <a:gd name="T34" fmla="*/ 0 w 228"/>
                  <a:gd name="T35" fmla="*/ 0 h 424"/>
                  <a:gd name="T36" fmla="*/ 0 w 228"/>
                  <a:gd name="T37" fmla="*/ 0 h 424"/>
                  <a:gd name="T38" fmla="*/ 0 w 228"/>
                  <a:gd name="T39" fmla="*/ 0 h 424"/>
                  <a:gd name="T40" fmla="*/ 0 w 228"/>
                  <a:gd name="T41" fmla="*/ 0 h 424"/>
                  <a:gd name="T42" fmla="*/ 0 w 228"/>
                  <a:gd name="T43" fmla="*/ 0 h 424"/>
                  <a:gd name="T44" fmla="*/ 0 w 228"/>
                  <a:gd name="T45" fmla="*/ 0 h 424"/>
                  <a:gd name="T46" fmla="*/ 0 w 228"/>
                  <a:gd name="T47" fmla="*/ 0 h 424"/>
                  <a:gd name="T48" fmla="*/ 0 w 228"/>
                  <a:gd name="T49" fmla="*/ 0 h 424"/>
                  <a:gd name="T50" fmla="*/ 0 w 228"/>
                  <a:gd name="T51" fmla="*/ 0 h 424"/>
                  <a:gd name="T52" fmla="*/ 0 w 228"/>
                  <a:gd name="T53" fmla="*/ 0 h 424"/>
                  <a:gd name="T54" fmla="*/ 0 w 228"/>
                  <a:gd name="T55" fmla="*/ 0 h 424"/>
                  <a:gd name="T56" fmla="*/ 0 w 228"/>
                  <a:gd name="T57" fmla="*/ 0 h 424"/>
                  <a:gd name="T58" fmla="*/ 0 w 228"/>
                  <a:gd name="T59" fmla="*/ 0 h 424"/>
                  <a:gd name="T60" fmla="*/ 0 w 228"/>
                  <a:gd name="T61" fmla="*/ 0 h 424"/>
                  <a:gd name="T62" fmla="*/ 0 w 228"/>
                  <a:gd name="T63" fmla="*/ 0 h 424"/>
                  <a:gd name="T64" fmla="*/ 0 w 228"/>
                  <a:gd name="T65" fmla="*/ 0 h 424"/>
                  <a:gd name="T66" fmla="*/ 0 w 228"/>
                  <a:gd name="T67" fmla="*/ 0 h 424"/>
                  <a:gd name="T68" fmla="*/ 0 w 228"/>
                  <a:gd name="T69" fmla="*/ 0 h 424"/>
                  <a:gd name="T70" fmla="*/ 0 w 228"/>
                  <a:gd name="T71" fmla="*/ 0 h 424"/>
                  <a:gd name="T72" fmla="*/ 0 w 228"/>
                  <a:gd name="T73" fmla="*/ 0 h 424"/>
                  <a:gd name="T74" fmla="*/ 0 w 228"/>
                  <a:gd name="T75" fmla="*/ 0 h 424"/>
                  <a:gd name="T76" fmla="*/ 0 w 228"/>
                  <a:gd name="T77" fmla="*/ 0 h 424"/>
                  <a:gd name="T78" fmla="*/ 0 w 228"/>
                  <a:gd name="T79" fmla="*/ 0 h 424"/>
                  <a:gd name="T80" fmla="*/ 0 w 228"/>
                  <a:gd name="T81" fmla="*/ 0 h 424"/>
                  <a:gd name="T82" fmla="*/ 0 w 228"/>
                  <a:gd name="T83" fmla="*/ 0 h 424"/>
                  <a:gd name="T84" fmla="*/ 0 w 228"/>
                  <a:gd name="T85" fmla="*/ 0 h 424"/>
                  <a:gd name="T86" fmla="*/ 0 w 228"/>
                  <a:gd name="T87" fmla="*/ 0 h 42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28"/>
                  <a:gd name="T133" fmla="*/ 0 h 424"/>
                  <a:gd name="T134" fmla="*/ 228 w 228"/>
                  <a:gd name="T135" fmla="*/ 424 h 42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28" h="424">
                    <a:moveTo>
                      <a:pt x="145" y="39"/>
                    </a:moveTo>
                    <a:lnTo>
                      <a:pt x="114" y="55"/>
                    </a:lnTo>
                    <a:lnTo>
                      <a:pt x="82" y="83"/>
                    </a:lnTo>
                    <a:lnTo>
                      <a:pt x="53" y="121"/>
                    </a:lnTo>
                    <a:lnTo>
                      <a:pt x="34" y="160"/>
                    </a:lnTo>
                    <a:lnTo>
                      <a:pt x="31" y="197"/>
                    </a:lnTo>
                    <a:lnTo>
                      <a:pt x="32" y="236"/>
                    </a:lnTo>
                    <a:lnTo>
                      <a:pt x="40" y="289"/>
                    </a:lnTo>
                    <a:lnTo>
                      <a:pt x="51" y="349"/>
                    </a:lnTo>
                    <a:lnTo>
                      <a:pt x="62" y="369"/>
                    </a:lnTo>
                    <a:lnTo>
                      <a:pt x="88" y="379"/>
                    </a:lnTo>
                    <a:lnTo>
                      <a:pt x="118" y="383"/>
                    </a:lnTo>
                    <a:lnTo>
                      <a:pt x="131" y="387"/>
                    </a:lnTo>
                    <a:lnTo>
                      <a:pt x="117" y="361"/>
                    </a:lnTo>
                    <a:lnTo>
                      <a:pt x="109" y="313"/>
                    </a:lnTo>
                    <a:lnTo>
                      <a:pt x="109" y="262"/>
                    </a:lnTo>
                    <a:lnTo>
                      <a:pt x="119" y="198"/>
                    </a:lnTo>
                    <a:lnTo>
                      <a:pt x="129" y="165"/>
                    </a:lnTo>
                    <a:lnTo>
                      <a:pt x="148" y="131"/>
                    </a:lnTo>
                    <a:lnTo>
                      <a:pt x="169" y="104"/>
                    </a:lnTo>
                    <a:lnTo>
                      <a:pt x="188" y="82"/>
                    </a:lnTo>
                    <a:lnTo>
                      <a:pt x="183" y="56"/>
                    </a:lnTo>
                    <a:lnTo>
                      <a:pt x="162" y="37"/>
                    </a:lnTo>
                    <a:lnTo>
                      <a:pt x="143" y="7"/>
                    </a:lnTo>
                    <a:lnTo>
                      <a:pt x="167" y="0"/>
                    </a:lnTo>
                    <a:lnTo>
                      <a:pt x="185" y="31"/>
                    </a:lnTo>
                    <a:lnTo>
                      <a:pt x="228" y="75"/>
                    </a:lnTo>
                    <a:lnTo>
                      <a:pt x="203" y="102"/>
                    </a:lnTo>
                    <a:lnTo>
                      <a:pt x="173" y="151"/>
                    </a:lnTo>
                    <a:lnTo>
                      <a:pt x="156" y="216"/>
                    </a:lnTo>
                    <a:lnTo>
                      <a:pt x="148" y="295"/>
                    </a:lnTo>
                    <a:lnTo>
                      <a:pt x="156" y="379"/>
                    </a:lnTo>
                    <a:lnTo>
                      <a:pt x="172" y="424"/>
                    </a:lnTo>
                    <a:lnTo>
                      <a:pt x="135" y="407"/>
                    </a:lnTo>
                    <a:lnTo>
                      <a:pt x="79" y="401"/>
                    </a:lnTo>
                    <a:lnTo>
                      <a:pt x="11" y="399"/>
                    </a:lnTo>
                    <a:lnTo>
                      <a:pt x="11" y="300"/>
                    </a:lnTo>
                    <a:lnTo>
                      <a:pt x="0" y="219"/>
                    </a:lnTo>
                    <a:lnTo>
                      <a:pt x="5" y="137"/>
                    </a:lnTo>
                    <a:lnTo>
                      <a:pt x="25" y="67"/>
                    </a:lnTo>
                    <a:lnTo>
                      <a:pt x="119" y="14"/>
                    </a:lnTo>
                    <a:lnTo>
                      <a:pt x="129" y="12"/>
                    </a:lnTo>
                    <a:lnTo>
                      <a:pt x="145" y="39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91" name="Freeform 97"/>
              <p:cNvSpPr>
                <a:spLocks/>
              </p:cNvSpPr>
              <p:nvPr/>
            </p:nvSpPr>
            <p:spPr bwMode="auto">
              <a:xfrm>
                <a:off x="1021" y="4188"/>
                <a:ext cx="54" cy="61"/>
              </a:xfrm>
              <a:custGeom>
                <a:avLst/>
                <a:gdLst>
                  <a:gd name="T0" fmla="*/ 0 w 485"/>
                  <a:gd name="T1" fmla="*/ 0 h 541"/>
                  <a:gd name="T2" fmla="*/ 0 w 485"/>
                  <a:gd name="T3" fmla="*/ 0 h 541"/>
                  <a:gd name="T4" fmla="*/ 0 w 485"/>
                  <a:gd name="T5" fmla="*/ 0 h 541"/>
                  <a:gd name="T6" fmla="*/ 0 w 485"/>
                  <a:gd name="T7" fmla="*/ 0 h 541"/>
                  <a:gd name="T8" fmla="*/ 0 w 485"/>
                  <a:gd name="T9" fmla="*/ 0 h 541"/>
                  <a:gd name="T10" fmla="*/ 0 w 485"/>
                  <a:gd name="T11" fmla="*/ 0 h 541"/>
                  <a:gd name="T12" fmla="*/ 0 w 485"/>
                  <a:gd name="T13" fmla="*/ 0 h 541"/>
                  <a:gd name="T14" fmla="*/ 0 w 485"/>
                  <a:gd name="T15" fmla="*/ 0 h 541"/>
                  <a:gd name="T16" fmla="*/ 0 w 485"/>
                  <a:gd name="T17" fmla="*/ 0 h 541"/>
                  <a:gd name="T18" fmla="*/ 0 w 485"/>
                  <a:gd name="T19" fmla="*/ 0 h 541"/>
                  <a:gd name="T20" fmla="*/ 0 w 485"/>
                  <a:gd name="T21" fmla="*/ 0 h 541"/>
                  <a:gd name="T22" fmla="*/ 0 w 485"/>
                  <a:gd name="T23" fmla="*/ 0 h 541"/>
                  <a:gd name="T24" fmla="*/ 0 w 485"/>
                  <a:gd name="T25" fmla="*/ 0 h 541"/>
                  <a:gd name="T26" fmla="*/ 0 w 485"/>
                  <a:gd name="T27" fmla="*/ 0 h 541"/>
                  <a:gd name="T28" fmla="*/ 0 w 485"/>
                  <a:gd name="T29" fmla="*/ 0 h 541"/>
                  <a:gd name="T30" fmla="*/ 0 w 485"/>
                  <a:gd name="T31" fmla="*/ 0 h 541"/>
                  <a:gd name="T32" fmla="*/ 0 w 485"/>
                  <a:gd name="T33" fmla="*/ 0 h 541"/>
                  <a:gd name="T34" fmla="*/ 0 w 485"/>
                  <a:gd name="T35" fmla="*/ 0 h 541"/>
                  <a:gd name="T36" fmla="*/ 0 w 485"/>
                  <a:gd name="T37" fmla="*/ 0 h 541"/>
                  <a:gd name="T38" fmla="*/ 0 w 485"/>
                  <a:gd name="T39" fmla="*/ 0 h 541"/>
                  <a:gd name="T40" fmla="*/ 0 w 485"/>
                  <a:gd name="T41" fmla="*/ 0 h 541"/>
                  <a:gd name="T42" fmla="*/ 0 w 485"/>
                  <a:gd name="T43" fmla="*/ 0 h 541"/>
                  <a:gd name="T44" fmla="*/ 0 w 485"/>
                  <a:gd name="T45" fmla="*/ 0 h 541"/>
                  <a:gd name="T46" fmla="*/ 0 w 485"/>
                  <a:gd name="T47" fmla="*/ 0 h 541"/>
                  <a:gd name="T48" fmla="*/ 0 w 485"/>
                  <a:gd name="T49" fmla="*/ 0 h 541"/>
                  <a:gd name="T50" fmla="*/ 0 w 485"/>
                  <a:gd name="T51" fmla="*/ 0 h 541"/>
                  <a:gd name="T52" fmla="*/ 0 w 485"/>
                  <a:gd name="T53" fmla="*/ 0 h 541"/>
                  <a:gd name="T54" fmla="*/ 0 w 485"/>
                  <a:gd name="T55" fmla="*/ 0 h 541"/>
                  <a:gd name="T56" fmla="*/ 0 w 485"/>
                  <a:gd name="T57" fmla="*/ 0 h 541"/>
                  <a:gd name="T58" fmla="*/ 0 w 485"/>
                  <a:gd name="T59" fmla="*/ 0 h 541"/>
                  <a:gd name="T60" fmla="*/ 0 w 485"/>
                  <a:gd name="T61" fmla="*/ 0 h 541"/>
                  <a:gd name="T62" fmla="*/ 0 w 485"/>
                  <a:gd name="T63" fmla="*/ 0 h 541"/>
                  <a:gd name="T64" fmla="*/ 0 w 485"/>
                  <a:gd name="T65" fmla="*/ 0 h 541"/>
                  <a:gd name="T66" fmla="*/ 0 w 485"/>
                  <a:gd name="T67" fmla="*/ 0 h 541"/>
                  <a:gd name="T68" fmla="*/ 0 w 485"/>
                  <a:gd name="T69" fmla="*/ 0 h 541"/>
                  <a:gd name="T70" fmla="*/ 0 w 485"/>
                  <a:gd name="T71" fmla="*/ 0 h 541"/>
                  <a:gd name="T72" fmla="*/ 0 w 485"/>
                  <a:gd name="T73" fmla="*/ 0 h 541"/>
                  <a:gd name="T74" fmla="*/ 0 w 485"/>
                  <a:gd name="T75" fmla="*/ 0 h 541"/>
                  <a:gd name="T76" fmla="*/ 0 w 485"/>
                  <a:gd name="T77" fmla="*/ 0 h 541"/>
                  <a:gd name="T78" fmla="*/ 0 w 485"/>
                  <a:gd name="T79" fmla="*/ 0 h 541"/>
                  <a:gd name="T80" fmla="*/ 0 w 485"/>
                  <a:gd name="T81" fmla="*/ 0 h 541"/>
                  <a:gd name="T82" fmla="*/ 0 w 485"/>
                  <a:gd name="T83" fmla="*/ 0 h 541"/>
                  <a:gd name="T84" fmla="*/ 0 w 485"/>
                  <a:gd name="T85" fmla="*/ 0 h 541"/>
                  <a:gd name="T86" fmla="*/ 0 w 485"/>
                  <a:gd name="T87" fmla="*/ 0 h 541"/>
                  <a:gd name="T88" fmla="*/ 0 w 485"/>
                  <a:gd name="T89" fmla="*/ 0 h 541"/>
                  <a:gd name="T90" fmla="*/ 0 w 485"/>
                  <a:gd name="T91" fmla="*/ 0 h 541"/>
                  <a:gd name="T92" fmla="*/ 0 w 485"/>
                  <a:gd name="T93" fmla="*/ 0 h 541"/>
                  <a:gd name="T94" fmla="*/ 0 w 485"/>
                  <a:gd name="T95" fmla="*/ 0 h 541"/>
                  <a:gd name="T96" fmla="*/ 0 w 485"/>
                  <a:gd name="T97" fmla="*/ 0 h 541"/>
                  <a:gd name="T98" fmla="*/ 0 w 485"/>
                  <a:gd name="T99" fmla="*/ 0 h 541"/>
                  <a:gd name="T100" fmla="*/ 0 w 485"/>
                  <a:gd name="T101" fmla="*/ 0 h 541"/>
                  <a:gd name="T102" fmla="*/ 0 w 485"/>
                  <a:gd name="T103" fmla="*/ 0 h 54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85"/>
                  <a:gd name="T157" fmla="*/ 0 h 541"/>
                  <a:gd name="T158" fmla="*/ 485 w 485"/>
                  <a:gd name="T159" fmla="*/ 541 h 54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85" h="541">
                    <a:moveTo>
                      <a:pt x="433" y="24"/>
                    </a:moveTo>
                    <a:lnTo>
                      <a:pt x="421" y="36"/>
                    </a:lnTo>
                    <a:lnTo>
                      <a:pt x="417" y="62"/>
                    </a:lnTo>
                    <a:lnTo>
                      <a:pt x="417" y="88"/>
                    </a:lnTo>
                    <a:lnTo>
                      <a:pt x="421" y="107"/>
                    </a:lnTo>
                    <a:lnTo>
                      <a:pt x="428" y="120"/>
                    </a:lnTo>
                    <a:lnTo>
                      <a:pt x="405" y="148"/>
                    </a:lnTo>
                    <a:lnTo>
                      <a:pt x="394" y="179"/>
                    </a:lnTo>
                    <a:lnTo>
                      <a:pt x="398" y="204"/>
                    </a:lnTo>
                    <a:lnTo>
                      <a:pt x="404" y="216"/>
                    </a:lnTo>
                    <a:lnTo>
                      <a:pt x="405" y="223"/>
                    </a:lnTo>
                    <a:lnTo>
                      <a:pt x="392" y="240"/>
                    </a:lnTo>
                    <a:lnTo>
                      <a:pt x="382" y="257"/>
                    </a:lnTo>
                    <a:lnTo>
                      <a:pt x="378" y="273"/>
                    </a:lnTo>
                    <a:lnTo>
                      <a:pt x="378" y="289"/>
                    </a:lnTo>
                    <a:lnTo>
                      <a:pt x="378" y="308"/>
                    </a:lnTo>
                    <a:lnTo>
                      <a:pt x="376" y="321"/>
                    </a:lnTo>
                    <a:lnTo>
                      <a:pt x="364" y="321"/>
                    </a:lnTo>
                    <a:lnTo>
                      <a:pt x="348" y="325"/>
                    </a:lnTo>
                    <a:lnTo>
                      <a:pt x="337" y="333"/>
                    </a:lnTo>
                    <a:lnTo>
                      <a:pt x="327" y="347"/>
                    </a:lnTo>
                    <a:lnTo>
                      <a:pt x="314" y="364"/>
                    </a:lnTo>
                    <a:lnTo>
                      <a:pt x="301" y="383"/>
                    </a:lnTo>
                    <a:lnTo>
                      <a:pt x="280" y="383"/>
                    </a:lnTo>
                    <a:lnTo>
                      <a:pt x="257" y="393"/>
                    </a:lnTo>
                    <a:lnTo>
                      <a:pt x="239" y="404"/>
                    </a:lnTo>
                    <a:lnTo>
                      <a:pt x="220" y="427"/>
                    </a:lnTo>
                    <a:lnTo>
                      <a:pt x="203" y="427"/>
                    </a:lnTo>
                    <a:lnTo>
                      <a:pt x="178" y="427"/>
                    </a:lnTo>
                    <a:lnTo>
                      <a:pt x="154" y="431"/>
                    </a:lnTo>
                    <a:lnTo>
                      <a:pt x="128" y="445"/>
                    </a:lnTo>
                    <a:lnTo>
                      <a:pt x="101" y="464"/>
                    </a:lnTo>
                    <a:lnTo>
                      <a:pt x="82" y="473"/>
                    </a:lnTo>
                    <a:lnTo>
                      <a:pt x="61" y="473"/>
                    </a:lnTo>
                    <a:lnTo>
                      <a:pt x="29" y="480"/>
                    </a:lnTo>
                    <a:lnTo>
                      <a:pt x="29" y="499"/>
                    </a:lnTo>
                    <a:lnTo>
                      <a:pt x="37" y="509"/>
                    </a:lnTo>
                    <a:lnTo>
                      <a:pt x="54" y="509"/>
                    </a:lnTo>
                    <a:lnTo>
                      <a:pt x="73" y="501"/>
                    </a:lnTo>
                    <a:lnTo>
                      <a:pt x="93" y="497"/>
                    </a:lnTo>
                    <a:lnTo>
                      <a:pt x="120" y="501"/>
                    </a:lnTo>
                    <a:lnTo>
                      <a:pt x="148" y="496"/>
                    </a:lnTo>
                    <a:lnTo>
                      <a:pt x="178" y="483"/>
                    </a:lnTo>
                    <a:lnTo>
                      <a:pt x="211" y="464"/>
                    </a:lnTo>
                    <a:lnTo>
                      <a:pt x="244" y="466"/>
                    </a:lnTo>
                    <a:lnTo>
                      <a:pt x="269" y="453"/>
                    </a:lnTo>
                    <a:lnTo>
                      <a:pt x="292" y="431"/>
                    </a:lnTo>
                    <a:lnTo>
                      <a:pt x="311" y="401"/>
                    </a:lnTo>
                    <a:lnTo>
                      <a:pt x="335" y="400"/>
                    </a:lnTo>
                    <a:lnTo>
                      <a:pt x="362" y="387"/>
                    </a:lnTo>
                    <a:lnTo>
                      <a:pt x="378" y="365"/>
                    </a:lnTo>
                    <a:lnTo>
                      <a:pt x="385" y="339"/>
                    </a:lnTo>
                    <a:lnTo>
                      <a:pt x="392" y="323"/>
                    </a:lnTo>
                    <a:lnTo>
                      <a:pt x="417" y="310"/>
                    </a:lnTo>
                    <a:lnTo>
                      <a:pt x="428" y="284"/>
                    </a:lnTo>
                    <a:lnTo>
                      <a:pt x="428" y="263"/>
                    </a:lnTo>
                    <a:lnTo>
                      <a:pt x="421" y="240"/>
                    </a:lnTo>
                    <a:lnTo>
                      <a:pt x="417" y="225"/>
                    </a:lnTo>
                    <a:lnTo>
                      <a:pt x="438" y="223"/>
                    </a:lnTo>
                    <a:lnTo>
                      <a:pt x="453" y="207"/>
                    </a:lnTo>
                    <a:lnTo>
                      <a:pt x="455" y="179"/>
                    </a:lnTo>
                    <a:lnTo>
                      <a:pt x="454" y="151"/>
                    </a:lnTo>
                    <a:lnTo>
                      <a:pt x="440" y="129"/>
                    </a:lnTo>
                    <a:lnTo>
                      <a:pt x="435" y="120"/>
                    </a:lnTo>
                    <a:lnTo>
                      <a:pt x="453" y="102"/>
                    </a:lnTo>
                    <a:lnTo>
                      <a:pt x="460" y="75"/>
                    </a:lnTo>
                    <a:lnTo>
                      <a:pt x="460" y="58"/>
                    </a:lnTo>
                    <a:lnTo>
                      <a:pt x="460" y="40"/>
                    </a:lnTo>
                    <a:lnTo>
                      <a:pt x="454" y="28"/>
                    </a:lnTo>
                    <a:lnTo>
                      <a:pt x="446" y="23"/>
                    </a:lnTo>
                    <a:lnTo>
                      <a:pt x="446" y="0"/>
                    </a:lnTo>
                    <a:lnTo>
                      <a:pt x="475" y="18"/>
                    </a:lnTo>
                    <a:lnTo>
                      <a:pt x="479" y="75"/>
                    </a:lnTo>
                    <a:lnTo>
                      <a:pt x="473" y="106"/>
                    </a:lnTo>
                    <a:lnTo>
                      <a:pt x="467" y="139"/>
                    </a:lnTo>
                    <a:lnTo>
                      <a:pt x="485" y="180"/>
                    </a:lnTo>
                    <a:lnTo>
                      <a:pt x="454" y="248"/>
                    </a:lnTo>
                    <a:lnTo>
                      <a:pt x="450" y="308"/>
                    </a:lnTo>
                    <a:lnTo>
                      <a:pt x="404" y="375"/>
                    </a:lnTo>
                    <a:lnTo>
                      <a:pt x="386" y="420"/>
                    </a:lnTo>
                    <a:lnTo>
                      <a:pt x="320" y="428"/>
                    </a:lnTo>
                    <a:lnTo>
                      <a:pt x="301" y="476"/>
                    </a:lnTo>
                    <a:lnTo>
                      <a:pt x="114" y="541"/>
                    </a:lnTo>
                    <a:lnTo>
                      <a:pt x="81" y="533"/>
                    </a:lnTo>
                    <a:lnTo>
                      <a:pt x="23" y="538"/>
                    </a:lnTo>
                    <a:lnTo>
                      <a:pt x="0" y="500"/>
                    </a:lnTo>
                    <a:lnTo>
                      <a:pt x="61" y="445"/>
                    </a:lnTo>
                    <a:lnTo>
                      <a:pt x="114" y="424"/>
                    </a:lnTo>
                    <a:lnTo>
                      <a:pt x="156" y="393"/>
                    </a:lnTo>
                    <a:lnTo>
                      <a:pt x="215" y="387"/>
                    </a:lnTo>
                    <a:lnTo>
                      <a:pt x="247" y="364"/>
                    </a:lnTo>
                    <a:lnTo>
                      <a:pt x="292" y="352"/>
                    </a:lnTo>
                    <a:lnTo>
                      <a:pt x="309" y="323"/>
                    </a:lnTo>
                    <a:lnTo>
                      <a:pt x="344" y="307"/>
                    </a:lnTo>
                    <a:lnTo>
                      <a:pt x="360" y="257"/>
                    </a:lnTo>
                    <a:lnTo>
                      <a:pt x="373" y="217"/>
                    </a:lnTo>
                    <a:lnTo>
                      <a:pt x="378" y="171"/>
                    </a:lnTo>
                    <a:lnTo>
                      <a:pt x="392" y="136"/>
                    </a:lnTo>
                    <a:lnTo>
                      <a:pt x="401" y="103"/>
                    </a:lnTo>
                    <a:lnTo>
                      <a:pt x="397" y="56"/>
                    </a:lnTo>
                    <a:lnTo>
                      <a:pt x="398" y="26"/>
                    </a:lnTo>
                    <a:lnTo>
                      <a:pt x="432" y="3"/>
                    </a:lnTo>
                    <a:lnTo>
                      <a:pt x="433" y="24"/>
                    </a:lnTo>
                    <a:close/>
                  </a:path>
                </a:pathLst>
              </a:custGeom>
              <a:solidFill>
                <a:srgbClr val="FA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92" name="Freeform 98"/>
              <p:cNvSpPr>
                <a:spLocks/>
              </p:cNvSpPr>
              <p:nvPr/>
            </p:nvSpPr>
            <p:spPr bwMode="auto">
              <a:xfrm>
                <a:off x="954" y="4155"/>
                <a:ext cx="35" cy="57"/>
              </a:xfrm>
              <a:custGeom>
                <a:avLst/>
                <a:gdLst>
                  <a:gd name="T0" fmla="*/ 0 w 315"/>
                  <a:gd name="T1" fmla="*/ 0 h 519"/>
                  <a:gd name="T2" fmla="*/ 0 w 315"/>
                  <a:gd name="T3" fmla="*/ 0 h 519"/>
                  <a:gd name="T4" fmla="*/ 0 w 315"/>
                  <a:gd name="T5" fmla="*/ 0 h 519"/>
                  <a:gd name="T6" fmla="*/ 0 w 315"/>
                  <a:gd name="T7" fmla="*/ 0 h 519"/>
                  <a:gd name="T8" fmla="*/ 0 w 315"/>
                  <a:gd name="T9" fmla="*/ 0 h 519"/>
                  <a:gd name="T10" fmla="*/ 0 w 315"/>
                  <a:gd name="T11" fmla="*/ 0 h 519"/>
                  <a:gd name="T12" fmla="*/ 0 w 315"/>
                  <a:gd name="T13" fmla="*/ 0 h 519"/>
                  <a:gd name="T14" fmla="*/ 0 w 315"/>
                  <a:gd name="T15" fmla="*/ 0 h 519"/>
                  <a:gd name="T16" fmla="*/ 0 w 315"/>
                  <a:gd name="T17" fmla="*/ 0 h 519"/>
                  <a:gd name="T18" fmla="*/ 0 w 315"/>
                  <a:gd name="T19" fmla="*/ 0 h 519"/>
                  <a:gd name="T20" fmla="*/ 0 w 315"/>
                  <a:gd name="T21" fmla="*/ 0 h 519"/>
                  <a:gd name="T22" fmla="*/ 0 w 315"/>
                  <a:gd name="T23" fmla="*/ 0 h 519"/>
                  <a:gd name="T24" fmla="*/ 0 w 315"/>
                  <a:gd name="T25" fmla="*/ 0 h 519"/>
                  <a:gd name="T26" fmla="*/ 0 w 315"/>
                  <a:gd name="T27" fmla="*/ 0 h 519"/>
                  <a:gd name="T28" fmla="*/ 0 w 315"/>
                  <a:gd name="T29" fmla="*/ 0 h 519"/>
                  <a:gd name="T30" fmla="*/ 0 w 315"/>
                  <a:gd name="T31" fmla="*/ 0 h 519"/>
                  <a:gd name="T32" fmla="*/ 0 w 315"/>
                  <a:gd name="T33" fmla="*/ 0 h 519"/>
                  <a:gd name="T34" fmla="*/ 0 w 315"/>
                  <a:gd name="T35" fmla="*/ 0 h 519"/>
                  <a:gd name="T36" fmla="*/ 0 w 315"/>
                  <a:gd name="T37" fmla="*/ 0 h 519"/>
                  <a:gd name="T38" fmla="*/ 0 w 315"/>
                  <a:gd name="T39" fmla="*/ 0 h 519"/>
                  <a:gd name="T40" fmla="*/ 0 w 315"/>
                  <a:gd name="T41" fmla="*/ 0 h 519"/>
                  <a:gd name="T42" fmla="*/ 0 w 315"/>
                  <a:gd name="T43" fmla="*/ 0 h 519"/>
                  <a:gd name="T44" fmla="*/ 0 w 315"/>
                  <a:gd name="T45" fmla="*/ 0 h 519"/>
                  <a:gd name="T46" fmla="*/ 0 w 315"/>
                  <a:gd name="T47" fmla="*/ 0 h 519"/>
                  <a:gd name="T48" fmla="*/ 0 w 315"/>
                  <a:gd name="T49" fmla="*/ 0 h 519"/>
                  <a:gd name="T50" fmla="*/ 0 w 315"/>
                  <a:gd name="T51" fmla="*/ 0 h 519"/>
                  <a:gd name="T52" fmla="*/ 0 w 315"/>
                  <a:gd name="T53" fmla="*/ 0 h 519"/>
                  <a:gd name="T54" fmla="*/ 0 w 315"/>
                  <a:gd name="T55" fmla="*/ 0 h 519"/>
                  <a:gd name="T56" fmla="*/ 0 w 315"/>
                  <a:gd name="T57" fmla="*/ 0 h 519"/>
                  <a:gd name="T58" fmla="*/ 0 w 315"/>
                  <a:gd name="T59" fmla="*/ 0 h 519"/>
                  <a:gd name="T60" fmla="*/ 0 w 315"/>
                  <a:gd name="T61" fmla="*/ 0 h 519"/>
                  <a:gd name="T62" fmla="*/ 0 w 315"/>
                  <a:gd name="T63" fmla="*/ 0 h 519"/>
                  <a:gd name="T64" fmla="*/ 0 w 315"/>
                  <a:gd name="T65" fmla="*/ 0 h 519"/>
                  <a:gd name="T66" fmla="*/ 0 w 315"/>
                  <a:gd name="T67" fmla="*/ 0 h 519"/>
                  <a:gd name="T68" fmla="*/ 0 w 315"/>
                  <a:gd name="T69" fmla="*/ 0 h 519"/>
                  <a:gd name="T70" fmla="*/ 0 w 315"/>
                  <a:gd name="T71" fmla="*/ 0 h 51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15"/>
                  <a:gd name="T109" fmla="*/ 0 h 519"/>
                  <a:gd name="T110" fmla="*/ 315 w 315"/>
                  <a:gd name="T111" fmla="*/ 519 h 51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15" h="519">
                    <a:moveTo>
                      <a:pt x="251" y="5"/>
                    </a:moveTo>
                    <a:lnTo>
                      <a:pt x="248" y="28"/>
                    </a:lnTo>
                    <a:lnTo>
                      <a:pt x="226" y="31"/>
                    </a:lnTo>
                    <a:lnTo>
                      <a:pt x="210" y="32"/>
                    </a:lnTo>
                    <a:lnTo>
                      <a:pt x="183" y="32"/>
                    </a:lnTo>
                    <a:lnTo>
                      <a:pt x="143" y="33"/>
                    </a:lnTo>
                    <a:lnTo>
                      <a:pt x="108" y="40"/>
                    </a:lnTo>
                    <a:lnTo>
                      <a:pt x="71" y="60"/>
                    </a:lnTo>
                    <a:lnTo>
                      <a:pt x="59" y="80"/>
                    </a:lnTo>
                    <a:lnTo>
                      <a:pt x="47" y="107"/>
                    </a:lnTo>
                    <a:lnTo>
                      <a:pt x="38" y="145"/>
                    </a:lnTo>
                    <a:lnTo>
                      <a:pt x="35" y="187"/>
                    </a:lnTo>
                    <a:lnTo>
                      <a:pt x="37" y="222"/>
                    </a:lnTo>
                    <a:lnTo>
                      <a:pt x="40" y="254"/>
                    </a:lnTo>
                    <a:lnTo>
                      <a:pt x="47" y="285"/>
                    </a:lnTo>
                    <a:lnTo>
                      <a:pt x="57" y="320"/>
                    </a:lnTo>
                    <a:lnTo>
                      <a:pt x="65" y="349"/>
                    </a:lnTo>
                    <a:lnTo>
                      <a:pt x="70" y="391"/>
                    </a:lnTo>
                    <a:lnTo>
                      <a:pt x="73" y="423"/>
                    </a:lnTo>
                    <a:lnTo>
                      <a:pt x="73" y="445"/>
                    </a:lnTo>
                    <a:lnTo>
                      <a:pt x="80" y="458"/>
                    </a:lnTo>
                    <a:lnTo>
                      <a:pt x="87" y="472"/>
                    </a:lnTo>
                    <a:lnTo>
                      <a:pt x="98" y="483"/>
                    </a:lnTo>
                    <a:lnTo>
                      <a:pt x="112" y="484"/>
                    </a:lnTo>
                    <a:lnTo>
                      <a:pt x="128" y="471"/>
                    </a:lnTo>
                    <a:lnTo>
                      <a:pt x="137" y="447"/>
                    </a:lnTo>
                    <a:lnTo>
                      <a:pt x="138" y="405"/>
                    </a:lnTo>
                    <a:lnTo>
                      <a:pt x="136" y="370"/>
                    </a:lnTo>
                    <a:lnTo>
                      <a:pt x="125" y="336"/>
                    </a:lnTo>
                    <a:lnTo>
                      <a:pt x="122" y="312"/>
                    </a:lnTo>
                    <a:lnTo>
                      <a:pt x="122" y="285"/>
                    </a:lnTo>
                    <a:lnTo>
                      <a:pt x="132" y="243"/>
                    </a:lnTo>
                    <a:lnTo>
                      <a:pt x="135" y="215"/>
                    </a:lnTo>
                    <a:lnTo>
                      <a:pt x="140" y="172"/>
                    </a:lnTo>
                    <a:lnTo>
                      <a:pt x="136" y="155"/>
                    </a:lnTo>
                    <a:lnTo>
                      <a:pt x="122" y="133"/>
                    </a:lnTo>
                    <a:lnTo>
                      <a:pt x="133" y="127"/>
                    </a:lnTo>
                    <a:lnTo>
                      <a:pt x="150" y="130"/>
                    </a:lnTo>
                    <a:lnTo>
                      <a:pt x="164" y="135"/>
                    </a:lnTo>
                    <a:lnTo>
                      <a:pt x="175" y="123"/>
                    </a:lnTo>
                    <a:lnTo>
                      <a:pt x="194" y="113"/>
                    </a:lnTo>
                    <a:lnTo>
                      <a:pt x="226" y="105"/>
                    </a:lnTo>
                    <a:lnTo>
                      <a:pt x="249" y="98"/>
                    </a:lnTo>
                    <a:lnTo>
                      <a:pt x="273" y="90"/>
                    </a:lnTo>
                    <a:lnTo>
                      <a:pt x="284" y="76"/>
                    </a:lnTo>
                    <a:lnTo>
                      <a:pt x="289" y="57"/>
                    </a:lnTo>
                    <a:lnTo>
                      <a:pt x="283" y="41"/>
                    </a:lnTo>
                    <a:lnTo>
                      <a:pt x="269" y="30"/>
                    </a:lnTo>
                    <a:lnTo>
                      <a:pt x="258" y="27"/>
                    </a:lnTo>
                    <a:lnTo>
                      <a:pt x="267" y="0"/>
                    </a:lnTo>
                    <a:lnTo>
                      <a:pt x="304" y="14"/>
                    </a:lnTo>
                    <a:lnTo>
                      <a:pt x="315" y="94"/>
                    </a:lnTo>
                    <a:lnTo>
                      <a:pt x="172" y="171"/>
                    </a:lnTo>
                    <a:lnTo>
                      <a:pt x="145" y="299"/>
                    </a:lnTo>
                    <a:lnTo>
                      <a:pt x="167" y="476"/>
                    </a:lnTo>
                    <a:lnTo>
                      <a:pt x="138" y="503"/>
                    </a:lnTo>
                    <a:lnTo>
                      <a:pt x="119" y="519"/>
                    </a:lnTo>
                    <a:lnTo>
                      <a:pt x="76" y="519"/>
                    </a:lnTo>
                    <a:lnTo>
                      <a:pt x="66" y="481"/>
                    </a:lnTo>
                    <a:lnTo>
                      <a:pt x="52" y="478"/>
                    </a:lnTo>
                    <a:lnTo>
                      <a:pt x="61" y="442"/>
                    </a:lnTo>
                    <a:lnTo>
                      <a:pt x="34" y="333"/>
                    </a:lnTo>
                    <a:lnTo>
                      <a:pt x="0" y="220"/>
                    </a:lnTo>
                    <a:lnTo>
                      <a:pt x="12" y="201"/>
                    </a:lnTo>
                    <a:lnTo>
                      <a:pt x="14" y="139"/>
                    </a:lnTo>
                    <a:lnTo>
                      <a:pt x="28" y="73"/>
                    </a:lnTo>
                    <a:lnTo>
                      <a:pt x="48" y="53"/>
                    </a:lnTo>
                    <a:lnTo>
                      <a:pt x="95" y="20"/>
                    </a:lnTo>
                    <a:lnTo>
                      <a:pt x="155" y="11"/>
                    </a:lnTo>
                    <a:lnTo>
                      <a:pt x="197" y="11"/>
                    </a:lnTo>
                    <a:lnTo>
                      <a:pt x="251" y="5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93" name="Freeform 99"/>
              <p:cNvSpPr>
                <a:spLocks/>
              </p:cNvSpPr>
              <p:nvPr/>
            </p:nvSpPr>
            <p:spPr bwMode="auto">
              <a:xfrm>
                <a:off x="942" y="4171"/>
                <a:ext cx="19" cy="34"/>
              </a:xfrm>
              <a:custGeom>
                <a:avLst/>
                <a:gdLst>
                  <a:gd name="T0" fmla="*/ 0 w 172"/>
                  <a:gd name="T1" fmla="*/ 0 h 313"/>
                  <a:gd name="T2" fmla="*/ 0 w 172"/>
                  <a:gd name="T3" fmla="*/ 0 h 313"/>
                  <a:gd name="T4" fmla="*/ 0 w 172"/>
                  <a:gd name="T5" fmla="*/ 0 h 313"/>
                  <a:gd name="T6" fmla="*/ 0 w 172"/>
                  <a:gd name="T7" fmla="*/ 0 h 313"/>
                  <a:gd name="T8" fmla="*/ 0 w 172"/>
                  <a:gd name="T9" fmla="*/ 0 h 313"/>
                  <a:gd name="T10" fmla="*/ 0 w 172"/>
                  <a:gd name="T11" fmla="*/ 0 h 313"/>
                  <a:gd name="T12" fmla="*/ 0 w 172"/>
                  <a:gd name="T13" fmla="*/ 0 h 313"/>
                  <a:gd name="T14" fmla="*/ 0 w 172"/>
                  <a:gd name="T15" fmla="*/ 0 h 313"/>
                  <a:gd name="T16" fmla="*/ 0 w 172"/>
                  <a:gd name="T17" fmla="*/ 0 h 313"/>
                  <a:gd name="T18" fmla="*/ 0 w 172"/>
                  <a:gd name="T19" fmla="*/ 0 h 313"/>
                  <a:gd name="T20" fmla="*/ 0 w 172"/>
                  <a:gd name="T21" fmla="*/ 0 h 313"/>
                  <a:gd name="T22" fmla="*/ 0 w 172"/>
                  <a:gd name="T23" fmla="*/ 0 h 313"/>
                  <a:gd name="T24" fmla="*/ 0 w 172"/>
                  <a:gd name="T25" fmla="*/ 0 h 313"/>
                  <a:gd name="T26" fmla="*/ 0 w 172"/>
                  <a:gd name="T27" fmla="*/ 0 h 313"/>
                  <a:gd name="T28" fmla="*/ 0 w 172"/>
                  <a:gd name="T29" fmla="*/ 0 h 313"/>
                  <a:gd name="T30" fmla="*/ 0 w 172"/>
                  <a:gd name="T31" fmla="*/ 0 h 313"/>
                  <a:gd name="T32" fmla="*/ 0 w 172"/>
                  <a:gd name="T33" fmla="*/ 0 h 313"/>
                  <a:gd name="T34" fmla="*/ 0 w 172"/>
                  <a:gd name="T35" fmla="*/ 0 h 313"/>
                  <a:gd name="T36" fmla="*/ 0 w 172"/>
                  <a:gd name="T37" fmla="*/ 0 h 313"/>
                  <a:gd name="T38" fmla="*/ 0 w 172"/>
                  <a:gd name="T39" fmla="*/ 0 h 313"/>
                  <a:gd name="T40" fmla="*/ 0 w 172"/>
                  <a:gd name="T41" fmla="*/ 0 h 313"/>
                  <a:gd name="T42" fmla="*/ 0 w 172"/>
                  <a:gd name="T43" fmla="*/ 0 h 313"/>
                  <a:gd name="T44" fmla="*/ 0 w 172"/>
                  <a:gd name="T45" fmla="*/ 0 h 313"/>
                  <a:gd name="T46" fmla="*/ 0 w 172"/>
                  <a:gd name="T47" fmla="*/ 0 h 313"/>
                  <a:gd name="T48" fmla="*/ 0 w 172"/>
                  <a:gd name="T49" fmla="*/ 0 h 313"/>
                  <a:gd name="T50" fmla="*/ 0 w 172"/>
                  <a:gd name="T51" fmla="*/ 0 h 313"/>
                  <a:gd name="T52" fmla="*/ 0 w 172"/>
                  <a:gd name="T53" fmla="*/ 0 h 313"/>
                  <a:gd name="T54" fmla="*/ 0 w 172"/>
                  <a:gd name="T55" fmla="*/ 0 h 313"/>
                  <a:gd name="T56" fmla="*/ 0 w 172"/>
                  <a:gd name="T57" fmla="*/ 0 h 313"/>
                  <a:gd name="T58" fmla="*/ 0 w 172"/>
                  <a:gd name="T59" fmla="*/ 0 h 313"/>
                  <a:gd name="T60" fmla="*/ 0 w 172"/>
                  <a:gd name="T61" fmla="*/ 0 h 313"/>
                  <a:gd name="T62" fmla="*/ 0 w 172"/>
                  <a:gd name="T63" fmla="*/ 0 h 313"/>
                  <a:gd name="T64" fmla="*/ 0 w 172"/>
                  <a:gd name="T65" fmla="*/ 0 h 313"/>
                  <a:gd name="T66" fmla="*/ 0 w 172"/>
                  <a:gd name="T67" fmla="*/ 0 h 313"/>
                  <a:gd name="T68" fmla="*/ 0 w 172"/>
                  <a:gd name="T69" fmla="*/ 0 h 313"/>
                  <a:gd name="T70" fmla="*/ 0 w 172"/>
                  <a:gd name="T71" fmla="*/ 0 h 31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72"/>
                  <a:gd name="T109" fmla="*/ 0 h 313"/>
                  <a:gd name="T110" fmla="*/ 172 w 172"/>
                  <a:gd name="T111" fmla="*/ 313 h 31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72" h="313">
                    <a:moveTo>
                      <a:pt x="24" y="52"/>
                    </a:moveTo>
                    <a:lnTo>
                      <a:pt x="22" y="81"/>
                    </a:lnTo>
                    <a:lnTo>
                      <a:pt x="28" y="124"/>
                    </a:lnTo>
                    <a:lnTo>
                      <a:pt x="34" y="162"/>
                    </a:lnTo>
                    <a:lnTo>
                      <a:pt x="41" y="195"/>
                    </a:lnTo>
                    <a:lnTo>
                      <a:pt x="56" y="226"/>
                    </a:lnTo>
                    <a:lnTo>
                      <a:pt x="71" y="248"/>
                    </a:lnTo>
                    <a:lnTo>
                      <a:pt x="92" y="270"/>
                    </a:lnTo>
                    <a:lnTo>
                      <a:pt x="113" y="283"/>
                    </a:lnTo>
                    <a:lnTo>
                      <a:pt x="129" y="289"/>
                    </a:lnTo>
                    <a:lnTo>
                      <a:pt x="143" y="290"/>
                    </a:lnTo>
                    <a:lnTo>
                      <a:pt x="150" y="280"/>
                    </a:lnTo>
                    <a:lnTo>
                      <a:pt x="147" y="264"/>
                    </a:lnTo>
                    <a:lnTo>
                      <a:pt x="139" y="229"/>
                    </a:lnTo>
                    <a:lnTo>
                      <a:pt x="126" y="185"/>
                    </a:lnTo>
                    <a:lnTo>
                      <a:pt x="113" y="138"/>
                    </a:lnTo>
                    <a:lnTo>
                      <a:pt x="100" y="106"/>
                    </a:lnTo>
                    <a:lnTo>
                      <a:pt x="85" y="81"/>
                    </a:lnTo>
                    <a:lnTo>
                      <a:pt x="67" y="60"/>
                    </a:lnTo>
                    <a:lnTo>
                      <a:pt x="51" y="46"/>
                    </a:lnTo>
                    <a:lnTo>
                      <a:pt x="40" y="40"/>
                    </a:lnTo>
                    <a:lnTo>
                      <a:pt x="32" y="40"/>
                    </a:lnTo>
                    <a:lnTo>
                      <a:pt x="26" y="46"/>
                    </a:lnTo>
                    <a:lnTo>
                      <a:pt x="5" y="37"/>
                    </a:lnTo>
                    <a:lnTo>
                      <a:pt x="14" y="0"/>
                    </a:lnTo>
                    <a:lnTo>
                      <a:pt x="48" y="22"/>
                    </a:lnTo>
                    <a:lnTo>
                      <a:pt x="119" y="90"/>
                    </a:lnTo>
                    <a:lnTo>
                      <a:pt x="172" y="306"/>
                    </a:lnTo>
                    <a:lnTo>
                      <a:pt x="139" y="313"/>
                    </a:lnTo>
                    <a:lnTo>
                      <a:pt x="98" y="303"/>
                    </a:lnTo>
                    <a:lnTo>
                      <a:pt x="32" y="233"/>
                    </a:lnTo>
                    <a:lnTo>
                      <a:pt x="24" y="191"/>
                    </a:lnTo>
                    <a:lnTo>
                      <a:pt x="2" y="131"/>
                    </a:lnTo>
                    <a:lnTo>
                      <a:pt x="0" y="42"/>
                    </a:lnTo>
                    <a:lnTo>
                      <a:pt x="24" y="52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94" name="Freeform 100"/>
              <p:cNvSpPr>
                <a:spLocks/>
              </p:cNvSpPr>
              <p:nvPr/>
            </p:nvSpPr>
            <p:spPr bwMode="auto">
              <a:xfrm>
                <a:off x="940" y="4150"/>
                <a:ext cx="26" cy="31"/>
              </a:xfrm>
              <a:custGeom>
                <a:avLst/>
                <a:gdLst>
                  <a:gd name="T0" fmla="*/ 0 w 235"/>
                  <a:gd name="T1" fmla="*/ 0 h 278"/>
                  <a:gd name="T2" fmla="*/ 0 w 235"/>
                  <a:gd name="T3" fmla="*/ 0 h 278"/>
                  <a:gd name="T4" fmla="*/ 0 w 235"/>
                  <a:gd name="T5" fmla="*/ 0 h 278"/>
                  <a:gd name="T6" fmla="*/ 0 w 235"/>
                  <a:gd name="T7" fmla="*/ 0 h 278"/>
                  <a:gd name="T8" fmla="*/ 0 w 235"/>
                  <a:gd name="T9" fmla="*/ 0 h 278"/>
                  <a:gd name="T10" fmla="*/ 0 w 235"/>
                  <a:gd name="T11" fmla="*/ 0 h 278"/>
                  <a:gd name="T12" fmla="*/ 0 w 235"/>
                  <a:gd name="T13" fmla="*/ 0 h 278"/>
                  <a:gd name="T14" fmla="*/ 0 w 235"/>
                  <a:gd name="T15" fmla="*/ 0 h 278"/>
                  <a:gd name="T16" fmla="*/ 0 w 235"/>
                  <a:gd name="T17" fmla="*/ 0 h 278"/>
                  <a:gd name="T18" fmla="*/ 0 w 235"/>
                  <a:gd name="T19" fmla="*/ 0 h 278"/>
                  <a:gd name="T20" fmla="*/ 0 w 235"/>
                  <a:gd name="T21" fmla="*/ 0 h 278"/>
                  <a:gd name="T22" fmla="*/ 0 w 235"/>
                  <a:gd name="T23" fmla="*/ 0 h 278"/>
                  <a:gd name="T24" fmla="*/ 0 w 235"/>
                  <a:gd name="T25" fmla="*/ 0 h 278"/>
                  <a:gd name="T26" fmla="*/ 0 w 235"/>
                  <a:gd name="T27" fmla="*/ 0 h 278"/>
                  <a:gd name="T28" fmla="*/ 0 w 235"/>
                  <a:gd name="T29" fmla="*/ 0 h 278"/>
                  <a:gd name="T30" fmla="*/ 0 w 235"/>
                  <a:gd name="T31" fmla="*/ 0 h 278"/>
                  <a:gd name="T32" fmla="*/ 0 w 235"/>
                  <a:gd name="T33" fmla="*/ 0 h 278"/>
                  <a:gd name="T34" fmla="*/ 0 w 235"/>
                  <a:gd name="T35" fmla="*/ 0 h 278"/>
                  <a:gd name="T36" fmla="*/ 0 w 235"/>
                  <a:gd name="T37" fmla="*/ 0 h 278"/>
                  <a:gd name="T38" fmla="*/ 0 w 235"/>
                  <a:gd name="T39" fmla="*/ 0 h 278"/>
                  <a:gd name="T40" fmla="*/ 0 w 235"/>
                  <a:gd name="T41" fmla="*/ 0 h 278"/>
                  <a:gd name="T42" fmla="*/ 0 w 235"/>
                  <a:gd name="T43" fmla="*/ 0 h 278"/>
                  <a:gd name="T44" fmla="*/ 0 w 235"/>
                  <a:gd name="T45" fmla="*/ 0 h 278"/>
                  <a:gd name="T46" fmla="*/ 0 w 235"/>
                  <a:gd name="T47" fmla="*/ 0 h 278"/>
                  <a:gd name="T48" fmla="*/ 0 w 235"/>
                  <a:gd name="T49" fmla="*/ 0 h 278"/>
                  <a:gd name="T50" fmla="*/ 0 w 235"/>
                  <a:gd name="T51" fmla="*/ 0 h 278"/>
                  <a:gd name="T52" fmla="*/ 0 w 235"/>
                  <a:gd name="T53" fmla="*/ 0 h 278"/>
                  <a:gd name="T54" fmla="*/ 0 w 235"/>
                  <a:gd name="T55" fmla="*/ 0 h 278"/>
                  <a:gd name="T56" fmla="*/ 0 w 235"/>
                  <a:gd name="T57" fmla="*/ 0 h 278"/>
                  <a:gd name="T58" fmla="*/ 0 w 235"/>
                  <a:gd name="T59" fmla="*/ 0 h 278"/>
                  <a:gd name="T60" fmla="*/ 0 w 235"/>
                  <a:gd name="T61" fmla="*/ 0 h 278"/>
                  <a:gd name="T62" fmla="*/ 0 w 235"/>
                  <a:gd name="T63" fmla="*/ 0 h 278"/>
                  <a:gd name="T64" fmla="*/ 0 w 235"/>
                  <a:gd name="T65" fmla="*/ 0 h 278"/>
                  <a:gd name="T66" fmla="*/ 0 w 235"/>
                  <a:gd name="T67" fmla="*/ 0 h 278"/>
                  <a:gd name="T68" fmla="*/ 0 w 235"/>
                  <a:gd name="T69" fmla="*/ 0 h 27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35"/>
                  <a:gd name="T106" fmla="*/ 0 h 278"/>
                  <a:gd name="T107" fmla="*/ 235 w 235"/>
                  <a:gd name="T108" fmla="*/ 278 h 27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35" h="278">
                    <a:moveTo>
                      <a:pt x="49" y="31"/>
                    </a:moveTo>
                    <a:lnTo>
                      <a:pt x="33" y="53"/>
                    </a:lnTo>
                    <a:lnTo>
                      <a:pt x="31" y="78"/>
                    </a:lnTo>
                    <a:lnTo>
                      <a:pt x="33" y="107"/>
                    </a:lnTo>
                    <a:lnTo>
                      <a:pt x="42" y="143"/>
                    </a:lnTo>
                    <a:lnTo>
                      <a:pt x="61" y="170"/>
                    </a:lnTo>
                    <a:lnTo>
                      <a:pt x="104" y="200"/>
                    </a:lnTo>
                    <a:lnTo>
                      <a:pt x="117" y="201"/>
                    </a:lnTo>
                    <a:lnTo>
                      <a:pt x="120" y="163"/>
                    </a:lnTo>
                    <a:lnTo>
                      <a:pt x="128" y="141"/>
                    </a:lnTo>
                    <a:lnTo>
                      <a:pt x="135" y="123"/>
                    </a:lnTo>
                    <a:lnTo>
                      <a:pt x="111" y="100"/>
                    </a:lnTo>
                    <a:lnTo>
                      <a:pt x="128" y="92"/>
                    </a:lnTo>
                    <a:lnTo>
                      <a:pt x="162" y="91"/>
                    </a:lnTo>
                    <a:lnTo>
                      <a:pt x="175" y="73"/>
                    </a:lnTo>
                    <a:lnTo>
                      <a:pt x="156" y="72"/>
                    </a:lnTo>
                    <a:lnTo>
                      <a:pt x="113" y="68"/>
                    </a:lnTo>
                    <a:lnTo>
                      <a:pt x="83" y="57"/>
                    </a:lnTo>
                    <a:lnTo>
                      <a:pt x="64" y="39"/>
                    </a:lnTo>
                    <a:lnTo>
                      <a:pt x="97" y="29"/>
                    </a:lnTo>
                    <a:lnTo>
                      <a:pt x="114" y="41"/>
                    </a:lnTo>
                    <a:lnTo>
                      <a:pt x="180" y="52"/>
                    </a:lnTo>
                    <a:lnTo>
                      <a:pt x="235" y="59"/>
                    </a:lnTo>
                    <a:lnTo>
                      <a:pt x="164" y="106"/>
                    </a:lnTo>
                    <a:lnTo>
                      <a:pt x="153" y="164"/>
                    </a:lnTo>
                    <a:lnTo>
                      <a:pt x="144" y="220"/>
                    </a:lnTo>
                    <a:lnTo>
                      <a:pt x="142" y="278"/>
                    </a:lnTo>
                    <a:lnTo>
                      <a:pt x="104" y="239"/>
                    </a:lnTo>
                    <a:lnTo>
                      <a:pt x="29" y="181"/>
                    </a:lnTo>
                    <a:lnTo>
                      <a:pt x="0" y="20"/>
                    </a:lnTo>
                    <a:lnTo>
                      <a:pt x="13" y="11"/>
                    </a:lnTo>
                    <a:lnTo>
                      <a:pt x="31" y="0"/>
                    </a:lnTo>
                    <a:lnTo>
                      <a:pt x="60" y="12"/>
                    </a:lnTo>
                    <a:lnTo>
                      <a:pt x="49" y="31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95" name="Freeform 101"/>
              <p:cNvSpPr>
                <a:spLocks/>
              </p:cNvSpPr>
              <p:nvPr/>
            </p:nvSpPr>
            <p:spPr bwMode="auto">
              <a:xfrm>
                <a:off x="939" y="4115"/>
                <a:ext cx="7" cy="5"/>
              </a:xfrm>
              <a:custGeom>
                <a:avLst/>
                <a:gdLst>
                  <a:gd name="T0" fmla="*/ 0 w 64"/>
                  <a:gd name="T1" fmla="*/ 0 h 51"/>
                  <a:gd name="T2" fmla="*/ 0 w 64"/>
                  <a:gd name="T3" fmla="*/ 0 h 51"/>
                  <a:gd name="T4" fmla="*/ 0 w 64"/>
                  <a:gd name="T5" fmla="*/ 0 h 51"/>
                  <a:gd name="T6" fmla="*/ 0 w 64"/>
                  <a:gd name="T7" fmla="*/ 0 h 51"/>
                  <a:gd name="T8" fmla="*/ 0 w 64"/>
                  <a:gd name="T9" fmla="*/ 0 h 51"/>
                  <a:gd name="T10" fmla="*/ 0 w 64"/>
                  <a:gd name="T11" fmla="*/ 0 h 51"/>
                  <a:gd name="T12" fmla="*/ 0 w 64"/>
                  <a:gd name="T13" fmla="*/ 0 h 51"/>
                  <a:gd name="T14" fmla="*/ 0 w 64"/>
                  <a:gd name="T15" fmla="*/ 0 h 51"/>
                  <a:gd name="T16" fmla="*/ 0 w 64"/>
                  <a:gd name="T17" fmla="*/ 0 h 51"/>
                  <a:gd name="T18" fmla="*/ 0 w 64"/>
                  <a:gd name="T19" fmla="*/ 0 h 51"/>
                  <a:gd name="T20" fmla="*/ 0 w 64"/>
                  <a:gd name="T21" fmla="*/ 0 h 51"/>
                  <a:gd name="T22" fmla="*/ 0 w 64"/>
                  <a:gd name="T23" fmla="*/ 0 h 51"/>
                  <a:gd name="T24" fmla="*/ 0 w 64"/>
                  <a:gd name="T25" fmla="*/ 0 h 51"/>
                  <a:gd name="T26" fmla="*/ 0 w 64"/>
                  <a:gd name="T27" fmla="*/ 0 h 51"/>
                  <a:gd name="T28" fmla="*/ 0 w 64"/>
                  <a:gd name="T29" fmla="*/ 0 h 51"/>
                  <a:gd name="T30" fmla="*/ 0 w 64"/>
                  <a:gd name="T31" fmla="*/ 0 h 5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4"/>
                  <a:gd name="T49" fmla="*/ 0 h 51"/>
                  <a:gd name="T50" fmla="*/ 64 w 64"/>
                  <a:gd name="T51" fmla="*/ 51 h 5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4" h="51">
                    <a:moveTo>
                      <a:pt x="17" y="50"/>
                    </a:moveTo>
                    <a:lnTo>
                      <a:pt x="19" y="37"/>
                    </a:lnTo>
                    <a:lnTo>
                      <a:pt x="23" y="33"/>
                    </a:lnTo>
                    <a:lnTo>
                      <a:pt x="27" y="29"/>
                    </a:lnTo>
                    <a:lnTo>
                      <a:pt x="31" y="27"/>
                    </a:lnTo>
                    <a:lnTo>
                      <a:pt x="39" y="27"/>
                    </a:lnTo>
                    <a:lnTo>
                      <a:pt x="46" y="28"/>
                    </a:lnTo>
                    <a:lnTo>
                      <a:pt x="52" y="31"/>
                    </a:lnTo>
                    <a:lnTo>
                      <a:pt x="61" y="36"/>
                    </a:lnTo>
                    <a:lnTo>
                      <a:pt x="64" y="32"/>
                    </a:lnTo>
                    <a:lnTo>
                      <a:pt x="51" y="0"/>
                    </a:lnTo>
                    <a:lnTo>
                      <a:pt x="11" y="2"/>
                    </a:lnTo>
                    <a:lnTo>
                      <a:pt x="0" y="43"/>
                    </a:lnTo>
                    <a:lnTo>
                      <a:pt x="4" y="51"/>
                    </a:lnTo>
                    <a:lnTo>
                      <a:pt x="17" y="50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96" name="Freeform 102"/>
              <p:cNvSpPr>
                <a:spLocks/>
              </p:cNvSpPr>
              <p:nvPr/>
            </p:nvSpPr>
            <p:spPr bwMode="auto">
              <a:xfrm>
                <a:off x="939" y="4114"/>
                <a:ext cx="54" cy="28"/>
              </a:xfrm>
              <a:custGeom>
                <a:avLst/>
                <a:gdLst>
                  <a:gd name="T0" fmla="*/ 0 w 490"/>
                  <a:gd name="T1" fmla="*/ 0 h 255"/>
                  <a:gd name="T2" fmla="*/ 0 w 490"/>
                  <a:gd name="T3" fmla="*/ 0 h 255"/>
                  <a:gd name="T4" fmla="*/ 0 w 490"/>
                  <a:gd name="T5" fmla="*/ 0 h 255"/>
                  <a:gd name="T6" fmla="*/ 0 w 490"/>
                  <a:gd name="T7" fmla="*/ 0 h 255"/>
                  <a:gd name="T8" fmla="*/ 0 w 490"/>
                  <a:gd name="T9" fmla="*/ 0 h 255"/>
                  <a:gd name="T10" fmla="*/ 0 w 490"/>
                  <a:gd name="T11" fmla="*/ 0 h 255"/>
                  <a:gd name="T12" fmla="*/ 0 w 490"/>
                  <a:gd name="T13" fmla="*/ 0 h 255"/>
                  <a:gd name="T14" fmla="*/ 0 w 490"/>
                  <a:gd name="T15" fmla="*/ 0 h 255"/>
                  <a:gd name="T16" fmla="*/ 0 w 490"/>
                  <a:gd name="T17" fmla="*/ 0 h 255"/>
                  <a:gd name="T18" fmla="*/ 0 w 490"/>
                  <a:gd name="T19" fmla="*/ 0 h 255"/>
                  <a:gd name="T20" fmla="*/ 0 w 490"/>
                  <a:gd name="T21" fmla="*/ 0 h 255"/>
                  <a:gd name="T22" fmla="*/ 0 w 490"/>
                  <a:gd name="T23" fmla="*/ 0 h 255"/>
                  <a:gd name="T24" fmla="*/ 0 w 490"/>
                  <a:gd name="T25" fmla="*/ 0 h 255"/>
                  <a:gd name="T26" fmla="*/ 0 w 490"/>
                  <a:gd name="T27" fmla="*/ 0 h 255"/>
                  <a:gd name="T28" fmla="*/ 0 w 490"/>
                  <a:gd name="T29" fmla="*/ 0 h 255"/>
                  <a:gd name="T30" fmla="*/ 0 w 490"/>
                  <a:gd name="T31" fmla="*/ 0 h 255"/>
                  <a:gd name="T32" fmla="*/ 0 w 490"/>
                  <a:gd name="T33" fmla="*/ 0 h 255"/>
                  <a:gd name="T34" fmla="*/ 0 w 490"/>
                  <a:gd name="T35" fmla="*/ 0 h 255"/>
                  <a:gd name="T36" fmla="*/ 0 w 490"/>
                  <a:gd name="T37" fmla="*/ 0 h 255"/>
                  <a:gd name="T38" fmla="*/ 0 w 490"/>
                  <a:gd name="T39" fmla="*/ 0 h 255"/>
                  <a:gd name="T40" fmla="*/ 0 w 490"/>
                  <a:gd name="T41" fmla="*/ 0 h 255"/>
                  <a:gd name="T42" fmla="*/ 0 w 490"/>
                  <a:gd name="T43" fmla="*/ 0 h 255"/>
                  <a:gd name="T44" fmla="*/ 0 w 490"/>
                  <a:gd name="T45" fmla="*/ 0 h 255"/>
                  <a:gd name="T46" fmla="*/ 0 w 490"/>
                  <a:gd name="T47" fmla="*/ 0 h 255"/>
                  <a:gd name="T48" fmla="*/ 0 w 490"/>
                  <a:gd name="T49" fmla="*/ 0 h 255"/>
                  <a:gd name="T50" fmla="*/ 0 w 490"/>
                  <a:gd name="T51" fmla="*/ 0 h 255"/>
                  <a:gd name="T52" fmla="*/ 0 w 490"/>
                  <a:gd name="T53" fmla="*/ 0 h 255"/>
                  <a:gd name="T54" fmla="*/ 0 w 490"/>
                  <a:gd name="T55" fmla="*/ 0 h 255"/>
                  <a:gd name="T56" fmla="*/ 0 w 490"/>
                  <a:gd name="T57" fmla="*/ 0 h 255"/>
                  <a:gd name="T58" fmla="*/ 0 w 490"/>
                  <a:gd name="T59" fmla="*/ 0 h 255"/>
                  <a:gd name="T60" fmla="*/ 0 w 490"/>
                  <a:gd name="T61" fmla="*/ 0 h 255"/>
                  <a:gd name="T62" fmla="*/ 0 w 490"/>
                  <a:gd name="T63" fmla="*/ 0 h 255"/>
                  <a:gd name="T64" fmla="*/ 0 w 490"/>
                  <a:gd name="T65" fmla="*/ 0 h 255"/>
                  <a:gd name="T66" fmla="*/ 0 w 490"/>
                  <a:gd name="T67" fmla="*/ 0 h 255"/>
                  <a:gd name="T68" fmla="*/ 0 w 490"/>
                  <a:gd name="T69" fmla="*/ 0 h 255"/>
                  <a:gd name="T70" fmla="*/ 0 w 490"/>
                  <a:gd name="T71" fmla="*/ 0 h 255"/>
                  <a:gd name="T72" fmla="*/ 0 w 490"/>
                  <a:gd name="T73" fmla="*/ 0 h 255"/>
                  <a:gd name="T74" fmla="*/ 0 w 490"/>
                  <a:gd name="T75" fmla="*/ 0 h 255"/>
                  <a:gd name="T76" fmla="*/ 0 w 490"/>
                  <a:gd name="T77" fmla="*/ 0 h 255"/>
                  <a:gd name="T78" fmla="*/ 0 w 490"/>
                  <a:gd name="T79" fmla="*/ 0 h 255"/>
                  <a:gd name="T80" fmla="*/ 0 w 490"/>
                  <a:gd name="T81" fmla="*/ 0 h 255"/>
                  <a:gd name="T82" fmla="*/ 0 w 490"/>
                  <a:gd name="T83" fmla="*/ 0 h 255"/>
                  <a:gd name="T84" fmla="*/ 0 w 490"/>
                  <a:gd name="T85" fmla="*/ 0 h 255"/>
                  <a:gd name="T86" fmla="*/ 0 w 490"/>
                  <a:gd name="T87" fmla="*/ 0 h 255"/>
                  <a:gd name="T88" fmla="*/ 0 w 490"/>
                  <a:gd name="T89" fmla="*/ 0 h 255"/>
                  <a:gd name="T90" fmla="*/ 0 w 490"/>
                  <a:gd name="T91" fmla="*/ 0 h 255"/>
                  <a:gd name="T92" fmla="*/ 0 w 490"/>
                  <a:gd name="T93" fmla="*/ 0 h 255"/>
                  <a:gd name="T94" fmla="*/ 0 w 490"/>
                  <a:gd name="T95" fmla="*/ 0 h 255"/>
                  <a:gd name="T96" fmla="*/ 0 w 490"/>
                  <a:gd name="T97" fmla="*/ 0 h 255"/>
                  <a:gd name="T98" fmla="*/ 0 w 490"/>
                  <a:gd name="T99" fmla="*/ 0 h 255"/>
                  <a:gd name="T100" fmla="*/ 0 w 490"/>
                  <a:gd name="T101" fmla="*/ 0 h 255"/>
                  <a:gd name="T102" fmla="*/ 0 w 490"/>
                  <a:gd name="T103" fmla="*/ 0 h 255"/>
                  <a:gd name="T104" fmla="*/ 0 w 490"/>
                  <a:gd name="T105" fmla="*/ 0 h 255"/>
                  <a:gd name="T106" fmla="*/ 0 w 490"/>
                  <a:gd name="T107" fmla="*/ 0 h 255"/>
                  <a:gd name="T108" fmla="*/ 0 w 490"/>
                  <a:gd name="T109" fmla="*/ 0 h 255"/>
                  <a:gd name="T110" fmla="*/ 0 w 490"/>
                  <a:gd name="T111" fmla="*/ 0 h 255"/>
                  <a:gd name="T112" fmla="*/ 0 w 490"/>
                  <a:gd name="T113" fmla="*/ 0 h 255"/>
                  <a:gd name="T114" fmla="*/ 0 w 490"/>
                  <a:gd name="T115" fmla="*/ 0 h 255"/>
                  <a:gd name="T116" fmla="*/ 0 w 490"/>
                  <a:gd name="T117" fmla="*/ 0 h 25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90"/>
                  <a:gd name="T178" fmla="*/ 0 h 255"/>
                  <a:gd name="T179" fmla="*/ 490 w 490"/>
                  <a:gd name="T180" fmla="*/ 255 h 255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90" h="255">
                    <a:moveTo>
                      <a:pt x="35" y="33"/>
                    </a:moveTo>
                    <a:lnTo>
                      <a:pt x="49" y="0"/>
                    </a:lnTo>
                    <a:lnTo>
                      <a:pt x="83" y="25"/>
                    </a:lnTo>
                    <a:lnTo>
                      <a:pt x="125" y="41"/>
                    </a:lnTo>
                    <a:lnTo>
                      <a:pt x="159" y="45"/>
                    </a:lnTo>
                    <a:lnTo>
                      <a:pt x="150" y="74"/>
                    </a:lnTo>
                    <a:lnTo>
                      <a:pt x="164" y="94"/>
                    </a:lnTo>
                    <a:lnTo>
                      <a:pt x="201" y="107"/>
                    </a:lnTo>
                    <a:lnTo>
                      <a:pt x="254" y="107"/>
                    </a:lnTo>
                    <a:lnTo>
                      <a:pt x="305" y="91"/>
                    </a:lnTo>
                    <a:lnTo>
                      <a:pt x="362" y="103"/>
                    </a:lnTo>
                    <a:lnTo>
                      <a:pt x="410" y="135"/>
                    </a:lnTo>
                    <a:lnTo>
                      <a:pt x="441" y="148"/>
                    </a:lnTo>
                    <a:lnTo>
                      <a:pt x="474" y="161"/>
                    </a:lnTo>
                    <a:lnTo>
                      <a:pt x="490" y="163"/>
                    </a:lnTo>
                    <a:lnTo>
                      <a:pt x="483" y="200"/>
                    </a:lnTo>
                    <a:lnTo>
                      <a:pt x="478" y="245"/>
                    </a:lnTo>
                    <a:lnTo>
                      <a:pt x="409" y="245"/>
                    </a:lnTo>
                    <a:lnTo>
                      <a:pt x="293" y="255"/>
                    </a:lnTo>
                    <a:lnTo>
                      <a:pt x="196" y="253"/>
                    </a:lnTo>
                    <a:lnTo>
                      <a:pt x="90" y="206"/>
                    </a:lnTo>
                    <a:lnTo>
                      <a:pt x="6" y="135"/>
                    </a:lnTo>
                    <a:lnTo>
                      <a:pt x="0" y="51"/>
                    </a:lnTo>
                    <a:lnTo>
                      <a:pt x="19" y="48"/>
                    </a:lnTo>
                    <a:lnTo>
                      <a:pt x="19" y="69"/>
                    </a:lnTo>
                    <a:lnTo>
                      <a:pt x="19" y="84"/>
                    </a:lnTo>
                    <a:lnTo>
                      <a:pt x="21" y="103"/>
                    </a:lnTo>
                    <a:lnTo>
                      <a:pt x="42" y="139"/>
                    </a:lnTo>
                    <a:lnTo>
                      <a:pt x="77" y="164"/>
                    </a:lnTo>
                    <a:lnTo>
                      <a:pt x="106" y="183"/>
                    </a:lnTo>
                    <a:lnTo>
                      <a:pt x="137" y="202"/>
                    </a:lnTo>
                    <a:lnTo>
                      <a:pt x="168" y="213"/>
                    </a:lnTo>
                    <a:lnTo>
                      <a:pt x="194" y="221"/>
                    </a:lnTo>
                    <a:lnTo>
                      <a:pt x="255" y="227"/>
                    </a:lnTo>
                    <a:lnTo>
                      <a:pt x="309" y="227"/>
                    </a:lnTo>
                    <a:lnTo>
                      <a:pt x="380" y="224"/>
                    </a:lnTo>
                    <a:lnTo>
                      <a:pt x="446" y="221"/>
                    </a:lnTo>
                    <a:lnTo>
                      <a:pt x="457" y="214"/>
                    </a:lnTo>
                    <a:lnTo>
                      <a:pt x="460" y="183"/>
                    </a:lnTo>
                    <a:lnTo>
                      <a:pt x="446" y="178"/>
                    </a:lnTo>
                    <a:lnTo>
                      <a:pt x="416" y="175"/>
                    </a:lnTo>
                    <a:lnTo>
                      <a:pt x="396" y="164"/>
                    </a:lnTo>
                    <a:lnTo>
                      <a:pt x="380" y="155"/>
                    </a:lnTo>
                    <a:lnTo>
                      <a:pt x="338" y="124"/>
                    </a:lnTo>
                    <a:lnTo>
                      <a:pt x="307" y="116"/>
                    </a:lnTo>
                    <a:lnTo>
                      <a:pt x="276" y="126"/>
                    </a:lnTo>
                    <a:lnTo>
                      <a:pt x="250" y="134"/>
                    </a:lnTo>
                    <a:lnTo>
                      <a:pt x="213" y="134"/>
                    </a:lnTo>
                    <a:lnTo>
                      <a:pt x="171" y="126"/>
                    </a:lnTo>
                    <a:lnTo>
                      <a:pt x="146" y="115"/>
                    </a:lnTo>
                    <a:lnTo>
                      <a:pt x="123" y="106"/>
                    </a:lnTo>
                    <a:lnTo>
                      <a:pt x="118" y="83"/>
                    </a:lnTo>
                    <a:lnTo>
                      <a:pt x="109" y="68"/>
                    </a:lnTo>
                    <a:lnTo>
                      <a:pt x="93" y="64"/>
                    </a:lnTo>
                    <a:lnTo>
                      <a:pt x="70" y="49"/>
                    </a:lnTo>
                    <a:lnTo>
                      <a:pt x="57" y="39"/>
                    </a:lnTo>
                    <a:lnTo>
                      <a:pt x="46" y="31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97" name="Freeform 103"/>
              <p:cNvSpPr>
                <a:spLocks/>
              </p:cNvSpPr>
              <p:nvPr/>
            </p:nvSpPr>
            <p:spPr bwMode="auto">
              <a:xfrm>
                <a:off x="943" y="4103"/>
                <a:ext cx="6" cy="3"/>
              </a:xfrm>
              <a:custGeom>
                <a:avLst/>
                <a:gdLst>
                  <a:gd name="T0" fmla="*/ 0 w 53"/>
                  <a:gd name="T1" fmla="*/ 0 h 25"/>
                  <a:gd name="T2" fmla="*/ 0 w 53"/>
                  <a:gd name="T3" fmla="*/ 0 h 25"/>
                  <a:gd name="T4" fmla="*/ 0 w 53"/>
                  <a:gd name="T5" fmla="*/ 0 h 25"/>
                  <a:gd name="T6" fmla="*/ 0 w 53"/>
                  <a:gd name="T7" fmla="*/ 0 h 25"/>
                  <a:gd name="T8" fmla="*/ 0 w 53"/>
                  <a:gd name="T9" fmla="*/ 0 h 25"/>
                  <a:gd name="T10" fmla="*/ 0 w 53"/>
                  <a:gd name="T11" fmla="*/ 0 h 25"/>
                  <a:gd name="T12" fmla="*/ 0 w 53"/>
                  <a:gd name="T13" fmla="*/ 0 h 25"/>
                  <a:gd name="T14" fmla="*/ 0 w 53"/>
                  <a:gd name="T15" fmla="*/ 0 h 25"/>
                  <a:gd name="T16" fmla="*/ 0 w 53"/>
                  <a:gd name="T17" fmla="*/ 0 h 25"/>
                  <a:gd name="T18" fmla="*/ 0 w 53"/>
                  <a:gd name="T19" fmla="*/ 0 h 25"/>
                  <a:gd name="T20" fmla="*/ 0 w 53"/>
                  <a:gd name="T21" fmla="*/ 0 h 25"/>
                  <a:gd name="T22" fmla="*/ 0 w 53"/>
                  <a:gd name="T23" fmla="*/ 0 h 25"/>
                  <a:gd name="T24" fmla="*/ 0 w 53"/>
                  <a:gd name="T25" fmla="*/ 0 h 25"/>
                  <a:gd name="T26" fmla="*/ 0 w 53"/>
                  <a:gd name="T27" fmla="*/ 0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3"/>
                  <a:gd name="T43" fmla="*/ 0 h 25"/>
                  <a:gd name="T44" fmla="*/ 53 w 53"/>
                  <a:gd name="T45" fmla="*/ 25 h 2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3" h="25">
                    <a:moveTo>
                      <a:pt x="10" y="22"/>
                    </a:moveTo>
                    <a:lnTo>
                      <a:pt x="16" y="16"/>
                    </a:lnTo>
                    <a:lnTo>
                      <a:pt x="22" y="12"/>
                    </a:lnTo>
                    <a:lnTo>
                      <a:pt x="29" y="10"/>
                    </a:lnTo>
                    <a:lnTo>
                      <a:pt x="35" y="10"/>
                    </a:lnTo>
                    <a:lnTo>
                      <a:pt x="41" y="12"/>
                    </a:lnTo>
                    <a:lnTo>
                      <a:pt x="53" y="15"/>
                    </a:lnTo>
                    <a:lnTo>
                      <a:pt x="35" y="5"/>
                    </a:lnTo>
                    <a:lnTo>
                      <a:pt x="22" y="0"/>
                    </a:lnTo>
                    <a:lnTo>
                      <a:pt x="0" y="16"/>
                    </a:lnTo>
                    <a:lnTo>
                      <a:pt x="0" y="25"/>
                    </a:lnTo>
                    <a:lnTo>
                      <a:pt x="4" y="25"/>
                    </a:lnTo>
                    <a:lnTo>
                      <a:pt x="10" y="22"/>
                    </a:lnTo>
                    <a:close/>
                  </a:path>
                </a:pathLst>
              </a:custGeom>
              <a:solidFill>
                <a:srgbClr val="C46B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98" name="Freeform 104"/>
              <p:cNvSpPr>
                <a:spLocks/>
              </p:cNvSpPr>
              <p:nvPr/>
            </p:nvSpPr>
            <p:spPr bwMode="auto">
              <a:xfrm>
                <a:off x="935" y="4088"/>
                <a:ext cx="140" cy="48"/>
              </a:xfrm>
              <a:custGeom>
                <a:avLst/>
                <a:gdLst>
                  <a:gd name="T0" fmla="*/ 0 w 1263"/>
                  <a:gd name="T1" fmla="*/ 0 h 435"/>
                  <a:gd name="T2" fmla="*/ 0 w 1263"/>
                  <a:gd name="T3" fmla="*/ 0 h 435"/>
                  <a:gd name="T4" fmla="*/ 0 w 1263"/>
                  <a:gd name="T5" fmla="*/ 0 h 435"/>
                  <a:gd name="T6" fmla="*/ 0 w 1263"/>
                  <a:gd name="T7" fmla="*/ 0 h 435"/>
                  <a:gd name="T8" fmla="*/ 0 w 1263"/>
                  <a:gd name="T9" fmla="*/ 0 h 435"/>
                  <a:gd name="T10" fmla="*/ 0 w 1263"/>
                  <a:gd name="T11" fmla="*/ 0 h 435"/>
                  <a:gd name="T12" fmla="*/ 0 w 1263"/>
                  <a:gd name="T13" fmla="*/ 0 h 435"/>
                  <a:gd name="T14" fmla="*/ 0 w 1263"/>
                  <a:gd name="T15" fmla="*/ 0 h 435"/>
                  <a:gd name="T16" fmla="*/ 0 w 1263"/>
                  <a:gd name="T17" fmla="*/ 0 h 435"/>
                  <a:gd name="T18" fmla="*/ 0 w 1263"/>
                  <a:gd name="T19" fmla="*/ 0 h 435"/>
                  <a:gd name="T20" fmla="*/ 0 w 1263"/>
                  <a:gd name="T21" fmla="*/ 0 h 435"/>
                  <a:gd name="T22" fmla="*/ 0 w 1263"/>
                  <a:gd name="T23" fmla="*/ 0 h 435"/>
                  <a:gd name="T24" fmla="*/ 0 w 1263"/>
                  <a:gd name="T25" fmla="*/ 0 h 435"/>
                  <a:gd name="T26" fmla="*/ 0 w 1263"/>
                  <a:gd name="T27" fmla="*/ 0 h 435"/>
                  <a:gd name="T28" fmla="*/ 0 w 1263"/>
                  <a:gd name="T29" fmla="*/ 0 h 435"/>
                  <a:gd name="T30" fmla="*/ 0 w 1263"/>
                  <a:gd name="T31" fmla="*/ 0 h 435"/>
                  <a:gd name="T32" fmla="*/ 0 w 1263"/>
                  <a:gd name="T33" fmla="*/ 0 h 435"/>
                  <a:gd name="T34" fmla="*/ 0 w 1263"/>
                  <a:gd name="T35" fmla="*/ 0 h 435"/>
                  <a:gd name="T36" fmla="*/ 0 w 1263"/>
                  <a:gd name="T37" fmla="*/ 0 h 435"/>
                  <a:gd name="T38" fmla="*/ 0 w 1263"/>
                  <a:gd name="T39" fmla="*/ 0 h 435"/>
                  <a:gd name="T40" fmla="*/ 0 w 1263"/>
                  <a:gd name="T41" fmla="*/ 0 h 435"/>
                  <a:gd name="T42" fmla="*/ 0 w 1263"/>
                  <a:gd name="T43" fmla="*/ 0 h 435"/>
                  <a:gd name="T44" fmla="*/ 0 w 1263"/>
                  <a:gd name="T45" fmla="*/ 0 h 435"/>
                  <a:gd name="T46" fmla="*/ 0 w 1263"/>
                  <a:gd name="T47" fmla="*/ 0 h 435"/>
                  <a:gd name="T48" fmla="*/ 0 w 1263"/>
                  <a:gd name="T49" fmla="*/ 0 h 435"/>
                  <a:gd name="T50" fmla="*/ 0 w 1263"/>
                  <a:gd name="T51" fmla="*/ 0 h 435"/>
                  <a:gd name="T52" fmla="*/ 0 w 1263"/>
                  <a:gd name="T53" fmla="*/ 0 h 435"/>
                  <a:gd name="T54" fmla="*/ 0 w 1263"/>
                  <a:gd name="T55" fmla="*/ 0 h 435"/>
                  <a:gd name="T56" fmla="*/ 0 w 1263"/>
                  <a:gd name="T57" fmla="*/ 0 h 435"/>
                  <a:gd name="T58" fmla="*/ 0 w 1263"/>
                  <a:gd name="T59" fmla="*/ 0 h 435"/>
                  <a:gd name="T60" fmla="*/ 0 w 1263"/>
                  <a:gd name="T61" fmla="*/ 0 h 435"/>
                  <a:gd name="T62" fmla="*/ 0 w 1263"/>
                  <a:gd name="T63" fmla="*/ 0 h 435"/>
                  <a:gd name="T64" fmla="*/ 0 w 1263"/>
                  <a:gd name="T65" fmla="*/ 0 h 435"/>
                  <a:gd name="T66" fmla="*/ 0 w 1263"/>
                  <a:gd name="T67" fmla="*/ 0 h 435"/>
                  <a:gd name="T68" fmla="*/ 0 w 1263"/>
                  <a:gd name="T69" fmla="*/ 0 h 435"/>
                  <a:gd name="T70" fmla="*/ 0 w 1263"/>
                  <a:gd name="T71" fmla="*/ 0 h 435"/>
                  <a:gd name="T72" fmla="*/ 0 w 1263"/>
                  <a:gd name="T73" fmla="*/ 0 h 435"/>
                  <a:gd name="T74" fmla="*/ 0 w 1263"/>
                  <a:gd name="T75" fmla="*/ 0 h 435"/>
                  <a:gd name="T76" fmla="*/ 0 w 1263"/>
                  <a:gd name="T77" fmla="*/ 0 h 435"/>
                  <a:gd name="T78" fmla="*/ 0 w 1263"/>
                  <a:gd name="T79" fmla="*/ 0 h 435"/>
                  <a:gd name="T80" fmla="*/ 0 w 1263"/>
                  <a:gd name="T81" fmla="*/ 0 h 435"/>
                  <a:gd name="T82" fmla="*/ 0 w 1263"/>
                  <a:gd name="T83" fmla="*/ 0 h 435"/>
                  <a:gd name="T84" fmla="*/ 0 w 1263"/>
                  <a:gd name="T85" fmla="*/ 0 h 435"/>
                  <a:gd name="T86" fmla="*/ 0 w 1263"/>
                  <a:gd name="T87" fmla="*/ 0 h 435"/>
                  <a:gd name="T88" fmla="*/ 0 w 1263"/>
                  <a:gd name="T89" fmla="*/ 0 h 435"/>
                  <a:gd name="T90" fmla="*/ 0 w 1263"/>
                  <a:gd name="T91" fmla="*/ 0 h 435"/>
                  <a:gd name="T92" fmla="*/ 0 w 1263"/>
                  <a:gd name="T93" fmla="*/ 0 h 435"/>
                  <a:gd name="T94" fmla="*/ 0 w 1263"/>
                  <a:gd name="T95" fmla="*/ 0 h 435"/>
                  <a:gd name="T96" fmla="*/ 0 w 1263"/>
                  <a:gd name="T97" fmla="*/ 0 h 435"/>
                  <a:gd name="T98" fmla="*/ 0 w 1263"/>
                  <a:gd name="T99" fmla="*/ 0 h 435"/>
                  <a:gd name="T100" fmla="*/ 0 w 1263"/>
                  <a:gd name="T101" fmla="*/ 0 h 435"/>
                  <a:gd name="T102" fmla="*/ 0 w 1263"/>
                  <a:gd name="T103" fmla="*/ 0 h 435"/>
                  <a:gd name="T104" fmla="*/ 0 w 1263"/>
                  <a:gd name="T105" fmla="*/ 0 h 435"/>
                  <a:gd name="T106" fmla="*/ 0 w 1263"/>
                  <a:gd name="T107" fmla="*/ 0 h 435"/>
                  <a:gd name="T108" fmla="*/ 0 w 1263"/>
                  <a:gd name="T109" fmla="*/ 0 h 435"/>
                  <a:gd name="T110" fmla="*/ 0 w 1263"/>
                  <a:gd name="T111" fmla="*/ 0 h 435"/>
                  <a:gd name="T112" fmla="*/ 0 w 1263"/>
                  <a:gd name="T113" fmla="*/ 0 h 43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263"/>
                  <a:gd name="T172" fmla="*/ 0 h 435"/>
                  <a:gd name="T173" fmla="*/ 1263 w 1263"/>
                  <a:gd name="T174" fmla="*/ 435 h 43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263" h="435">
                    <a:moveTo>
                      <a:pt x="74" y="147"/>
                    </a:moveTo>
                    <a:lnTo>
                      <a:pt x="87" y="154"/>
                    </a:lnTo>
                    <a:lnTo>
                      <a:pt x="67" y="170"/>
                    </a:lnTo>
                    <a:lnTo>
                      <a:pt x="46" y="189"/>
                    </a:lnTo>
                    <a:lnTo>
                      <a:pt x="41" y="206"/>
                    </a:lnTo>
                    <a:lnTo>
                      <a:pt x="46" y="218"/>
                    </a:lnTo>
                    <a:lnTo>
                      <a:pt x="56" y="221"/>
                    </a:lnTo>
                    <a:lnTo>
                      <a:pt x="76" y="221"/>
                    </a:lnTo>
                    <a:lnTo>
                      <a:pt x="109" y="197"/>
                    </a:lnTo>
                    <a:lnTo>
                      <a:pt x="113" y="216"/>
                    </a:lnTo>
                    <a:lnTo>
                      <a:pt x="123" y="234"/>
                    </a:lnTo>
                    <a:lnTo>
                      <a:pt x="142" y="244"/>
                    </a:lnTo>
                    <a:lnTo>
                      <a:pt x="162" y="247"/>
                    </a:lnTo>
                    <a:lnTo>
                      <a:pt x="180" y="237"/>
                    </a:lnTo>
                    <a:lnTo>
                      <a:pt x="191" y="219"/>
                    </a:lnTo>
                    <a:lnTo>
                      <a:pt x="197" y="194"/>
                    </a:lnTo>
                    <a:lnTo>
                      <a:pt x="196" y="179"/>
                    </a:lnTo>
                    <a:lnTo>
                      <a:pt x="190" y="171"/>
                    </a:lnTo>
                    <a:lnTo>
                      <a:pt x="201" y="171"/>
                    </a:lnTo>
                    <a:lnTo>
                      <a:pt x="215" y="180"/>
                    </a:lnTo>
                    <a:lnTo>
                      <a:pt x="238" y="174"/>
                    </a:lnTo>
                    <a:lnTo>
                      <a:pt x="233" y="186"/>
                    </a:lnTo>
                    <a:lnTo>
                      <a:pt x="220" y="202"/>
                    </a:lnTo>
                    <a:lnTo>
                      <a:pt x="218" y="218"/>
                    </a:lnTo>
                    <a:lnTo>
                      <a:pt x="222" y="238"/>
                    </a:lnTo>
                    <a:lnTo>
                      <a:pt x="235" y="254"/>
                    </a:lnTo>
                    <a:lnTo>
                      <a:pt x="260" y="258"/>
                    </a:lnTo>
                    <a:lnTo>
                      <a:pt x="283" y="254"/>
                    </a:lnTo>
                    <a:lnTo>
                      <a:pt x="302" y="226"/>
                    </a:lnTo>
                    <a:lnTo>
                      <a:pt x="313" y="207"/>
                    </a:lnTo>
                    <a:lnTo>
                      <a:pt x="334" y="193"/>
                    </a:lnTo>
                    <a:lnTo>
                      <a:pt x="330" y="208"/>
                    </a:lnTo>
                    <a:lnTo>
                      <a:pt x="322" y="232"/>
                    </a:lnTo>
                    <a:lnTo>
                      <a:pt x="322" y="248"/>
                    </a:lnTo>
                    <a:lnTo>
                      <a:pt x="325" y="260"/>
                    </a:lnTo>
                    <a:lnTo>
                      <a:pt x="338" y="278"/>
                    </a:lnTo>
                    <a:lnTo>
                      <a:pt x="353" y="288"/>
                    </a:lnTo>
                    <a:lnTo>
                      <a:pt x="369" y="296"/>
                    </a:lnTo>
                    <a:lnTo>
                      <a:pt x="385" y="296"/>
                    </a:lnTo>
                    <a:lnTo>
                      <a:pt x="406" y="289"/>
                    </a:lnTo>
                    <a:lnTo>
                      <a:pt x="435" y="256"/>
                    </a:lnTo>
                    <a:lnTo>
                      <a:pt x="450" y="253"/>
                    </a:lnTo>
                    <a:lnTo>
                      <a:pt x="440" y="275"/>
                    </a:lnTo>
                    <a:lnTo>
                      <a:pt x="437" y="294"/>
                    </a:lnTo>
                    <a:lnTo>
                      <a:pt x="438" y="311"/>
                    </a:lnTo>
                    <a:lnTo>
                      <a:pt x="448" y="332"/>
                    </a:lnTo>
                    <a:lnTo>
                      <a:pt x="471" y="348"/>
                    </a:lnTo>
                    <a:lnTo>
                      <a:pt x="494" y="354"/>
                    </a:lnTo>
                    <a:lnTo>
                      <a:pt x="518" y="351"/>
                    </a:lnTo>
                    <a:lnTo>
                      <a:pt x="529" y="335"/>
                    </a:lnTo>
                    <a:lnTo>
                      <a:pt x="534" y="318"/>
                    </a:lnTo>
                    <a:lnTo>
                      <a:pt x="538" y="297"/>
                    </a:lnTo>
                    <a:lnTo>
                      <a:pt x="545" y="324"/>
                    </a:lnTo>
                    <a:lnTo>
                      <a:pt x="553" y="348"/>
                    </a:lnTo>
                    <a:lnTo>
                      <a:pt x="573" y="370"/>
                    </a:lnTo>
                    <a:lnTo>
                      <a:pt x="593" y="383"/>
                    </a:lnTo>
                    <a:lnTo>
                      <a:pt x="625" y="390"/>
                    </a:lnTo>
                    <a:lnTo>
                      <a:pt x="656" y="388"/>
                    </a:lnTo>
                    <a:lnTo>
                      <a:pt x="683" y="375"/>
                    </a:lnTo>
                    <a:lnTo>
                      <a:pt x="695" y="355"/>
                    </a:lnTo>
                    <a:lnTo>
                      <a:pt x="704" y="332"/>
                    </a:lnTo>
                    <a:lnTo>
                      <a:pt x="711" y="321"/>
                    </a:lnTo>
                    <a:lnTo>
                      <a:pt x="720" y="344"/>
                    </a:lnTo>
                    <a:lnTo>
                      <a:pt x="733" y="370"/>
                    </a:lnTo>
                    <a:lnTo>
                      <a:pt x="749" y="386"/>
                    </a:lnTo>
                    <a:lnTo>
                      <a:pt x="776" y="393"/>
                    </a:lnTo>
                    <a:lnTo>
                      <a:pt x="810" y="393"/>
                    </a:lnTo>
                    <a:lnTo>
                      <a:pt x="842" y="383"/>
                    </a:lnTo>
                    <a:lnTo>
                      <a:pt x="858" y="361"/>
                    </a:lnTo>
                    <a:lnTo>
                      <a:pt x="856" y="321"/>
                    </a:lnTo>
                    <a:lnTo>
                      <a:pt x="863" y="299"/>
                    </a:lnTo>
                    <a:lnTo>
                      <a:pt x="881" y="356"/>
                    </a:lnTo>
                    <a:lnTo>
                      <a:pt x="901" y="361"/>
                    </a:lnTo>
                    <a:lnTo>
                      <a:pt x="926" y="355"/>
                    </a:lnTo>
                    <a:lnTo>
                      <a:pt x="955" y="342"/>
                    </a:lnTo>
                    <a:lnTo>
                      <a:pt x="977" y="321"/>
                    </a:lnTo>
                    <a:lnTo>
                      <a:pt x="991" y="298"/>
                    </a:lnTo>
                    <a:lnTo>
                      <a:pt x="1006" y="290"/>
                    </a:lnTo>
                    <a:lnTo>
                      <a:pt x="1014" y="300"/>
                    </a:lnTo>
                    <a:lnTo>
                      <a:pt x="1025" y="290"/>
                    </a:lnTo>
                    <a:lnTo>
                      <a:pt x="1035" y="278"/>
                    </a:lnTo>
                    <a:lnTo>
                      <a:pt x="1042" y="258"/>
                    </a:lnTo>
                    <a:lnTo>
                      <a:pt x="1043" y="226"/>
                    </a:lnTo>
                    <a:lnTo>
                      <a:pt x="1040" y="208"/>
                    </a:lnTo>
                    <a:lnTo>
                      <a:pt x="1026" y="187"/>
                    </a:lnTo>
                    <a:lnTo>
                      <a:pt x="1020" y="181"/>
                    </a:lnTo>
                    <a:lnTo>
                      <a:pt x="1035" y="181"/>
                    </a:lnTo>
                    <a:lnTo>
                      <a:pt x="1051" y="190"/>
                    </a:lnTo>
                    <a:lnTo>
                      <a:pt x="1059" y="205"/>
                    </a:lnTo>
                    <a:lnTo>
                      <a:pt x="1063" y="219"/>
                    </a:lnTo>
                    <a:lnTo>
                      <a:pt x="1069" y="228"/>
                    </a:lnTo>
                    <a:lnTo>
                      <a:pt x="1082" y="215"/>
                    </a:lnTo>
                    <a:lnTo>
                      <a:pt x="1090" y="191"/>
                    </a:lnTo>
                    <a:lnTo>
                      <a:pt x="1090" y="172"/>
                    </a:lnTo>
                    <a:lnTo>
                      <a:pt x="1090" y="152"/>
                    </a:lnTo>
                    <a:lnTo>
                      <a:pt x="1102" y="165"/>
                    </a:lnTo>
                    <a:lnTo>
                      <a:pt x="1118" y="169"/>
                    </a:lnTo>
                    <a:lnTo>
                      <a:pt x="1130" y="160"/>
                    </a:lnTo>
                    <a:lnTo>
                      <a:pt x="1138" y="142"/>
                    </a:lnTo>
                    <a:lnTo>
                      <a:pt x="1142" y="123"/>
                    </a:lnTo>
                    <a:lnTo>
                      <a:pt x="1141" y="104"/>
                    </a:lnTo>
                    <a:lnTo>
                      <a:pt x="1138" y="92"/>
                    </a:lnTo>
                    <a:lnTo>
                      <a:pt x="1130" y="73"/>
                    </a:lnTo>
                    <a:lnTo>
                      <a:pt x="1147" y="78"/>
                    </a:lnTo>
                    <a:lnTo>
                      <a:pt x="1164" y="92"/>
                    </a:lnTo>
                    <a:lnTo>
                      <a:pt x="1172" y="92"/>
                    </a:lnTo>
                    <a:lnTo>
                      <a:pt x="1183" y="77"/>
                    </a:lnTo>
                    <a:lnTo>
                      <a:pt x="1190" y="59"/>
                    </a:lnTo>
                    <a:lnTo>
                      <a:pt x="1190" y="46"/>
                    </a:lnTo>
                    <a:lnTo>
                      <a:pt x="1188" y="36"/>
                    </a:lnTo>
                    <a:lnTo>
                      <a:pt x="1201" y="55"/>
                    </a:lnTo>
                    <a:lnTo>
                      <a:pt x="1201" y="77"/>
                    </a:lnTo>
                    <a:lnTo>
                      <a:pt x="1212" y="74"/>
                    </a:lnTo>
                    <a:lnTo>
                      <a:pt x="1222" y="65"/>
                    </a:lnTo>
                    <a:lnTo>
                      <a:pt x="1226" y="52"/>
                    </a:lnTo>
                    <a:lnTo>
                      <a:pt x="1225" y="36"/>
                    </a:lnTo>
                    <a:lnTo>
                      <a:pt x="1219" y="19"/>
                    </a:lnTo>
                    <a:lnTo>
                      <a:pt x="1193" y="12"/>
                    </a:lnTo>
                    <a:lnTo>
                      <a:pt x="1151" y="26"/>
                    </a:lnTo>
                    <a:lnTo>
                      <a:pt x="1129" y="38"/>
                    </a:lnTo>
                    <a:lnTo>
                      <a:pt x="1113" y="53"/>
                    </a:lnTo>
                    <a:lnTo>
                      <a:pt x="1085" y="71"/>
                    </a:lnTo>
                    <a:lnTo>
                      <a:pt x="1083" y="56"/>
                    </a:lnTo>
                    <a:lnTo>
                      <a:pt x="1095" y="43"/>
                    </a:lnTo>
                    <a:lnTo>
                      <a:pt x="1072" y="56"/>
                    </a:lnTo>
                    <a:lnTo>
                      <a:pt x="1060" y="71"/>
                    </a:lnTo>
                    <a:lnTo>
                      <a:pt x="1055" y="82"/>
                    </a:lnTo>
                    <a:lnTo>
                      <a:pt x="1067" y="91"/>
                    </a:lnTo>
                    <a:lnTo>
                      <a:pt x="1079" y="97"/>
                    </a:lnTo>
                    <a:lnTo>
                      <a:pt x="1063" y="100"/>
                    </a:lnTo>
                    <a:lnTo>
                      <a:pt x="1043" y="101"/>
                    </a:lnTo>
                    <a:lnTo>
                      <a:pt x="1026" y="112"/>
                    </a:lnTo>
                    <a:lnTo>
                      <a:pt x="1003" y="128"/>
                    </a:lnTo>
                    <a:lnTo>
                      <a:pt x="987" y="139"/>
                    </a:lnTo>
                    <a:lnTo>
                      <a:pt x="941" y="150"/>
                    </a:lnTo>
                    <a:lnTo>
                      <a:pt x="921" y="151"/>
                    </a:lnTo>
                    <a:lnTo>
                      <a:pt x="914" y="160"/>
                    </a:lnTo>
                    <a:lnTo>
                      <a:pt x="928" y="172"/>
                    </a:lnTo>
                    <a:lnTo>
                      <a:pt x="946" y="186"/>
                    </a:lnTo>
                    <a:lnTo>
                      <a:pt x="955" y="198"/>
                    </a:lnTo>
                    <a:lnTo>
                      <a:pt x="958" y="187"/>
                    </a:lnTo>
                    <a:lnTo>
                      <a:pt x="973" y="176"/>
                    </a:lnTo>
                    <a:lnTo>
                      <a:pt x="1003" y="160"/>
                    </a:lnTo>
                    <a:lnTo>
                      <a:pt x="1028" y="143"/>
                    </a:lnTo>
                    <a:lnTo>
                      <a:pt x="1059" y="122"/>
                    </a:lnTo>
                    <a:lnTo>
                      <a:pt x="1073" y="121"/>
                    </a:lnTo>
                    <a:lnTo>
                      <a:pt x="1067" y="131"/>
                    </a:lnTo>
                    <a:lnTo>
                      <a:pt x="1047" y="147"/>
                    </a:lnTo>
                    <a:lnTo>
                      <a:pt x="1015" y="165"/>
                    </a:lnTo>
                    <a:lnTo>
                      <a:pt x="983" y="184"/>
                    </a:lnTo>
                    <a:lnTo>
                      <a:pt x="970" y="198"/>
                    </a:lnTo>
                    <a:lnTo>
                      <a:pt x="975" y="217"/>
                    </a:lnTo>
                    <a:lnTo>
                      <a:pt x="983" y="236"/>
                    </a:lnTo>
                    <a:lnTo>
                      <a:pt x="986" y="247"/>
                    </a:lnTo>
                    <a:lnTo>
                      <a:pt x="965" y="232"/>
                    </a:lnTo>
                    <a:lnTo>
                      <a:pt x="947" y="212"/>
                    </a:lnTo>
                    <a:lnTo>
                      <a:pt x="923" y="194"/>
                    </a:lnTo>
                    <a:lnTo>
                      <a:pt x="895" y="184"/>
                    </a:lnTo>
                    <a:lnTo>
                      <a:pt x="870" y="192"/>
                    </a:lnTo>
                    <a:lnTo>
                      <a:pt x="835" y="208"/>
                    </a:lnTo>
                    <a:lnTo>
                      <a:pt x="799" y="209"/>
                    </a:lnTo>
                    <a:lnTo>
                      <a:pt x="773" y="212"/>
                    </a:lnTo>
                    <a:lnTo>
                      <a:pt x="775" y="222"/>
                    </a:lnTo>
                    <a:lnTo>
                      <a:pt x="789" y="241"/>
                    </a:lnTo>
                    <a:lnTo>
                      <a:pt x="772" y="237"/>
                    </a:lnTo>
                    <a:lnTo>
                      <a:pt x="734" y="222"/>
                    </a:lnTo>
                    <a:lnTo>
                      <a:pt x="710" y="215"/>
                    </a:lnTo>
                    <a:lnTo>
                      <a:pt x="676" y="207"/>
                    </a:lnTo>
                    <a:lnTo>
                      <a:pt x="661" y="201"/>
                    </a:lnTo>
                    <a:lnTo>
                      <a:pt x="639" y="202"/>
                    </a:lnTo>
                    <a:lnTo>
                      <a:pt x="611" y="207"/>
                    </a:lnTo>
                    <a:lnTo>
                      <a:pt x="614" y="218"/>
                    </a:lnTo>
                    <a:lnTo>
                      <a:pt x="611" y="228"/>
                    </a:lnTo>
                    <a:lnTo>
                      <a:pt x="608" y="236"/>
                    </a:lnTo>
                    <a:lnTo>
                      <a:pt x="632" y="238"/>
                    </a:lnTo>
                    <a:lnTo>
                      <a:pt x="678" y="247"/>
                    </a:lnTo>
                    <a:lnTo>
                      <a:pt x="723" y="248"/>
                    </a:lnTo>
                    <a:lnTo>
                      <a:pt x="771" y="254"/>
                    </a:lnTo>
                    <a:lnTo>
                      <a:pt x="806" y="253"/>
                    </a:lnTo>
                    <a:lnTo>
                      <a:pt x="833" y="264"/>
                    </a:lnTo>
                    <a:lnTo>
                      <a:pt x="853" y="273"/>
                    </a:lnTo>
                    <a:lnTo>
                      <a:pt x="867" y="278"/>
                    </a:lnTo>
                    <a:lnTo>
                      <a:pt x="843" y="280"/>
                    </a:lnTo>
                    <a:lnTo>
                      <a:pt x="809" y="276"/>
                    </a:lnTo>
                    <a:lnTo>
                      <a:pt x="780" y="268"/>
                    </a:lnTo>
                    <a:lnTo>
                      <a:pt x="751" y="266"/>
                    </a:lnTo>
                    <a:lnTo>
                      <a:pt x="730" y="267"/>
                    </a:lnTo>
                    <a:lnTo>
                      <a:pt x="697" y="274"/>
                    </a:lnTo>
                    <a:lnTo>
                      <a:pt x="688" y="274"/>
                    </a:lnTo>
                    <a:lnTo>
                      <a:pt x="666" y="264"/>
                    </a:lnTo>
                    <a:lnTo>
                      <a:pt x="644" y="263"/>
                    </a:lnTo>
                    <a:lnTo>
                      <a:pt x="607" y="260"/>
                    </a:lnTo>
                    <a:lnTo>
                      <a:pt x="561" y="263"/>
                    </a:lnTo>
                    <a:lnTo>
                      <a:pt x="546" y="256"/>
                    </a:lnTo>
                    <a:lnTo>
                      <a:pt x="535" y="244"/>
                    </a:lnTo>
                    <a:lnTo>
                      <a:pt x="515" y="236"/>
                    </a:lnTo>
                    <a:lnTo>
                      <a:pt x="498" y="228"/>
                    </a:lnTo>
                    <a:lnTo>
                      <a:pt x="515" y="221"/>
                    </a:lnTo>
                    <a:lnTo>
                      <a:pt x="531" y="221"/>
                    </a:lnTo>
                    <a:lnTo>
                      <a:pt x="548" y="225"/>
                    </a:lnTo>
                    <a:lnTo>
                      <a:pt x="560" y="232"/>
                    </a:lnTo>
                    <a:lnTo>
                      <a:pt x="578" y="220"/>
                    </a:lnTo>
                    <a:lnTo>
                      <a:pt x="580" y="208"/>
                    </a:lnTo>
                    <a:lnTo>
                      <a:pt x="574" y="199"/>
                    </a:lnTo>
                    <a:lnTo>
                      <a:pt x="556" y="199"/>
                    </a:lnTo>
                    <a:lnTo>
                      <a:pt x="537" y="199"/>
                    </a:lnTo>
                    <a:lnTo>
                      <a:pt x="509" y="200"/>
                    </a:lnTo>
                    <a:lnTo>
                      <a:pt x="486" y="197"/>
                    </a:lnTo>
                    <a:lnTo>
                      <a:pt x="470" y="193"/>
                    </a:lnTo>
                    <a:lnTo>
                      <a:pt x="442" y="170"/>
                    </a:lnTo>
                    <a:lnTo>
                      <a:pt x="426" y="151"/>
                    </a:lnTo>
                    <a:lnTo>
                      <a:pt x="401" y="133"/>
                    </a:lnTo>
                    <a:lnTo>
                      <a:pt x="386" y="128"/>
                    </a:lnTo>
                    <a:lnTo>
                      <a:pt x="387" y="149"/>
                    </a:lnTo>
                    <a:lnTo>
                      <a:pt x="383" y="160"/>
                    </a:lnTo>
                    <a:lnTo>
                      <a:pt x="363" y="131"/>
                    </a:lnTo>
                    <a:lnTo>
                      <a:pt x="351" y="112"/>
                    </a:lnTo>
                    <a:lnTo>
                      <a:pt x="339" y="104"/>
                    </a:lnTo>
                    <a:lnTo>
                      <a:pt x="328" y="102"/>
                    </a:lnTo>
                    <a:lnTo>
                      <a:pt x="317" y="104"/>
                    </a:lnTo>
                    <a:lnTo>
                      <a:pt x="299" y="112"/>
                    </a:lnTo>
                    <a:lnTo>
                      <a:pt x="288" y="119"/>
                    </a:lnTo>
                    <a:lnTo>
                      <a:pt x="284" y="131"/>
                    </a:lnTo>
                    <a:lnTo>
                      <a:pt x="285" y="145"/>
                    </a:lnTo>
                    <a:lnTo>
                      <a:pt x="285" y="159"/>
                    </a:lnTo>
                    <a:lnTo>
                      <a:pt x="272" y="152"/>
                    </a:lnTo>
                    <a:lnTo>
                      <a:pt x="254" y="133"/>
                    </a:lnTo>
                    <a:lnTo>
                      <a:pt x="236" y="129"/>
                    </a:lnTo>
                    <a:lnTo>
                      <a:pt x="219" y="129"/>
                    </a:lnTo>
                    <a:lnTo>
                      <a:pt x="207" y="124"/>
                    </a:lnTo>
                    <a:lnTo>
                      <a:pt x="191" y="116"/>
                    </a:lnTo>
                    <a:lnTo>
                      <a:pt x="177" y="121"/>
                    </a:lnTo>
                    <a:lnTo>
                      <a:pt x="158" y="120"/>
                    </a:lnTo>
                    <a:lnTo>
                      <a:pt x="150" y="110"/>
                    </a:lnTo>
                    <a:lnTo>
                      <a:pt x="133" y="122"/>
                    </a:lnTo>
                    <a:lnTo>
                      <a:pt x="137" y="134"/>
                    </a:lnTo>
                    <a:lnTo>
                      <a:pt x="157" y="145"/>
                    </a:lnTo>
                    <a:lnTo>
                      <a:pt x="168" y="153"/>
                    </a:lnTo>
                    <a:lnTo>
                      <a:pt x="159" y="158"/>
                    </a:lnTo>
                    <a:lnTo>
                      <a:pt x="140" y="155"/>
                    </a:lnTo>
                    <a:lnTo>
                      <a:pt x="119" y="147"/>
                    </a:lnTo>
                    <a:lnTo>
                      <a:pt x="102" y="144"/>
                    </a:lnTo>
                    <a:lnTo>
                      <a:pt x="90" y="134"/>
                    </a:lnTo>
                    <a:lnTo>
                      <a:pt x="147" y="102"/>
                    </a:lnTo>
                    <a:lnTo>
                      <a:pt x="200" y="92"/>
                    </a:lnTo>
                    <a:lnTo>
                      <a:pt x="217" y="114"/>
                    </a:lnTo>
                    <a:lnTo>
                      <a:pt x="262" y="106"/>
                    </a:lnTo>
                    <a:lnTo>
                      <a:pt x="389" y="70"/>
                    </a:lnTo>
                    <a:lnTo>
                      <a:pt x="398" y="104"/>
                    </a:lnTo>
                    <a:lnTo>
                      <a:pt x="598" y="189"/>
                    </a:lnTo>
                    <a:lnTo>
                      <a:pt x="826" y="189"/>
                    </a:lnTo>
                    <a:lnTo>
                      <a:pt x="939" y="126"/>
                    </a:lnTo>
                    <a:lnTo>
                      <a:pt x="1013" y="102"/>
                    </a:lnTo>
                    <a:lnTo>
                      <a:pt x="1049" y="57"/>
                    </a:lnTo>
                    <a:lnTo>
                      <a:pt x="1075" y="26"/>
                    </a:lnTo>
                    <a:lnTo>
                      <a:pt x="1088" y="13"/>
                    </a:lnTo>
                    <a:lnTo>
                      <a:pt x="1167" y="0"/>
                    </a:lnTo>
                    <a:lnTo>
                      <a:pt x="1219" y="10"/>
                    </a:lnTo>
                    <a:lnTo>
                      <a:pt x="1245" y="36"/>
                    </a:lnTo>
                    <a:lnTo>
                      <a:pt x="1263" y="82"/>
                    </a:lnTo>
                    <a:lnTo>
                      <a:pt x="1252" y="134"/>
                    </a:lnTo>
                    <a:lnTo>
                      <a:pt x="1232" y="150"/>
                    </a:lnTo>
                    <a:lnTo>
                      <a:pt x="1200" y="134"/>
                    </a:lnTo>
                    <a:lnTo>
                      <a:pt x="1169" y="151"/>
                    </a:lnTo>
                    <a:lnTo>
                      <a:pt x="1106" y="241"/>
                    </a:lnTo>
                    <a:lnTo>
                      <a:pt x="1010" y="361"/>
                    </a:lnTo>
                    <a:lnTo>
                      <a:pt x="960" y="390"/>
                    </a:lnTo>
                    <a:lnTo>
                      <a:pt x="925" y="406"/>
                    </a:lnTo>
                    <a:lnTo>
                      <a:pt x="879" y="409"/>
                    </a:lnTo>
                    <a:lnTo>
                      <a:pt x="845" y="415"/>
                    </a:lnTo>
                    <a:lnTo>
                      <a:pt x="813" y="435"/>
                    </a:lnTo>
                    <a:lnTo>
                      <a:pt x="616" y="432"/>
                    </a:lnTo>
                    <a:lnTo>
                      <a:pt x="537" y="403"/>
                    </a:lnTo>
                    <a:lnTo>
                      <a:pt x="506" y="394"/>
                    </a:lnTo>
                    <a:lnTo>
                      <a:pt x="469" y="388"/>
                    </a:lnTo>
                    <a:lnTo>
                      <a:pt x="412" y="340"/>
                    </a:lnTo>
                    <a:lnTo>
                      <a:pt x="372" y="332"/>
                    </a:lnTo>
                    <a:lnTo>
                      <a:pt x="319" y="318"/>
                    </a:lnTo>
                    <a:lnTo>
                      <a:pt x="306" y="300"/>
                    </a:lnTo>
                    <a:lnTo>
                      <a:pt x="198" y="286"/>
                    </a:lnTo>
                    <a:lnTo>
                      <a:pt x="120" y="266"/>
                    </a:lnTo>
                    <a:lnTo>
                      <a:pt x="95" y="239"/>
                    </a:lnTo>
                    <a:lnTo>
                      <a:pt x="56" y="241"/>
                    </a:lnTo>
                    <a:lnTo>
                      <a:pt x="39" y="241"/>
                    </a:lnTo>
                    <a:lnTo>
                      <a:pt x="0" y="220"/>
                    </a:lnTo>
                    <a:lnTo>
                      <a:pt x="46" y="168"/>
                    </a:lnTo>
                    <a:lnTo>
                      <a:pt x="74" y="147"/>
                    </a:lnTo>
                    <a:close/>
                  </a:path>
                </a:pathLst>
              </a:custGeom>
              <a:solidFill>
                <a:srgbClr val="C46B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99" name="Freeform 105"/>
              <p:cNvSpPr>
                <a:spLocks/>
              </p:cNvSpPr>
              <p:nvPr/>
            </p:nvSpPr>
            <p:spPr bwMode="auto">
              <a:xfrm>
                <a:off x="1067" y="4187"/>
                <a:ext cx="5" cy="4"/>
              </a:xfrm>
              <a:custGeom>
                <a:avLst/>
                <a:gdLst>
                  <a:gd name="T0" fmla="*/ 0 w 43"/>
                  <a:gd name="T1" fmla="*/ 0 h 33"/>
                  <a:gd name="T2" fmla="*/ 0 w 43"/>
                  <a:gd name="T3" fmla="*/ 0 h 33"/>
                  <a:gd name="T4" fmla="*/ 0 w 43"/>
                  <a:gd name="T5" fmla="*/ 0 h 33"/>
                  <a:gd name="T6" fmla="*/ 0 w 43"/>
                  <a:gd name="T7" fmla="*/ 0 h 33"/>
                  <a:gd name="T8" fmla="*/ 0 w 43"/>
                  <a:gd name="T9" fmla="*/ 0 h 33"/>
                  <a:gd name="T10" fmla="*/ 0 w 43"/>
                  <a:gd name="T11" fmla="*/ 0 h 33"/>
                  <a:gd name="T12" fmla="*/ 0 w 43"/>
                  <a:gd name="T13" fmla="*/ 0 h 33"/>
                  <a:gd name="T14" fmla="*/ 0 w 43"/>
                  <a:gd name="T15" fmla="*/ 0 h 33"/>
                  <a:gd name="T16" fmla="*/ 0 w 43"/>
                  <a:gd name="T17" fmla="*/ 0 h 33"/>
                  <a:gd name="T18" fmla="*/ 0 w 43"/>
                  <a:gd name="T19" fmla="*/ 0 h 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3"/>
                  <a:gd name="T31" fmla="*/ 0 h 33"/>
                  <a:gd name="T32" fmla="*/ 43 w 43"/>
                  <a:gd name="T33" fmla="*/ 33 h 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3" h="33">
                    <a:moveTo>
                      <a:pt x="5" y="33"/>
                    </a:moveTo>
                    <a:lnTo>
                      <a:pt x="20" y="24"/>
                    </a:lnTo>
                    <a:lnTo>
                      <a:pt x="24" y="23"/>
                    </a:lnTo>
                    <a:lnTo>
                      <a:pt x="29" y="22"/>
                    </a:lnTo>
                    <a:lnTo>
                      <a:pt x="41" y="20"/>
                    </a:lnTo>
                    <a:lnTo>
                      <a:pt x="43" y="0"/>
                    </a:lnTo>
                    <a:lnTo>
                      <a:pt x="19" y="4"/>
                    </a:lnTo>
                    <a:lnTo>
                      <a:pt x="0" y="22"/>
                    </a:lnTo>
                    <a:lnTo>
                      <a:pt x="5" y="33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0" name="Freeform 106"/>
              <p:cNvSpPr>
                <a:spLocks/>
              </p:cNvSpPr>
              <p:nvPr/>
            </p:nvSpPr>
            <p:spPr bwMode="auto">
              <a:xfrm>
                <a:off x="1018" y="4185"/>
                <a:ext cx="60" cy="67"/>
              </a:xfrm>
              <a:custGeom>
                <a:avLst/>
                <a:gdLst>
                  <a:gd name="T0" fmla="*/ 0 w 533"/>
                  <a:gd name="T1" fmla="*/ 0 h 598"/>
                  <a:gd name="T2" fmla="*/ 0 w 533"/>
                  <a:gd name="T3" fmla="*/ 0 h 598"/>
                  <a:gd name="T4" fmla="*/ 0 w 533"/>
                  <a:gd name="T5" fmla="*/ 0 h 598"/>
                  <a:gd name="T6" fmla="*/ 0 w 533"/>
                  <a:gd name="T7" fmla="*/ 0 h 598"/>
                  <a:gd name="T8" fmla="*/ 0 w 533"/>
                  <a:gd name="T9" fmla="*/ 0 h 598"/>
                  <a:gd name="T10" fmla="*/ 0 w 533"/>
                  <a:gd name="T11" fmla="*/ 0 h 598"/>
                  <a:gd name="T12" fmla="*/ 0 w 533"/>
                  <a:gd name="T13" fmla="*/ 0 h 598"/>
                  <a:gd name="T14" fmla="*/ 0 w 533"/>
                  <a:gd name="T15" fmla="*/ 0 h 598"/>
                  <a:gd name="T16" fmla="*/ 0 w 533"/>
                  <a:gd name="T17" fmla="*/ 0 h 598"/>
                  <a:gd name="T18" fmla="*/ 0 w 533"/>
                  <a:gd name="T19" fmla="*/ 0 h 598"/>
                  <a:gd name="T20" fmla="*/ 0 w 533"/>
                  <a:gd name="T21" fmla="*/ 0 h 598"/>
                  <a:gd name="T22" fmla="*/ 0 w 533"/>
                  <a:gd name="T23" fmla="*/ 0 h 598"/>
                  <a:gd name="T24" fmla="*/ 0 w 533"/>
                  <a:gd name="T25" fmla="*/ 0 h 598"/>
                  <a:gd name="T26" fmla="*/ 0 w 533"/>
                  <a:gd name="T27" fmla="*/ 0 h 598"/>
                  <a:gd name="T28" fmla="*/ 0 w 533"/>
                  <a:gd name="T29" fmla="*/ 0 h 598"/>
                  <a:gd name="T30" fmla="*/ 0 w 533"/>
                  <a:gd name="T31" fmla="*/ 0 h 598"/>
                  <a:gd name="T32" fmla="*/ 0 w 533"/>
                  <a:gd name="T33" fmla="*/ 0 h 598"/>
                  <a:gd name="T34" fmla="*/ 0 w 533"/>
                  <a:gd name="T35" fmla="*/ 0 h 598"/>
                  <a:gd name="T36" fmla="*/ 0 w 533"/>
                  <a:gd name="T37" fmla="*/ 0 h 598"/>
                  <a:gd name="T38" fmla="*/ 0 w 533"/>
                  <a:gd name="T39" fmla="*/ 0 h 598"/>
                  <a:gd name="T40" fmla="*/ 0 w 533"/>
                  <a:gd name="T41" fmla="*/ 0 h 598"/>
                  <a:gd name="T42" fmla="*/ 0 w 533"/>
                  <a:gd name="T43" fmla="*/ 0 h 598"/>
                  <a:gd name="T44" fmla="*/ 0 w 533"/>
                  <a:gd name="T45" fmla="*/ 0 h 598"/>
                  <a:gd name="T46" fmla="*/ 0 w 533"/>
                  <a:gd name="T47" fmla="*/ 0 h 598"/>
                  <a:gd name="T48" fmla="*/ 0 w 533"/>
                  <a:gd name="T49" fmla="*/ 0 h 598"/>
                  <a:gd name="T50" fmla="*/ 0 w 533"/>
                  <a:gd name="T51" fmla="*/ 0 h 598"/>
                  <a:gd name="T52" fmla="*/ 0 w 533"/>
                  <a:gd name="T53" fmla="*/ 0 h 598"/>
                  <a:gd name="T54" fmla="*/ 0 w 533"/>
                  <a:gd name="T55" fmla="*/ 0 h 598"/>
                  <a:gd name="T56" fmla="*/ 0 w 533"/>
                  <a:gd name="T57" fmla="*/ 0 h 598"/>
                  <a:gd name="T58" fmla="*/ 0 w 533"/>
                  <a:gd name="T59" fmla="*/ 0 h 598"/>
                  <a:gd name="T60" fmla="*/ 0 w 533"/>
                  <a:gd name="T61" fmla="*/ 0 h 598"/>
                  <a:gd name="T62" fmla="*/ 0 w 533"/>
                  <a:gd name="T63" fmla="*/ 0 h 598"/>
                  <a:gd name="T64" fmla="*/ 0 w 533"/>
                  <a:gd name="T65" fmla="*/ 0 h 598"/>
                  <a:gd name="T66" fmla="*/ 0 w 533"/>
                  <a:gd name="T67" fmla="*/ 0 h 598"/>
                  <a:gd name="T68" fmla="*/ 0 w 533"/>
                  <a:gd name="T69" fmla="*/ 0 h 598"/>
                  <a:gd name="T70" fmla="*/ 0 w 533"/>
                  <a:gd name="T71" fmla="*/ 0 h 598"/>
                  <a:gd name="T72" fmla="*/ 0 w 533"/>
                  <a:gd name="T73" fmla="*/ 0 h 598"/>
                  <a:gd name="T74" fmla="*/ 0 w 533"/>
                  <a:gd name="T75" fmla="*/ 0 h 598"/>
                  <a:gd name="T76" fmla="*/ 0 w 533"/>
                  <a:gd name="T77" fmla="*/ 0 h 598"/>
                  <a:gd name="T78" fmla="*/ 0 w 533"/>
                  <a:gd name="T79" fmla="*/ 0 h 598"/>
                  <a:gd name="T80" fmla="*/ 0 w 533"/>
                  <a:gd name="T81" fmla="*/ 0 h 598"/>
                  <a:gd name="T82" fmla="*/ 0 w 533"/>
                  <a:gd name="T83" fmla="*/ 0 h 598"/>
                  <a:gd name="T84" fmla="*/ 0 w 533"/>
                  <a:gd name="T85" fmla="*/ 0 h 598"/>
                  <a:gd name="T86" fmla="*/ 0 w 533"/>
                  <a:gd name="T87" fmla="*/ 0 h 598"/>
                  <a:gd name="T88" fmla="*/ 0 w 533"/>
                  <a:gd name="T89" fmla="*/ 0 h 598"/>
                  <a:gd name="T90" fmla="*/ 0 w 533"/>
                  <a:gd name="T91" fmla="*/ 0 h 598"/>
                  <a:gd name="T92" fmla="*/ 0 w 533"/>
                  <a:gd name="T93" fmla="*/ 0 h 598"/>
                  <a:gd name="T94" fmla="*/ 0 w 533"/>
                  <a:gd name="T95" fmla="*/ 0 h 598"/>
                  <a:gd name="T96" fmla="*/ 0 w 533"/>
                  <a:gd name="T97" fmla="*/ 0 h 598"/>
                  <a:gd name="T98" fmla="*/ 0 w 533"/>
                  <a:gd name="T99" fmla="*/ 0 h 598"/>
                  <a:gd name="T100" fmla="*/ 0 w 533"/>
                  <a:gd name="T101" fmla="*/ 0 h 598"/>
                  <a:gd name="T102" fmla="*/ 0 w 533"/>
                  <a:gd name="T103" fmla="*/ 0 h 59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33"/>
                  <a:gd name="T157" fmla="*/ 0 h 598"/>
                  <a:gd name="T158" fmla="*/ 533 w 533"/>
                  <a:gd name="T159" fmla="*/ 598 h 59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33" h="598">
                    <a:moveTo>
                      <a:pt x="451" y="42"/>
                    </a:moveTo>
                    <a:lnTo>
                      <a:pt x="436" y="54"/>
                    </a:lnTo>
                    <a:lnTo>
                      <a:pt x="425" y="70"/>
                    </a:lnTo>
                    <a:lnTo>
                      <a:pt x="425" y="95"/>
                    </a:lnTo>
                    <a:lnTo>
                      <a:pt x="424" y="116"/>
                    </a:lnTo>
                    <a:lnTo>
                      <a:pt x="429" y="132"/>
                    </a:lnTo>
                    <a:lnTo>
                      <a:pt x="443" y="143"/>
                    </a:lnTo>
                    <a:lnTo>
                      <a:pt x="432" y="149"/>
                    </a:lnTo>
                    <a:lnTo>
                      <a:pt x="419" y="166"/>
                    </a:lnTo>
                    <a:lnTo>
                      <a:pt x="408" y="186"/>
                    </a:lnTo>
                    <a:lnTo>
                      <a:pt x="403" y="207"/>
                    </a:lnTo>
                    <a:lnTo>
                      <a:pt x="406" y="226"/>
                    </a:lnTo>
                    <a:lnTo>
                      <a:pt x="411" y="241"/>
                    </a:lnTo>
                    <a:lnTo>
                      <a:pt x="415" y="248"/>
                    </a:lnTo>
                    <a:lnTo>
                      <a:pt x="402" y="255"/>
                    </a:lnTo>
                    <a:lnTo>
                      <a:pt x="393" y="276"/>
                    </a:lnTo>
                    <a:lnTo>
                      <a:pt x="387" y="294"/>
                    </a:lnTo>
                    <a:lnTo>
                      <a:pt x="384" y="309"/>
                    </a:lnTo>
                    <a:lnTo>
                      <a:pt x="384" y="324"/>
                    </a:lnTo>
                    <a:lnTo>
                      <a:pt x="391" y="342"/>
                    </a:lnTo>
                    <a:lnTo>
                      <a:pt x="380" y="342"/>
                    </a:lnTo>
                    <a:lnTo>
                      <a:pt x="365" y="342"/>
                    </a:lnTo>
                    <a:lnTo>
                      <a:pt x="348" y="349"/>
                    </a:lnTo>
                    <a:lnTo>
                      <a:pt x="335" y="362"/>
                    </a:lnTo>
                    <a:lnTo>
                      <a:pt x="328" y="380"/>
                    </a:lnTo>
                    <a:lnTo>
                      <a:pt x="321" y="391"/>
                    </a:lnTo>
                    <a:lnTo>
                      <a:pt x="303" y="388"/>
                    </a:lnTo>
                    <a:lnTo>
                      <a:pt x="283" y="392"/>
                    </a:lnTo>
                    <a:lnTo>
                      <a:pt x="265" y="403"/>
                    </a:lnTo>
                    <a:lnTo>
                      <a:pt x="252" y="413"/>
                    </a:lnTo>
                    <a:lnTo>
                      <a:pt x="238" y="428"/>
                    </a:lnTo>
                    <a:lnTo>
                      <a:pt x="219" y="431"/>
                    </a:lnTo>
                    <a:lnTo>
                      <a:pt x="198" y="431"/>
                    </a:lnTo>
                    <a:lnTo>
                      <a:pt x="167" y="439"/>
                    </a:lnTo>
                    <a:lnTo>
                      <a:pt x="148" y="455"/>
                    </a:lnTo>
                    <a:lnTo>
                      <a:pt x="123" y="476"/>
                    </a:lnTo>
                    <a:lnTo>
                      <a:pt x="108" y="488"/>
                    </a:lnTo>
                    <a:lnTo>
                      <a:pt x="69" y="497"/>
                    </a:lnTo>
                    <a:lnTo>
                      <a:pt x="42" y="518"/>
                    </a:lnTo>
                    <a:lnTo>
                      <a:pt x="37" y="539"/>
                    </a:lnTo>
                    <a:lnTo>
                      <a:pt x="42" y="552"/>
                    </a:lnTo>
                    <a:lnTo>
                      <a:pt x="63" y="556"/>
                    </a:lnTo>
                    <a:lnTo>
                      <a:pt x="81" y="552"/>
                    </a:lnTo>
                    <a:lnTo>
                      <a:pt x="113" y="533"/>
                    </a:lnTo>
                    <a:lnTo>
                      <a:pt x="142" y="546"/>
                    </a:lnTo>
                    <a:lnTo>
                      <a:pt x="186" y="543"/>
                    </a:lnTo>
                    <a:lnTo>
                      <a:pt x="208" y="527"/>
                    </a:lnTo>
                    <a:lnTo>
                      <a:pt x="230" y="515"/>
                    </a:lnTo>
                    <a:lnTo>
                      <a:pt x="267" y="516"/>
                    </a:lnTo>
                    <a:lnTo>
                      <a:pt x="298" y="508"/>
                    </a:lnTo>
                    <a:lnTo>
                      <a:pt x="318" y="487"/>
                    </a:lnTo>
                    <a:lnTo>
                      <a:pt x="330" y="461"/>
                    </a:lnTo>
                    <a:lnTo>
                      <a:pt x="340" y="441"/>
                    </a:lnTo>
                    <a:lnTo>
                      <a:pt x="367" y="442"/>
                    </a:lnTo>
                    <a:lnTo>
                      <a:pt x="397" y="434"/>
                    </a:lnTo>
                    <a:lnTo>
                      <a:pt x="417" y="414"/>
                    </a:lnTo>
                    <a:lnTo>
                      <a:pt x="421" y="380"/>
                    </a:lnTo>
                    <a:lnTo>
                      <a:pt x="421" y="357"/>
                    </a:lnTo>
                    <a:lnTo>
                      <a:pt x="451" y="349"/>
                    </a:lnTo>
                    <a:lnTo>
                      <a:pt x="466" y="326"/>
                    </a:lnTo>
                    <a:lnTo>
                      <a:pt x="471" y="301"/>
                    </a:lnTo>
                    <a:lnTo>
                      <a:pt x="470" y="279"/>
                    </a:lnTo>
                    <a:lnTo>
                      <a:pt x="455" y="266"/>
                    </a:lnTo>
                    <a:lnTo>
                      <a:pt x="451" y="257"/>
                    </a:lnTo>
                    <a:lnTo>
                      <a:pt x="477" y="250"/>
                    </a:lnTo>
                    <a:lnTo>
                      <a:pt x="492" y="229"/>
                    </a:lnTo>
                    <a:lnTo>
                      <a:pt x="497" y="198"/>
                    </a:lnTo>
                    <a:lnTo>
                      <a:pt x="491" y="179"/>
                    </a:lnTo>
                    <a:lnTo>
                      <a:pt x="472" y="158"/>
                    </a:lnTo>
                    <a:lnTo>
                      <a:pt x="470" y="140"/>
                    </a:lnTo>
                    <a:lnTo>
                      <a:pt x="491" y="124"/>
                    </a:lnTo>
                    <a:lnTo>
                      <a:pt x="494" y="101"/>
                    </a:lnTo>
                    <a:lnTo>
                      <a:pt x="494" y="77"/>
                    </a:lnTo>
                    <a:lnTo>
                      <a:pt x="494" y="57"/>
                    </a:lnTo>
                    <a:lnTo>
                      <a:pt x="481" y="44"/>
                    </a:lnTo>
                    <a:lnTo>
                      <a:pt x="466" y="36"/>
                    </a:lnTo>
                    <a:lnTo>
                      <a:pt x="491" y="0"/>
                    </a:lnTo>
                    <a:lnTo>
                      <a:pt x="520" y="62"/>
                    </a:lnTo>
                    <a:lnTo>
                      <a:pt x="526" y="105"/>
                    </a:lnTo>
                    <a:lnTo>
                      <a:pt x="499" y="151"/>
                    </a:lnTo>
                    <a:lnTo>
                      <a:pt x="533" y="208"/>
                    </a:lnTo>
                    <a:lnTo>
                      <a:pt x="500" y="274"/>
                    </a:lnTo>
                    <a:lnTo>
                      <a:pt x="481" y="364"/>
                    </a:lnTo>
                    <a:lnTo>
                      <a:pt x="447" y="382"/>
                    </a:lnTo>
                    <a:lnTo>
                      <a:pt x="429" y="470"/>
                    </a:lnTo>
                    <a:lnTo>
                      <a:pt x="358" y="481"/>
                    </a:lnTo>
                    <a:lnTo>
                      <a:pt x="325" y="545"/>
                    </a:lnTo>
                    <a:lnTo>
                      <a:pt x="237" y="557"/>
                    </a:lnTo>
                    <a:lnTo>
                      <a:pt x="214" y="586"/>
                    </a:lnTo>
                    <a:lnTo>
                      <a:pt x="144" y="598"/>
                    </a:lnTo>
                    <a:lnTo>
                      <a:pt x="106" y="578"/>
                    </a:lnTo>
                    <a:lnTo>
                      <a:pt x="67" y="596"/>
                    </a:lnTo>
                    <a:lnTo>
                      <a:pt x="20" y="586"/>
                    </a:lnTo>
                    <a:lnTo>
                      <a:pt x="0" y="548"/>
                    </a:lnTo>
                    <a:lnTo>
                      <a:pt x="26" y="521"/>
                    </a:lnTo>
                    <a:lnTo>
                      <a:pt x="96" y="467"/>
                    </a:lnTo>
                    <a:lnTo>
                      <a:pt x="148" y="386"/>
                    </a:lnTo>
                    <a:lnTo>
                      <a:pt x="237" y="386"/>
                    </a:lnTo>
                    <a:lnTo>
                      <a:pt x="318" y="338"/>
                    </a:lnTo>
                    <a:lnTo>
                      <a:pt x="384" y="201"/>
                    </a:lnTo>
                    <a:lnTo>
                      <a:pt x="397" y="105"/>
                    </a:lnTo>
                    <a:lnTo>
                      <a:pt x="404" y="53"/>
                    </a:lnTo>
                    <a:lnTo>
                      <a:pt x="451" y="25"/>
                    </a:lnTo>
                    <a:lnTo>
                      <a:pt x="451" y="42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1" name="Freeform 107"/>
              <p:cNvSpPr>
                <a:spLocks/>
              </p:cNvSpPr>
              <p:nvPr/>
            </p:nvSpPr>
            <p:spPr bwMode="auto">
              <a:xfrm>
                <a:off x="917" y="4166"/>
                <a:ext cx="51" cy="83"/>
              </a:xfrm>
              <a:custGeom>
                <a:avLst/>
                <a:gdLst>
                  <a:gd name="T0" fmla="*/ 0 w 458"/>
                  <a:gd name="T1" fmla="*/ 0 h 743"/>
                  <a:gd name="T2" fmla="*/ 0 w 458"/>
                  <a:gd name="T3" fmla="*/ 0 h 743"/>
                  <a:gd name="T4" fmla="*/ 0 w 458"/>
                  <a:gd name="T5" fmla="*/ 0 h 743"/>
                  <a:gd name="T6" fmla="*/ 0 w 458"/>
                  <a:gd name="T7" fmla="*/ 0 h 743"/>
                  <a:gd name="T8" fmla="*/ 0 w 458"/>
                  <a:gd name="T9" fmla="*/ 0 h 743"/>
                  <a:gd name="T10" fmla="*/ 0 w 458"/>
                  <a:gd name="T11" fmla="*/ 0 h 743"/>
                  <a:gd name="T12" fmla="*/ 0 w 458"/>
                  <a:gd name="T13" fmla="*/ 0 h 743"/>
                  <a:gd name="T14" fmla="*/ 0 w 458"/>
                  <a:gd name="T15" fmla="*/ 0 h 743"/>
                  <a:gd name="T16" fmla="*/ 0 w 458"/>
                  <a:gd name="T17" fmla="*/ 0 h 743"/>
                  <a:gd name="T18" fmla="*/ 0 w 458"/>
                  <a:gd name="T19" fmla="*/ 0 h 743"/>
                  <a:gd name="T20" fmla="*/ 0 w 458"/>
                  <a:gd name="T21" fmla="*/ 0 h 743"/>
                  <a:gd name="T22" fmla="*/ 0 w 458"/>
                  <a:gd name="T23" fmla="*/ 0 h 743"/>
                  <a:gd name="T24" fmla="*/ 0 w 458"/>
                  <a:gd name="T25" fmla="*/ 0 h 743"/>
                  <a:gd name="T26" fmla="*/ 0 w 458"/>
                  <a:gd name="T27" fmla="*/ 0 h 743"/>
                  <a:gd name="T28" fmla="*/ 0 w 458"/>
                  <a:gd name="T29" fmla="*/ 0 h 743"/>
                  <a:gd name="T30" fmla="*/ 0 w 458"/>
                  <a:gd name="T31" fmla="*/ 0 h 743"/>
                  <a:gd name="T32" fmla="*/ 0 w 458"/>
                  <a:gd name="T33" fmla="*/ 0 h 743"/>
                  <a:gd name="T34" fmla="*/ 0 w 458"/>
                  <a:gd name="T35" fmla="*/ 0 h 743"/>
                  <a:gd name="T36" fmla="*/ 0 w 458"/>
                  <a:gd name="T37" fmla="*/ 0 h 743"/>
                  <a:gd name="T38" fmla="*/ 0 w 458"/>
                  <a:gd name="T39" fmla="*/ 0 h 743"/>
                  <a:gd name="T40" fmla="*/ 0 w 458"/>
                  <a:gd name="T41" fmla="*/ 0 h 743"/>
                  <a:gd name="T42" fmla="*/ 0 w 458"/>
                  <a:gd name="T43" fmla="*/ 0 h 743"/>
                  <a:gd name="T44" fmla="*/ 0 w 458"/>
                  <a:gd name="T45" fmla="*/ 0 h 743"/>
                  <a:gd name="T46" fmla="*/ 0 w 458"/>
                  <a:gd name="T47" fmla="*/ 0 h 743"/>
                  <a:gd name="T48" fmla="*/ 0 w 458"/>
                  <a:gd name="T49" fmla="*/ 0 h 743"/>
                  <a:gd name="T50" fmla="*/ 0 w 458"/>
                  <a:gd name="T51" fmla="*/ 0 h 743"/>
                  <a:gd name="T52" fmla="*/ 0 w 458"/>
                  <a:gd name="T53" fmla="*/ 0 h 743"/>
                  <a:gd name="T54" fmla="*/ 0 w 458"/>
                  <a:gd name="T55" fmla="*/ 0 h 743"/>
                  <a:gd name="T56" fmla="*/ 0 w 458"/>
                  <a:gd name="T57" fmla="*/ 0 h 743"/>
                  <a:gd name="T58" fmla="*/ 0 w 458"/>
                  <a:gd name="T59" fmla="*/ 0 h 743"/>
                  <a:gd name="T60" fmla="*/ 0 w 458"/>
                  <a:gd name="T61" fmla="*/ 0 h 743"/>
                  <a:gd name="T62" fmla="*/ 0 w 458"/>
                  <a:gd name="T63" fmla="*/ 0 h 743"/>
                  <a:gd name="T64" fmla="*/ 0 w 458"/>
                  <a:gd name="T65" fmla="*/ 0 h 743"/>
                  <a:gd name="T66" fmla="*/ 0 w 458"/>
                  <a:gd name="T67" fmla="*/ 0 h 743"/>
                  <a:gd name="T68" fmla="*/ 0 w 458"/>
                  <a:gd name="T69" fmla="*/ 0 h 743"/>
                  <a:gd name="T70" fmla="*/ 0 w 458"/>
                  <a:gd name="T71" fmla="*/ 0 h 743"/>
                  <a:gd name="T72" fmla="*/ 0 w 458"/>
                  <a:gd name="T73" fmla="*/ 0 h 743"/>
                  <a:gd name="T74" fmla="*/ 0 w 458"/>
                  <a:gd name="T75" fmla="*/ 0 h 743"/>
                  <a:gd name="T76" fmla="*/ 0 w 458"/>
                  <a:gd name="T77" fmla="*/ 0 h 743"/>
                  <a:gd name="T78" fmla="*/ 0 w 458"/>
                  <a:gd name="T79" fmla="*/ 0 h 743"/>
                  <a:gd name="T80" fmla="*/ 0 w 458"/>
                  <a:gd name="T81" fmla="*/ 0 h 743"/>
                  <a:gd name="T82" fmla="*/ 0 w 458"/>
                  <a:gd name="T83" fmla="*/ 0 h 743"/>
                  <a:gd name="T84" fmla="*/ 0 w 458"/>
                  <a:gd name="T85" fmla="*/ 0 h 743"/>
                  <a:gd name="T86" fmla="*/ 0 w 458"/>
                  <a:gd name="T87" fmla="*/ 0 h 743"/>
                  <a:gd name="T88" fmla="*/ 0 w 458"/>
                  <a:gd name="T89" fmla="*/ 0 h 743"/>
                  <a:gd name="T90" fmla="*/ 0 w 458"/>
                  <a:gd name="T91" fmla="*/ 0 h 743"/>
                  <a:gd name="T92" fmla="*/ 0 w 458"/>
                  <a:gd name="T93" fmla="*/ 0 h 743"/>
                  <a:gd name="T94" fmla="*/ 0 w 458"/>
                  <a:gd name="T95" fmla="*/ 0 h 743"/>
                  <a:gd name="T96" fmla="*/ 0 w 458"/>
                  <a:gd name="T97" fmla="*/ 0 h 743"/>
                  <a:gd name="T98" fmla="*/ 0 w 458"/>
                  <a:gd name="T99" fmla="*/ 0 h 743"/>
                  <a:gd name="T100" fmla="*/ 0 w 458"/>
                  <a:gd name="T101" fmla="*/ 0 h 743"/>
                  <a:gd name="T102" fmla="*/ 0 w 458"/>
                  <a:gd name="T103" fmla="*/ 0 h 743"/>
                  <a:gd name="T104" fmla="*/ 0 w 458"/>
                  <a:gd name="T105" fmla="*/ 0 h 74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58"/>
                  <a:gd name="T160" fmla="*/ 0 h 743"/>
                  <a:gd name="T161" fmla="*/ 458 w 458"/>
                  <a:gd name="T162" fmla="*/ 743 h 74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58" h="743">
                    <a:moveTo>
                      <a:pt x="56" y="14"/>
                    </a:moveTo>
                    <a:lnTo>
                      <a:pt x="89" y="51"/>
                    </a:lnTo>
                    <a:lnTo>
                      <a:pt x="62" y="70"/>
                    </a:lnTo>
                    <a:lnTo>
                      <a:pt x="49" y="93"/>
                    </a:lnTo>
                    <a:lnTo>
                      <a:pt x="47" y="126"/>
                    </a:lnTo>
                    <a:lnTo>
                      <a:pt x="56" y="159"/>
                    </a:lnTo>
                    <a:lnTo>
                      <a:pt x="79" y="187"/>
                    </a:lnTo>
                    <a:lnTo>
                      <a:pt x="87" y="201"/>
                    </a:lnTo>
                    <a:lnTo>
                      <a:pt x="60" y="198"/>
                    </a:lnTo>
                    <a:lnTo>
                      <a:pt x="45" y="207"/>
                    </a:lnTo>
                    <a:lnTo>
                      <a:pt x="33" y="228"/>
                    </a:lnTo>
                    <a:lnTo>
                      <a:pt x="31" y="257"/>
                    </a:lnTo>
                    <a:lnTo>
                      <a:pt x="36" y="289"/>
                    </a:lnTo>
                    <a:lnTo>
                      <a:pt x="45" y="312"/>
                    </a:lnTo>
                    <a:lnTo>
                      <a:pt x="57" y="321"/>
                    </a:lnTo>
                    <a:lnTo>
                      <a:pt x="71" y="321"/>
                    </a:lnTo>
                    <a:lnTo>
                      <a:pt x="91" y="325"/>
                    </a:lnTo>
                    <a:lnTo>
                      <a:pt x="101" y="340"/>
                    </a:lnTo>
                    <a:lnTo>
                      <a:pt x="105" y="351"/>
                    </a:lnTo>
                    <a:lnTo>
                      <a:pt x="94" y="351"/>
                    </a:lnTo>
                    <a:lnTo>
                      <a:pt x="76" y="360"/>
                    </a:lnTo>
                    <a:lnTo>
                      <a:pt x="59" y="373"/>
                    </a:lnTo>
                    <a:lnTo>
                      <a:pt x="56" y="396"/>
                    </a:lnTo>
                    <a:lnTo>
                      <a:pt x="60" y="417"/>
                    </a:lnTo>
                    <a:lnTo>
                      <a:pt x="71" y="438"/>
                    </a:lnTo>
                    <a:lnTo>
                      <a:pt x="89" y="456"/>
                    </a:lnTo>
                    <a:lnTo>
                      <a:pt x="98" y="470"/>
                    </a:lnTo>
                    <a:lnTo>
                      <a:pt x="116" y="454"/>
                    </a:lnTo>
                    <a:lnTo>
                      <a:pt x="133" y="454"/>
                    </a:lnTo>
                    <a:lnTo>
                      <a:pt x="139" y="465"/>
                    </a:lnTo>
                    <a:lnTo>
                      <a:pt x="143" y="490"/>
                    </a:lnTo>
                    <a:lnTo>
                      <a:pt x="152" y="521"/>
                    </a:lnTo>
                    <a:lnTo>
                      <a:pt x="184" y="554"/>
                    </a:lnTo>
                    <a:lnTo>
                      <a:pt x="222" y="575"/>
                    </a:lnTo>
                    <a:lnTo>
                      <a:pt x="269" y="583"/>
                    </a:lnTo>
                    <a:lnTo>
                      <a:pt x="315" y="583"/>
                    </a:lnTo>
                    <a:lnTo>
                      <a:pt x="343" y="572"/>
                    </a:lnTo>
                    <a:lnTo>
                      <a:pt x="350" y="553"/>
                    </a:lnTo>
                    <a:lnTo>
                      <a:pt x="378" y="573"/>
                    </a:lnTo>
                    <a:lnTo>
                      <a:pt x="385" y="620"/>
                    </a:lnTo>
                    <a:lnTo>
                      <a:pt x="379" y="674"/>
                    </a:lnTo>
                    <a:lnTo>
                      <a:pt x="379" y="707"/>
                    </a:lnTo>
                    <a:lnTo>
                      <a:pt x="397" y="718"/>
                    </a:lnTo>
                    <a:lnTo>
                      <a:pt x="397" y="693"/>
                    </a:lnTo>
                    <a:lnTo>
                      <a:pt x="400" y="643"/>
                    </a:lnTo>
                    <a:lnTo>
                      <a:pt x="407" y="587"/>
                    </a:lnTo>
                    <a:lnTo>
                      <a:pt x="389" y="550"/>
                    </a:lnTo>
                    <a:lnTo>
                      <a:pt x="400" y="530"/>
                    </a:lnTo>
                    <a:lnTo>
                      <a:pt x="419" y="509"/>
                    </a:lnTo>
                    <a:lnTo>
                      <a:pt x="423" y="481"/>
                    </a:lnTo>
                    <a:lnTo>
                      <a:pt x="420" y="454"/>
                    </a:lnTo>
                    <a:lnTo>
                      <a:pt x="415" y="441"/>
                    </a:lnTo>
                    <a:lnTo>
                      <a:pt x="388" y="452"/>
                    </a:lnTo>
                    <a:lnTo>
                      <a:pt x="372" y="452"/>
                    </a:lnTo>
                    <a:lnTo>
                      <a:pt x="348" y="444"/>
                    </a:lnTo>
                    <a:lnTo>
                      <a:pt x="338" y="422"/>
                    </a:lnTo>
                    <a:lnTo>
                      <a:pt x="343" y="398"/>
                    </a:lnTo>
                    <a:lnTo>
                      <a:pt x="363" y="372"/>
                    </a:lnTo>
                    <a:lnTo>
                      <a:pt x="324" y="375"/>
                    </a:lnTo>
                    <a:lnTo>
                      <a:pt x="300" y="381"/>
                    </a:lnTo>
                    <a:lnTo>
                      <a:pt x="286" y="382"/>
                    </a:lnTo>
                    <a:lnTo>
                      <a:pt x="286" y="365"/>
                    </a:lnTo>
                    <a:lnTo>
                      <a:pt x="287" y="350"/>
                    </a:lnTo>
                    <a:lnTo>
                      <a:pt x="264" y="321"/>
                    </a:lnTo>
                    <a:lnTo>
                      <a:pt x="245" y="299"/>
                    </a:lnTo>
                    <a:lnTo>
                      <a:pt x="207" y="289"/>
                    </a:lnTo>
                    <a:lnTo>
                      <a:pt x="235" y="277"/>
                    </a:lnTo>
                    <a:lnTo>
                      <a:pt x="242" y="258"/>
                    </a:lnTo>
                    <a:lnTo>
                      <a:pt x="241" y="242"/>
                    </a:lnTo>
                    <a:lnTo>
                      <a:pt x="229" y="224"/>
                    </a:lnTo>
                    <a:lnTo>
                      <a:pt x="209" y="205"/>
                    </a:lnTo>
                    <a:lnTo>
                      <a:pt x="186" y="200"/>
                    </a:lnTo>
                    <a:lnTo>
                      <a:pt x="162" y="207"/>
                    </a:lnTo>
                    <a:lnTo>
                      <a:pt x="162" y="235"/>
                    </a:lnTo>
                    <a:lnTo>
                      <a:pt x="179" y="267"/>
                    </a:lnTo>
                    <a:lnTo>
                      <a:pt x="179" y="286"/>
                    </a:lnTo>
                    <a:lnTo>
                      <a:pt x="191" y="312"/>
                    </a:lnTo>
                    <a:lnTo>
                      <a:pt x="213" y="341"/>
                    </a:lnTo>
                    <a:lnTo>
                      <a:pt x="222" y="363"/>
                    </a:lnTo>
                    <a:lnTo>
                      <a:pt x="231" y="392"/>
                    </a:lnTo>
                    <a:lnTo>
                      <a:pt x="247" y="401"/>
                    </a:lnTo>
                    <a:lnTo>
                      <a:pt x="277" y="414"/>
                    </a:lnTo>
                    <a:lnTo>
                      <a:pt x="302" y="432"/>
                    </a:lnTo>
                    <a:lnTo>
                      <a:pt x="321" y="460"/>
                    </a:lnTo>
                    <a:lnTo>
                      <a:pt x="331" y="486"/>
                    </a:lnTo>
                    <a:lnTo>
                      <a:pt x="331" y="511"/>
                    </a:lnTo>
                    <a:lnTo>
                      <a:pt x="329" y="530"/>
                    </a:lnTo>
                    <a:lnTo>
                      <a:pt x="308" y="487"/>
                    </a:lnTo>
                    <a:lnTo>
                      <a:pt x="295" y="467"/>
                    </a:lnTo>
                    <a:lnTo>
                      <a:pt x="264" y="446"/>
                    </a:lnTo>
                    <a:lnTo>
                      <a:pt x="238" y="438"/>
                    </a:lnTo>
                    <a:lnTo>
                      <a:pt x="217" y="435"/>
                    </a:lnTo>
                    <a:lnTo>
                      <a:pt x="179" y="432"/>
                    </a:lnTo>
                    <a:lnTo>
                      <a:pt x="159" y="432"/>
                    </a:lnTo>
                    <a:lnTo>
                      <a:pt x="181" y="404"/>
                    </a:lnTo>
                    <a:lnTo>
                      <a:pt x="183" y="388"/>
                    </a:lnTo>
                    <a:lnTo>
                      <a:pt x="179" y="370"/>
                    </a:lnTo>
                    <a:lnTo>
                      <a:pt x="161" y="353"/>
                    </a:lnTo>
                    <a:lnTo>
                      <a:pt x="133" y="347"/>
                    </a:lnTo>
                    <a:lnTo>
                      <a:pt x="124" y="344"/>
                    </a:lnTo>
                    <a:lnTo>
                      <a:pt x="145" y="322"/>
                    </a:lnTo>
                    <a:lnTo>
                      <a:pt x="152" y="305"/>
                    </a:lnTo>
                    <a:lnTo>
                      <a:pt x="152" y="283"/>
                    </a:lnTo>
                    <a:lnTo>
                      <a:pt x="150" y="260"/>
                    </a:lnTo>
                    <a:lnTo>
                      <a:pt x="139" y="235"/>
                    </a:lnTo>
                    <a:lnTo>
                      <a:pt x="123" y="212"/>
                    </a:lnTo>
                    <a:lnTo>
                      <a:pt x="105" y="198"/>
                    </a:lnTo>
                    <a:lnTo>
                      <a:pt x="101" y="187"/>
                    </a:lnTo>
                    <a:lnTo>
                      <a:pt x="123" y="184"/>
                    </a:lnTo>
                    <a:lnTo>
                      <a:pt x="152" y="178"/>
                    </a:lnTo>
                    <a:lnTo>
                      <a:pt x="167" y="163"/>
                    </a:lnTo>
                    <a:lnTo>
                      <a:pt x="183" y="134"/>
                    </a:lnTo>
                    <a:lnTo>
                      <a:pt x="186" y="107"/>
                    </a:lnTo>
                    <a:lnTo>
                      <a:pt x="186" y="78"/>
                    </a:lnTo>
                    <a:lnTo>
                      <a:pt x="175" y="54"/>
                    </a:lnTo>
                    <a:lnTo>
                      <a:pt x="150" y="41"/>
                    </a:lnTo>
                    <a:lnTo>
                      <a:pt x="126" y="35"/>
                    </a:lnTo>
                    <a:lnTo>
                      <a:pt x="108" y="29"/>
                    </a:lnTo>
                    <a:lnTo>
                      <a:pt x="100" y="0"/>
                    </a:lnTo>
                    <a:lnTo>
                      <a:pt x="228" y="22"/>
                    </a:lnTo>
                    <a:lnTo>
                      <a:pt x="228" y="136"/>
                    </a:lnTo>
                    <a:lnTo>
                      <a:pt x="225" y="176"/>
                    </a:lnTo>
                    <a:lnTo>
                      <a:pt x="269" y="286"/>
                    </a:lnTo>
                    <a:lnTo>
                      <a:pt x="319" y="336"/>
                    </a:lnTo>
                    <a:lnTo>
                      <a:pt x="333" y="353"/>
                    </a:lnTo>
                    <a:lnTo>
                      <a:pt x="389" y="346"/>
                    </a:lnTo>
                    <a:lnTo>
                      <a:pt x="385" y="388"/>
                    </a:lnTo>
                    <a:lnTo>
                      <a:pt x="357" y="396"/>
                    </a:lnTo>
                    <a:lnTo>
                      <a:pt x="356" y="422"/>
                    </a:lnTo>
                    <a:lnTo>
                      <a:pt x="367" y="441"/>
                    </a:lnTo>
                    <a:lnTo>
                      <a:pt x="400" y="435"/>
                    </a:lnTo>
                    <a:lnTo>
                      <a:pt x="423" y="414"/>
                    </a:lnTo>
                    <a:lnTo>
                      <a:pt x="458" y="403"/>
                    </a:lnTo>
                    <a:lnTo>
                      <a:pt x="458" y="461"/>
                    </a:lnTo>
                    <a:lnTo>
                      <a:pt x="450" y="527"/>
                    </a:lnTo>
                    <a:lnTo>
                      <a:pt x="424" y="553"/>
                    </a:lnTo>
                    <a:lnTo>
                      <a:pt x="410" y="563"/>
                    </a:lnTo>
                    <a:lnTo>
                      <a:pt x="415" y="614"/>
                    </a:lnTo>
                    <a:lnTo>
                      <a:pt x="407" y="668"/>
                    </a:lnTo>
                    <a:lnTo>
                      <a:pt x="410" y="743"/>
                    </a:lnTo>
                    <a:lnTo>
                      <a:pt x="378" y="741"/>
                    </a:lnTo>
                    <a:lnTo>
                      <a:pt x="362" y="716"/>
                    </a:lnTo>
                    <a:lnTo>
                      <a:pt x="362" y="595"/>
                    </a:lnTo>
                    <a:lnTo>
                      <a:pt x="338" y="610"/>
                    </a:lnTo>
                    <a:lnTo>
                      <a:pt x="231" y="632"/>
                    </a:lnTo>
                    <a:lnTo>
                      <a:pt x="145" y="587"/>
                    </a:lnTo>
                    <a:lnTo>
                      <a:pt x="111" y="502"/>
                    </a:lnTo>
                    <a:lnTo>
                      <a:pt x="59" y="463"/>
                    </a:lnTo>
                    <a:lnTo>
                      <a:pt x="28" y="408"/>
                    </a:lnTo>
                    <a:lnTo>
                      <a:pt x="36" y="363"/>
                    </a:lnTo>
                    <a:lnTo>
                      <a:pt x="7" y="302"/>
                    </a:lnTo>
                    <a:lnTo>
                      <a:pt x="0" y="248"/>
                    </a:lnTo>
                    <a:lnTo>
                      <a:pt x="2" y="219"/>
                    </a:lnTo>
                    <a:lnTo>
                      <a:pt x="31" y="181"/>
                    </a:lnTo>
                    <a:lnTo>
                      <a:pt x="17" y="153"/>
                    </a:lnTo>
                    <a:lnTo>
                      <a:pt x="12" y="90"/>
                    </a:lnTo>
                    <a:lnTo>
                      <a:pt x="24" y="51"/>
                    </a:lnTo>
                    <a:lnTo>
                      <a:pt x="40" y="28"/>
                    </a:lnTo>
                    <a:lnTo>
                      <a:pt x="56" y="14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2" name="Freeform 108"/>
              <p:cNvSpPr>
                <a:spLocks/>
              </p:cNvSpPr>
              <p:nvPr/>
            </p:nvSpPr>
            <p:spPr bwMode="auto">
              <a:xfrm>
                <a:off x="926" y="4112"/>
                <a:ext cx="14" cy="11"/>
              </a:xfrm>
              <a:custGeom>
                <a:avLst/>
                <a:gdLst>
                  <a:gd name="T0" fmla="*/ 0 w 118"/>
                  <a:gd name="T1" fmla="*/ 0 h 95"/>
                  <a:gd name="T2" fmla="*/ 0 w 118"/>
                  <a:gd name="T3" fmla="*/ 0 h 95"/>
                  <a:gd name="T4" fmla="*/ 0 w 118"/>
                  <a:gd name="T5" fmla="*/ 0 h 95"/>
                  <a:gd name="T6" fmla="*/ 0 w 118"/>
                  <a:gd name="T7" fmla="*/ 0 h 95"/>
                  <a:gd name="T8" fmla="*/ 0 w 118"/>
                  <a:gd name="T9" fmla="*/ 0 h 95"/>
                  <a:gd name="T10" fmla="*/ 0 w 118"/>
                  <a:gd name="T11" fmla="*/ 0 h 95"/>
                  <a:gd name="T12" fmla="*/ 0 w 118"/>
                  <a:gd name="T13" fmla="*/ 0 h 95"/>
                  <a:gd name="T14" fmla="*/ 0 w 118"/>
                  <a:gd name="T15" fmla="*/ 0 h 95"/>
                  <a:gd name="T16" fmla="*/ 0 w 118"/>
                  <a:gd name="T17" fmla="*/ 0 h 95"/>
                  <a:gd name="T18" fmla="*/ 0 w 118"/>
                  <a:gd name="T19" fmla="*/ 0 h 95"/>
                  <a:gd name="T20" fmla="*/ 0 w 118"/>
                  <a:gd name="T21" fmla="*/ 0 h 95"/>
                  <a:gd name="T22" fmla="*/ 0 w 118"/>
                  <a:gd name="T23" fmla="*/ 0 h 95"/>
                  <a:gd name="T24" fmla="*/ 0 w 118"/>
                  <a:gd name="T25" fmla="*/ 0 h 95"/>
                  <a:gd name="T26" fmla="*/ 0 w 118"/>
                  <a:gd name="T27" fmla="*/ 0 h 95"/>
                  <a:gd name="T28" fmla="*/ 0 w 118"/>
                  <a:gd name="T29" fmla="*/ 0 h 95"/>
                  <a:gd name="T30" fmla="*/ 0 w 118"/>
                  <a:gd name="T31" fmla="*/ 0 h 9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18"/>
                  <a:gd name="T49" fmla="*/ 0 h 95"/>
                  <a:gd name="T50" fmla="*/ 118 w 118"/>
                  <a:gd name="T51" fmla="*/ 95 h 9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18" h="95">
                    <a:moveTo>
                      <a:pt x="34" y="70"/>
                    </a:moveTo>
                    <a:lnTo>
                      <a:pt x="49" y="50"/>
                    </a:lnTo>
                    <a:lnTo>
                      <a:pt x="61" y="44"/>
                    </a:lnTo>
                    <a:lnTo>
                      <a:pt x="78" y="40"/>
                    </a:lnTo>
                    <a:lnTo>
                      <a:pt x="90" y="45"/>
                    </a:lnTo>
                    <a:lnTo>
                      <a:pt x="99" y="64"/>
                    </a:lnTo>
                    <a:lnTo>
                      <a:pt x="118" y="44"/>
                    </a:lnTo>
                    <a:lnTo>
                      <a:pt x="118" y="20"/>
                    </a:lnTo>
                    <a:lnTo>
                      <a:pt x="92" y="9"/>
                    </a:lnTo>
                    <a:lnTo>
                      <a:pt x="62" y="0"/>
                    </a:lnTo>
                    <a:lnTo>
                      <a:pt x="30" y="29"/>
                    </a:lnTo>
                    <a:lnTo>
                      <a:pt x="0" y="57"/>
                    </a:lnTo>
                    <a:lnTo>
                      <a:pt x="2" y="95"/>
                    </a:lnTo>
                    <a:lnTo>
                      <a:pt x="25" y="85"/>
                    </a:lnTo>
                    <a:lnTo>
                      <a:pt x="34" y="70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3" name="Freeform 109"/>
              <p:cNvSpPr>
                <a:spLocks/>
              </p:cNvSpPr>
              <p:nvPr/>
            </p:nvSpPr>
            <p:spPr bwMode="auto">
              <a:xfrm>
                <a:off x="921" y="4117"/>
                <a:ext cx="21" cy="52"/>
              </a:xfrm>
              <a:custGeom>
                <a:avLst/>
                <a:gdLst>
                  <a:gd name="T0" fmla="*/ 0 w 192"/>
                  <a:gd name="T1" fmla="*/ 0 h 467"/>
                  <a:gd name="T2" fmla="*/ 0 w 192"/>
                  <a:gd name="T3" fmla="*/ 0 h 467"/>
                  <a:gd name="T4" fmla="*/ 0 w 192"/>
                  <a:gd name="T5" fmla="*/ 0 h 467"/>
                  <a:gd name="T6" fmla="*/ 0 w 192"/>
                  <a:gd name="T7" fmla="*/ 0 h 467"/>
                  <a:gd name="T8" fmla="*/ 0 w 192"/>
                  <a:gd name="T9" fmla="*/ 0 h 467"/>
                  <a:gd name="T10" fmla="*/ 0 w 192"/>
                  <a:gd name="T11" fmla="*/ 0 h 467"/>
                  <a:gd name="T12" fmla="*/ 0 w 192"/>
                  <a:gd name="T13" fmla="*/ 0 h 467"/>
                  <a:gd name="T14" fmla="*/ 0 w 192"/>
                  <a:gd name="T15" fmla="*/ 0 h 467"/>
                  <a:gd name="T16" fmla="*/ 0 w 192"/>
                  <a:gd name="T17" fmla="*/ 0 h 467"/>
                  <a:gd name="T18" fmla="*/ 0 w 192"/>
                  <a:gd name="T19" fmla="*/ 0 h 467"/>
                  <a:gd name="T20" fmla="*/ 0 w 192"/>
                  <a:gd name="T21" fmla="*/ 0 h 467"/>
                  <a:gd name="T22" fmla="*/ 0 w 192"/>
                  <a:gd name="T23" fmla="*/ 0 h 467"/>
                  <a:gd name="T24" fmla="*/ 0 w 192"/>
                  <a:gd name="T25" fmla="*/ 0 h 467"/>
                  <a:gd name="T26" fmla="*/ 0 w 192"/>
                  <a:gd name="T27" fmla="*/ 0 h 467"/>
                  <a:gd name="T28" fmla="*/ 0 w 192"/>
                  <a:gd name="T29" fmla="*/ 0 h 467"/>
                  <a:gd name="T30" fmla="*/ 0 w 192"/>
                  <a:gd name="T31" fmla="*/ 0 h 467"/>
                  <a:gd name="T32" fmla="*/ 0 w 192"/>
                  <a:gd name="T33" fmla="*/ 0 h 467"/>
                  <a:gd name="T34" fmla="*/ 0 w 192"/>
                  <a:gd name="T35" fmla="*/ 0 h 467"/>
                  <a:gd name="T36" fmla="*/ 0 w 192"/>
                  <a:gd name="T37" fmla="*/ 0 h 467"/>
                  <a:gd name="T38" fmla="*/ 0 w 192"/>
                  <a:gd name="T39" fmla="*/ 0 h 467"/>
                  <a:gd name="T40" fmla="*/ 0 w 192"/>
                  <a:gd name="T41" fmla="*/ 0 h 467"/>
                  <a:gd name="T42" fmla="*/ 0 w 192"/>
                  <a:gd name="T43" fmla="*/ 0 h 467"/>
                  <a:gd name="T44" fmla="*/ 0 w 192"/>
                  <a:gd name="T45" fmla="*/ 0 h 467"/>
                  <a:gd name="T46" fmla="*/ 0 w 192"/>
                  <a:gd name="T47" fmla="*/ 0 h 467"/>
                  <a:gd name="T48" fmla="*/ 0 w 192"/>
                  <a:gd name="T49" fmla="*/ 0 h 467"/>
                  <a:gd name="T50" fmla="*/ 0 w 192"/>
                  <a:gd name="T51" fmla="*/ 0 h 467"/>
                  <a:gd name="T52" fmla="*/ 0 w 192"/>
                  <a:gd name="T53" fmla="*/ 0 h 467"/>
                  <a:gd name="T54" fmla="*/ 0 w 192"/>
                  <a:gd name="T55" fmla="*/ 0 h 467"/>
                  <a:gd name="T56" fmla="*/ 0 w 192"/>
                  <a:gd name="T57" fmla="*/ 0 h 467"/>
                  <a:gd name="T58" fmla="*/ 0 w 192"/>
                  <a:gd name="T59" fmla="*/ 0 h 467"/>
                  <a:gd name="T60" fmla="*/ 0 w 192"/>
                  <a:gd name="T61" fmla="*/ 0 h 467"/>
                  <a:gd name="T62" fmla="*/ 0 w 192"/>
                  <a:gd name="T63" fmla="*/ 0 h 46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2"/>
                  <a:gd name="T97" fmla="*/ 0 h 467"/>
                  <a:gd name="T98" fmla="*/ 192 w 192"/>
                  <a:gd name="T99" fmla="*/ 467 h 46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2" h="467">
                    <a:moveTo>
                      <a:pt x="12" y="460"/>
                    </a:moveTo>
                    <a:lnTo>
                      <a:pt x="0" y="400"/>
                    </a:lnTo>
                    <a:lnTo>
                      <a:pt x="16" y="334"/>
                    </a:lnTo>
                    <a:lnTo>
                      <a:pt x="74" y="270"/>
                    </a:lnTo>
                    <a:lnTo>
                      <a:pt x="45" y="189"/>
                    </a:lnTo>
                    <a:lnTo>
                      <a:pt x="81" y="117"/>
                    </a:lnTo>
                    <a:lnTo>
                      <a:pt x="55" y="51"/>
                    </a:lnTo>
                    <a:lnTo>
                      <a:pt x="90" y="19"/>
                    </a:lnTo>
                    <a:lnTo>
                      <a:pt x="80" y="51"/>
                    </a:lnTo>
                    <a:lnTo>
                      <a:pt x="89" y="80"/>
                    </a:lnTo>
                    <a:lnTo>
                      <a:pt x="98" y="109"/>
                    </a:lnTo>
                    <a:lnTo>
                      <a:pt x="91" y="125"/>
                    </a:lnTo>
                    <a:lnTo>
                      <a:pt x="75" y="168"/>
                    </a:lnTo>
                    <a:lnTo>
                      <a:pt x="79" y="202"/>
                    </a:lnTo>
                    <a:lnTo>
                      <a:pt x="89" y="232"/>
                    </a:lnTo>
                    <a:lnTo>
                      <a:pt x="103" y="261"/>
                    </a:lnTo>
                    <a:lnTo>
                      <a:pt x="103" y="284"/>
                    </a:lnTo>
                    <a:lnTo>
                      <a:pt x="111" y="305"/>
                    </a:lnTo>
                    <a:lnTo>
                      <a:pt x="111" y="322"/>
                    </a:lnTo>
                    <a:lnTo>
                      <a:pt x="93" y="310"/>
                    </a:lnTo>
                    <a:lnTo>
                      <a:pt x="75" y="306"/>
                    </a:lnTo>
                    <a:lnTo>
                      <a:pt x="57" y="322"/>
                    </a:lnTo>
                    <a:lnTo>
                      <a:pt x="41" y="345"/>
                    </a:lnTo>
                    <a:lnTo>
                      <a:pt x="29" y="379"/>
                    </a:lnTo>
                    <a:lnTo>
                      <a:pt x="27" y="405"/>
                    </a:lnTo>
                    <a:lnTo>
                      <a:pt x="34" y="430"/>
                    </a:lnTo>
                    <a:lnTo>
                      <a:pt x="53" y="435"/>
                    </a:lnTo>
                    <a:lnTo>
                      <a:pt x="94" y="440"/>
                    </a:lnTo>
                    <a:lnTo>
                      <a:pt x="130" y="440"/>
                    </a:lnTo>
                    <a:lnTo>
                      <a:pt x="148" y="425"/>
                    </a:lnTo>
                    <a:lnTo>
                      <a:pt x="162" y="400"/>
                    </a:lnTo>
                    <a:lnTo>
                      <a:pt x="163" y="370"/>
                    </a:lnTo>
                    <a:lnTo>
                      <a:pt x="156" y="346"/>
                    </a:lnTo>
                    <a:lnTo>
                      <a:pt x="138" y="326"/>
                    </a:lnTo>
                    <a:lnTo>
                      <a:pt x="126" y="307"/>
                    </a:lnTo>
                    <a:lnTo>
                      <a:pt x="125" y="293"/>
                    </a:lnTo>
                    <a:lnTo>
                      <a:pt x="125" y="281"/>
                    </a:lnTo>
                    <a:lnTo>
                      <a:pt x="143" y="303"/>
                    </a:lnTo>
                    <a:lnTo>
                      <a:pt x="151" y="303"/>
                    </a:lnTo>
                    <a:lnTo>
                      <a:pt x="151" y="286"/>
                    </a:lnTo>
                    <a:lnTo>
                      <a:pt x="144" y="268"/>
                    </a:lnTo>
                    <a:lnTo>
                      <a:pt x="135" y="256"/>
                    </a:lnTo>
                    <a:lnTo>
                      <a:pt x="135" y="237"/>
                    </a:lnTo>
                    <a:lnTo>
                      <a:pt x="126" y="211"/>
                    </a:lnTo>
                    <a:lnTo>
                      <a:pt x="117" y="184"/>
                    </a:lnTo>
                    <a:lnTo>
                      <a:pt x="113" y="161"/>
                    </a:lnTo>
                    <a:lnTo>
                      <a:pt x="118" y="131"/>
                    </a:lnTo>
                    <a:lnTo>
                      <a:pt x="121" y="113"/>
                    </a:lnTo>
                    <a:lnTo>
                      <a:pt x="139" y="95"/>
                    </a:lnTo>
                    <a:lnTo>
                      <a:pt x="145" y="72"/>
                    </a:lnTo>
                    <a:lnTo>
                      <a:pt x="144" y="30"/>
                    </a:lnTo>
                    <a:lnTo>
                      <a:pt x="138" y="1"/>
                    </a:lnTo>
                    <a:lnTo>
                      <a:pt x="167" y="0"/>
                    </a:lnTo>
                    <a:lnTo>
                      <a:pt x="162" y="64"/>
                    </a:lnTo>
                    <a:lnTo>
                      <a:pt x="165" y="102"/>
                    </a:lnTo>
                    <a:lnTo>
                      <a:pt x="143" y="121"/>
                    </a:lnTo>
                    <a:lnTo>
                      <a:pt x="132" y="158"/>
                    </a:lnTo>
                    <a:lnTo>
                      <a:pt x="143" y="203"/>
                    </a:lnTo>
                    <a:lnTo>
                      <a:pt x="151" y="237"/>
                    </a:lnTo>
                    <a:lnTo>
                      <a:pt x="148" y="255"/>
                    </a:lnTo>
                    <a:lnTo>
                      <a:pt x="178" y="286"/>
                    </a:lnTo>
                    <a:lnTo>
                      <a:pt x="172" y="327"/>
                    </a:lnTo>
                    <a:lnTo>
                      <a:pt x="192" y="467"/>
                    </a:lnTo>
                    <a:lnTo>
                      <a:pt x="12" y="460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4" name="Freeform 110"/>
              <p:cNvSpPr>
                <a:spLocks/>
              </p:cNvSpPr>
              <p:nvPr/>
            </p:nvSpPr>
            <p:spPr bwMode="auto">
              <a:xfrm>
                <a:off x="990" y="4031"/>
                <a:ext cx="15" cy="17"/>
              </a:xfrm>
              <a:custGeom>
                <a:avLst/>
                <a:gdLst>
                  <a:gd name="T0" fmla="*/ 0 w 135"/>
                  <a:gd name="T1" fmla="*/ 0 h 153"/>
                  <a:gd name="T2" fmla="*/ 0 w 135"/>
                  <a:gd name="T3" fmla="*/ 0 h 153"/>
                  <a:gd name="T4" fmla="*/ 0 w 135"/>
                  <a:gd name="T5" fmla="*/ 0 h 153"/>
                  <a:gd name="T6" fmla="*/ 0 w 135"/>
                  <a:gd name="T7" fmla="*/ 0 h 153"/>
                  <a:gd name="T8" fmla="*/ 0 w 135"/>
                  <a:gd name="T9" fmla="*/ 0 h 153"/>
                  <a:gd name="T10" fmla="*/ 0 w 135"/>
                  <a:gd name="T11" fmla="*/ 0 h 153"/>
                  <a:gd name="T12" fmla="*/ 0 w 135"/>
                  <a:gd name="T13" fmla="*/ 0 h 153"/>
                  <a:gd name="T14" fmla="*/ 0 w 135"/>
                  <a:gd name="T15" fmla="*/ 0 h 153"/>
                  <a:gd name="T16" fmla="*/ 0 w 135"/>
                  <a:gd name="T17" fmla="*/ 0 h 153"/>
                  <a:gd name="T18" fmla="*/ 0 w 135"/>
                  <a:gd name="T19" fmla="*/ 0 h 153"/>
                  <a:gd name="T20" fmla="*/ 0 w 135"/>
                  <a:gd name="T21" fmla="*/ 0 h 153"/>
                  <a:gd name="T22" fmla="*/ 0 w 135"/>
                  <a:gd name="T23" fmla="*/ 0 h 15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5"/>
                  <a:gd name="T37" fmla="*/ 0 h 153"/>
                  <a:gd name="T38" fmla="*/ 135 w 135"/>
                  <a:gd name="T39" fmla="*/ 153 h 15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5" h="153">
                    <a:moveTo>
                      <a:pt x="85" y="15"/>
                    </a:moveTo>
                    <a:lnTo>
                      <a:pt x="63" y="64"/>
                    </a:lnTo>
                    <a:lnTo>
                      <a:pt x="91" y="91"/>
                    </a:lnTo>
                    <a:lnTo>
                      <a:pt x="135" y="98"/>
                    </a:lnTo>
                    <a:lnTo>
                      <a:pt x="124" y="108"/>
                    </a:lnTo>
                    <a:lnTo>
                      <a:pt x="89" y="126"/>
                    </a:lnTo>
                    <a:lnTo>
                      <a:pt x="35" y="153"/>
                    </a:lnTo>
                    <a:lnTo>
                      <a:pt x="0" y="113"/>
                    </a:lnTo>
                    <a:lnTo>
                      <a:pt x="16" y="51"/>
                    </a:lnTo>
                    <a:lnTo>
                      <a:pt x="68" y="0"/>
                    </a:lnTo>
                    <a:lnTo>
                      <a:pt x="85" y="15"/>
                    </a:lnTo>
                    <a:close/>
                  </a:path>
                </a:pathLst>
              </a:custGeom>
              <a:solidFill>
                <a:srgbClr val="995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5" name="Freeform 111"/>
              <p:cNvSpPr>
                <a:spLocks/>
              </p:cNvSpPr>
              <p:nvPr/>
            </p:nvSpPr>
            <p:spPr bwMode="auto">
              <a:xfrm>
                <a:off x="987" y="4015"/>
                <a:ext cx="48" cy="48"/>
              </a:xfrm>
              <a:custGeom>
                <a:avLst/>
                <a:gdLst>
                  <a:gd name="T0" fmla="*/ 0 w 435"/>
                  <a:gd name="T1" fmla="*/ 0 h 432"/>
                  <a:gd name="T2" fmla="*/ 0 w 435"/>
                  <a:gd name="T3" fmla="*/ 0 h 432"/>
                  <a:gd name="T4" fmla="*/ 0 w 435"/>
                  <a:gd name="T5" fmla="*/ 0 h 432"/>
                  <a:gd name="T6" fmla="*/ 0 w 435"/>
                  <a:gd name="T7" fmla="*/ 0 h 432"/>
                  <a:gd name="T8" fmla="*/ 0 w 435"/>
                  <a:gd name="T9" fmla="*/ 0 h 432"/>
                  <a:gd name="T10" fmla="*/ 0 w 435"/>
                  <a:gd name="T11" fmla="*/ 0 h 432"/>
                  <a:gd name="T12" fmla="*/ 0 w 435"/>
                  <a:gd name="T13" fmla="*/ 0 h 432"/>
                  <a:gd name="T14" fmla="*/ 0 w 435"/>
                  <a:gd name="T15" fmla="*/ 0 h 432"/>
                  <a:gd name="T16" fmla="*/ 0 w 435"/>
                  <a:gd name="T17" fmla="*/ 0 h 432"/>
                  <a:gd name="T18" fmla="*/ 0 w 435"/>
                  <a:gd name="T19" fmla="*/ 0 h 432"/>
                  <a:gd name="T20" fmla="*/ 0 w 435"/>
                  <a:gd name="T21" fmla="*/ 0 h 432"/>
                  <a:gd name="T22" fmla="*/ 0 w 435"/>
                  <a:gd name="T23" fmla="*/ 0 h 432"/>
                  <a:gd name="T24" fmla="*/ 0 w 435"/>
                  <a:gd name="T25" fmla="*/ 0 h 432"/>
                  <a:gd name="T26" fmla="*/ 0 w 435"/>
                  <a:gd name="T27" fmla="*/ 0 h 432"/>
                  <a:gd name="T28" fmla="*/ 0 w 435"/>
                  <a:gd name="T29" fmla="*/ 0 h 432"/>
                  <a:gd name="T30" fmla="*/ 0 w 435"/>
                  <a:gd name="T31" fmla="*/ 0 h 432"/>
                  <a:gd name="T32" fmla="*/ 0 w 435"/>
                  <a:gd name="T33" fmla="*/ 0 h 432"/>
                  <a:gd name="T34" fmla="*/ 0 w 435"/>
                  <a:gd name="T35" fmla="*/ 0 h 432"/>
                  <a:gd name="T36" fmla="*/ 0 w 435"/>
                  <a:gd name="T37" fmla="*/ 0 h 432"/>
                  <a:gd name="T38" fmla="*/ 0 w 435"/>
                  <a:gd name="T39" fmla="*/ 0 h 432"/>
                  <a:gd name="T40" fmla="*/ 0 w 435"/>
                  <a:gd name="T41" fmla="*/ 0 h 432"/>
                  <a:gd name="T42" fmla="*/ 0 w 435"/>
                  <a:gd name="T43" fmla="*/ 0 h 432"/>
                  <a:gd name="T44" fmla="*/ 0 w 435"/>
                  <a:gd name="T45" fmla="*/ 0 h 432"/>
                  <a:gd name="T46" fmla="*/ 0 w 435"/>
                  <a:gd name="T47" fmla="*/ 0 h 43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35"/>
                  <a:gd name="T73" fmla="*/ 0 h 432"/>
                  <a:gd name="T74" fmla="*/ 435 w 435"/>
                  <a:gd name="T75" fmla="*/ 432 h 43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35" h="432">
                    <a:moveTo>
                      <a:pt x="89" y="191"/>
                    </a:moveTo>
                    <a:lnTo>
                      <a:pt x="122" y="153"/>
                    </a:lnTo>
                    <a:lnTo>
                      <a:pt x="166" y="117"/>
                    </a:lnTo>
                    <a:lnTo>
                      <a:pt x="221" y="101"/>
                    </a:lnTo>
                    <a:lnTo>
                      <a:pt x="279" y="109"/>
                    </a:lnTo>
                    <a:lnTo>
                      <a:pt x="299" y="146"/>
                    </a:lnTo>
                    <a:lnTo>
                      <a:pt x="283" y="192"/>
                    </a:lnTo>
                    <a:lnTo>
                      <a:pt x="263" y="210"/>
                    </a:lnTo>
                    <a:lnTo>
                      <a:pt x="236" y="225"/>
                    </a:lnTo>
                    <a:lnTo>
                      <a:pt x="178" y="240"/>
                    </a:lnTo>
                    <a:lnTo>
                      <a:pt x="93" y="229"/>
                    </a:lnTo>
                    <a:lnTo>
                      <a:pt x="50" y="270"/>
                    </a:lnTo>
                    <a:lnTo>
                      <a:pt x="18" y="313"/>
                    </a:lnTo>
                    <a:lnTo>
                      <a:pt x="197" y="432"/>
                    </a:lnTo>
                    <a:lnTo>
                      <a:pt x="433" y="203"/>
                    </a:lnTo>
                    <a:lnTo>
                      <a:pt x="435" y="0"/>
                    </a:lnTo>
                    <a:lnTo>
                      <a:pt x="120" y="34"/>
                    </a:lnTo>
                    <a:lnTo>
                      <a:pt x="73" y="109"/>
                    </a:lnTo>
                    <a:lnTo>
                      <a:pt x="18" y="165"/>
                    </a:lnTo>
                    <a:lnTo>
                      <a:pt x="0" y="190"/>
                    </a:lnTo>
                    <a:lnTo>
                      <a:pt x="27" y="251"/>
                    </a:lnTo>
                    <a:lnTo>
                      <a:pt x="54" y="227"/>
                    </a:lnTo>
                    <a:lnTo>
                      <a:pt x="89" y="191"/>
                    </a:lnTo>
                    <a:close/>
                  </a:path>
                </a:pathLst>
              </a:custGeom>
              <a:solidFill>
                <a:srgbClr val="995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6" name="Freeform 112"/>
              <p:cNvSpPr>
                <a:spLocks/>
              </p:cNvSpPr>
              <p:nvPr/>
            </p:nvSpPr>
            <p:spPr bwMode="auto">
              <a:xfrm>
                <a:off x="946" y="4026"/>
                <a:ext cx="18" cy="14"/>
              </a:xfrm>
              <a:custGeom>
                <a:avLst/>
                <a:gdLst>
                  <a:gd name="T0" fmla="*/ 0 w 161"/>
                  <a:gd name="T1" fmla="*/ 0 h 122"/>
                  <a:gd name="T2" fmla="*/ 0 w 161"/>
                  <a:gd name="T3" fmla="*/ 0 h 122"/>
                  <a:gd name="T4" fmla="*/ 0 w 161"/>
                  <a:gd name="T5" fmla="*/ 0 h 122"/>
                  <a:gd name="T6" fmla="*/ 0 w 161"/>
                  <a:gd name="T7" fmla="*/ 0 h 122"/>
                  <a:gd name="T8" fmla="*/ 0 w 161"/>
                  <a:gd name="T9" fmla="*/ 0 h 122"/>
                  <a:gd name="T10" fmla="*/ 0 w 161"/>
                  <a:gd name="T11" fmla="*/ 0 h 122"/>
                  <a:gd name="T12" fmla="*/ 0 w 161"/>
                  <a:gd name="T13" fmla="*/ 0 h 1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1"/>
                  <a:gd name="T22" fmla="*/ 0 h 122"/>
                  <a:gd name="T23" fmla="*/ 161 w 161"/>
                  <a:gd name="T24" fmla="*/ 122 h 12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1" h="122">
                    <a:moveTo>
                      <a:pt x="0" y="49"/>
                    </a:moveTo>
                    <a:lnTo>
                      <a:pt x="46" y="122"/>
                    </a:lnTo>
                    <a:lnTo>
                      <a:pt x="94" y="85"/>
                    </a:lnTo>
                    <a:lnTo>
                      <a:pt x="161" y="61"/>
                    </a:lnTo>
                    <a:lnTo>
                      <a:pt x="117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995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7" name="Freeform 113"/>
              <p:cNvSpPr>
                <a:spLocks/>
              </p:cNvSpPr>
              <p:nvPr/>
            </p:nvSpPr>
            <p:spPr bwMode="auto">
              <a:xfrm>
                <a:off x="927" y="4025"/>
                <a:ext cx="65" cy="60"/>
              </a:xfrm>
              <a:custGeom>
                <a:avLst/>
                <a:gdLst>
                  <a:gd name="T0" fmla="*/ 0 w 585"/>
                  <a:gd name="T1" fmla="*/ 0 h 546"/>
                  <a:gd name="T2" fmla="*/ 0 w 585"/>
                  <a:gd name="T3" fmla="*/ 0 h 546"/>
                  <a:gd name="T4" fmla="*/ 0 w 585"/>
                  <a:gd name="T5" fmla="*/ 0 h 546"/>
                  <a:gd name="T6" fmla="*/ 0 w 585"/>
                  <a:gd name="T7" fmla="*/ 0 h 546"/>
                  <a:gd name="T8" fmla="*/ 0 w 585"/>
                  <a:gd name="T9" fmla="*/ 0 h 546"/>
                  <a:gd name="T10" fmla="*/ 0 w 585"/>
                  <a:gd name="T11" fmla="*/ 0 h 546"/>
                  <a:gd name="T12" fmla="*/ 0 w 585"/>
                  <a:gd name="T13" fmla="*/ 0 h 546"/>
                  <a:gd name="T14" fmla="*/ 0 w 585"/>
                  <a:gd name="T15" fmla="*/ 0 h 546"/>
                  <a:gd name="T16" fmla="*/ 0 w 585"/>
                  <a:gd name="T17" fmla="*/ 0 h 546"/>
                  <a:gd name="T18" fmla="*/ 0 w 585"/>
                  <a:gd name="T19" fmla="*/ 0 h 546"/>
                  <a:gd name="T20" fmla="*/ 0 w 585"/>
                  <a:gd name="T21" fmla="*/ 0 h 546"/>
                  <a:gd name="T22" fmla="*/ 0 w 585"/>
                  <a:gd name="T23" fmla="*/ 0 h 546"/>
                  <a:gd name="T24" fmla="*/ 0 w 585"/>
                  <a:gd name="T25" fmla="*/ 0 h 546"/>
                  <a:gd name="T26" fmla="*/ 0 w 585"/>
                  <a:gd name="T27" fmla="*/ 0 h 546"/>
                  <a:gd name="T28" fmla="*/ 0 w 585"/>
                  <a:gd name="T29" fmla="*/ 0 h 546"/>
                  <a:gd name="T30" fmla="*/ 0 w 585"/>
                  <a:gd name="T31" fmla="*/ 0 h 546"/>
                  <a:gd name="T32" fmla="*/ 0 w 585"/>
                  <a:gd name="T33" fmla="*/ 0 h 546"/>
                  <a:gd name="T34" fmla="*/ 0 w 585"/>
                  <a:gd name="T35" fmla="*/ 0 h 546"/>
                  <a:gd name="T36" fmla="*/ 0 w 585"/>
                  <a:gd name="T37" fmla="*/ 0 h 546"/>
                  <a:gd name="T38" fmla="*/ 0 w 585"/>
                  <a:gd name="T39" fmla="*/ 0 h 546"/>
                  <a:gd name="T40" fmla="*/ 0 w 585"/>
                  <a:gd name="T41" fmla="*/ 0 h 546"/>
                  <a:gd name="T42" fmla="*/ 0 w 585"/>
                  <a:gd name="T43" fmla="*/ 0 h 546"/>
                  <a:gd name="T44" fmla="*/ 0 w 585"/>
                  <a:gd name="T45" fmla="*/ 0 h 546"/>
                  <a:gd name="T46" fmla="*/ 0 w 585"/>
                  <a:gd name="T47" fmla="*/ 0 h 546"/>
                  <a:gd name="T48" fmla="*/ 0 w 585"/>
                  <a:gd name="T49" fmla="*/ 0 h 546"/>
                  <a:gd name="T50" fmla="*/ 0 w 585"/>
                  <a:gd name="T51" fmla="*/ 0 h 546"/>
                  <a:gd name="T52" fmla="*/ 0 w 585"/>
                  <a:gd name="T53" fmla="*/ 0 h 546"/>
                  <a:gd name="T54" fmla="*/ 0 w 585"/>
                  <a:gd name="T55" fmla="*/ 0 h 54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585"/>
                  <a:gd name="T85" fmla="*/ 0 h 546"/>
                  <a:gd name="T86" fmla="*/ 585 w 585"/>
                  <a:gd name="T87" fmla="*/ 546 h 54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585" h="546">
                    <a:moveTo>
                      <a:pt x="238" y="121"/>
                    </a:moveTo>
                    <a:lnTo>
                      <a:pt x="199" y="181"/>
                    </a:lnTo>
                    <a:lnTo>
                      <a:pt x="193" y="263"/>
                    </a:lnTo>
                    <a:lnTo>
                      <a:pt x="216" y="287"/>
                    </a:lnTo>
                    <a:lnTo>
                      <a:pt x="253" y="297"/>
                    </a:lnTo>
                    <a:lnTo>
                      <a:pt x="329" y="295"/>
                    </a:lnTo>
                    <a:lnTo>
                      <a:pt x="440" y="238"/>
                    </a:lnTo>
                    <a:lnTo>
                      <a:pt x="468" y="178"/>
                    </a:lnTo>
                    <a:lnTo>
                      <a:pt x="453" y="117"/>
                    </a:lnTo>
                    <a:lnTo>
                      <a:pt x="422" y="95"/>
                    </a:lnTo>
                    <a:lnTo>
                      <a:pt x="383" y="84"/>
                    </a:lnTo>
                    <a:lnTo>
                      <a:pt x="313" y="86"/>
                    </a:lnTo>
                    <a:lnTo>
                      <a:pt x="284" y="46"/>
                    </a:lnTo>
                    <a:lnTo>
                      <a:pt x="276" y="0"/>
                    </a:lnTo>
                    <a:lnTo>
                      <a:pt x="463" y="0"/>
                    </a:lnTo>
                    <a:lnTo>
                      <a:pt x="508" y="27"/>
                    </a:lnTo>
                    <a:lnTo>
                      <a:pt x="552" y="62"/>
                    </a:lnTo>
                    <a:lnTo>
                      <a:pt x="569" y="141"/>
                    </a:lnTo>
                    <a:lnTo>
                      <a:pt x="585" y="211"/>
                    </a:lnTo>
                    <a:lnTo>
                      <a:pt x="510" y="304"/>
                    </a:lnTo>
                    <a:lnTo>
                      <a:pt x="342" y="450"/>
                    </a:lnTo>
                    <a:lnTo>
                      <a:pt x="139" y="546"/>
                    </a:lnTo>
                    <a:lnTo>
                      <a:pt x="47" y="534"/>
                    </a:lnTo>
                    <a:lnTo>
                      <a:pt x="0" y="249"/>
                    </a:lnTo>
                    <a:lnTo>
                      <a:pt x="175" y="37"/>
                    </a:lnTo>
                    <a:lnTo>
                      <a:pt x="216" y="74"/>
                    </a:lnTo>
                    <a:lnTo>
                      <a:pt x="238" y="121"/>
                    </a:lnTo>
                    <a:close/>
                  </a:path>
                </a:pathLst>
              </a:custGeom>
              <a:solidFill>
                <a:srgbClr val="995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8" name="Freeform 114"/>
              <p:cNvSpPr>
                <a:spLocks/>
              </p:cNvSpPr>
              <p:nvPr/>
            </p:nvSpPr>
            <p:spPr bwMode="auto">
              <a:xfrm>
                <a:off x="987" y="4016"/>
                <a:ext cx="53" cy="50"/>
              </a:xfrm>
              <a:custGeom>
                <a:avLst/>
                <a:gdLst>
                  <a:gd name="T0" fmla="*/ 0 w 471"/>
                  <a:gd name="T1" fmla="*/ 0 h 456"/>
                  <a:gd name="T2" fmla="*/ 0 w 471"/>
                  <a:gd name="T3" fmla="*/ 0 h 456"/>
                  <a:gd name="T4" fmla="*/ 0 w 471"/>
                  <a:gd name="T5" fmla="*/ 0 h 456"/>
                  <a:gd name="T6" fmla="*/ 0 w 471"/>
                  <a:gd name="T7" fmla="*/ 0 h 456"/>
                  <a:gd name="T8" fmla="*/ 0 w 471"/>
                  <a:gd name="T9" fmla="*/ 0 h 456"/>
                  <a:gd name="T10" fmla="*/ 0 w 471"/>
                  <a:gd name="T11" fmla="*/ 0 h 456"/>
                  <a:gd name="T12" fmla="*/ 0 w 471"/>
                  <a:gd name="T13" fmla="*/ 0 h 456"/>
                  <a:gd name="T14" fmla="*/ 0 w 471"/>
                  <a:gd name="T15" fmla="*/ 0 h 456"/>
                  <a:gd name="T16" fmla="*/ 0 w 471"/>
                  <a:gd name="T17" fmla="*/ 0 h 456"/>
                  <a:gd name="T18" fmla="*/ 0 w 471"/>
                  <a:gd name="T19" fmla="*/ 0 h 456"/>
                  <a:gd name="T20" fmla="*/ 0 w 471"/>
                  <a:gd name="T21" fmla="*/ 0 h 456"/>
                  <a:gd name="T22" fmla="*/ 0 w 471"/>
                  <a:gd name="T23" fmla="*/ 0 h 456"/>
                  <a:gd name="T24" fmla="*/ 0 w 471"/>
                  <a:gd name="T25" fmla="*/ 0 h 456"/>
                  <a:gd name="T26" fmla="*/ 0 w 471"/>
                  <a:gd name="T27" fmla="*/ 0 h 456"/>
                  <a:gd name="T28" fmla="*/ 0 w 471"/>
                  <a:gd name="T29" fmla="*/ 0 h 456"/>
                  <a:gd name="T30" fmla="*/ 0 w 471"/>
                  <a:gd name="T31" fmla="*/ 0 h 456"/>
                  <a:gd name="T32" fmla="*/ 0 w 471"/>
                  <a:gd name="T33" fmla="*/ 0 h 456"/>
                  <a:gd name="T34" fmla="*/ 0 w 471"/>
                  <a:gd name="T35" fmla="*/ 0 h 456"/>
                  <a:gd name="T36" fmla="*/ 0 w 471"/>
                  <a:gd name="T37" fmla="*/ 0 h 456"/>
                  <a:gd name="T38" fmla="*/ 0 w 471"/>
                  <a:gd name="T39" fmla="*/ 0 h 456"/>
                  <a:gd name="T40" fmla="*/ 0 w 471"/>
                  <a:gd name="T41" fmla="*/ 0 h 456"/>
                  <a:gd name="T42" fmla="*/ 0 w 471"/>
                  <a:gd name="T43" fmla="*/ 0 h 456"/>
                  <a:gd name="T44" fmla="*/ 0 w 471"/>
                  <a:gd name="T45" fmla="*/ 0 h 456"/>
                  <a:gd name="T46" fmla="*/ 0 w 471"/>
                  <a:gd name="T47" fmla="*/ 0 h 456"/>
                  <a:gd name="T48" fmla="*/ 0 w 471"/>
                  <a:gd name="T49" fmla="*/ 0 h 456"/>
                  <a:gd name="T50" fmla="*/ 0 w 471"/>
                  <a:gd name="T51" fmla="*/ 0 h 456"/>
                  <a:gd name="T52" fmla="*/ 0 w 471"/>
                  <a:gd name="T53" fmla="*/ 0 h 456"/>
                  <a:gd name="T54" fmla="*/ 0 w 471"/>
                  <a:gd name="T55" fmla="*/ 0 h 45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71"/>
                  <a:gd name="T85" fmla="*/ 0 h 456"/>
                  <a:gd name="T86" fmla="*/ 471 w 471"/>
                  <a:gd name="T87" fmla="*/ 456 h 45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71" h="456">
                    <a:moveTo>
                      <a:pt x="0" y="110"/>
                    </a:moveTo>
                    <a:lnTo>
                      <a:pt x="34" y="68"/>
                    </a:lnTo>
                    <a:lnTo>
                      <a:pt x="111" y="14"/>
                    </a:lnTo>
                    <a:lnTo>
                      <a:pt x="295" y="9"/>
                    </a:lnTo>
                    <a:lnTo>
                      <a:pt x="466" y="0"/>
                    </a:lnTo>
                    <a:lnTo>
                      <a:pt x="471" y="133"/>
                    </a:lnTo>
                    <a:lnTo>
                      <a:pt x="392" y="286"/>
                    </a:lnTo>
                    <a:lnTo>
                      <a:pt x="255" y="439"/>
                    </a:lnTo>
                    <a:lnTo>
                      <a:pt x="176" y="456"/>
                    </a:lnTo>
                    <a:lnTo>
                      <a:pt x="85" y="422"/>
                    </a:lnTo>
                    <a:lnTo>
                      <a:pt x="54" y="371"/>
                    </a:lnTo>
                    <a:lnTo>
                      <a:pt x="43" y="331"/>
                    </a:lnTo>
                    <a:lnTo>
                      <a:pt x="21" y="209"/>
                    </a:lnTo>
                    <a:lnTo>
                      <a:pt x="48" y="260"/>
                    </a:lnTo>
                    <a:lnTo>
                      <a:pt x="77" y="284"/>
                    </a:lnTo>
                    <a:lnTo>
                      <a:pt x="127" y="313"/>
                    </a:lnTo>
                    <a:lnTo>
                      <a:pt x="203" y="315"/>
                    </a:lnTo>
                    <a:lnTo>
                      <a:pt x="285" y="275"/>
                    </a:lnTo>
                    <a:lnTo>
                      <a:pt x="347" y="185"/>
                    </a:lnTo>
                    <a:lnTo>
                      <a:pt x="358" y="134"/>
                    </a:lnTo>
                    <a:lnTo>
                      <a:pt x="343" y="96"/>
                    </a:lnTo>
                    <a:lnTo>
                      <a:pt x="305" y="75"/>
                    </a:lnTo>
                    <a:lnTo>
                      <a:pt x="260" y="64"/>
                    </a:lnTo>
                    <a:lnTo>
                      <a:pt x="170" y="72"/>
                    </a:lnTo>
                    <a:lnTo>
                      <a:pt x="67" y="133"/>
                    </a:lnTo>
                    <a:lnTo>
                      <a:pt x="19" y="182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C47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09" name="Freeform 115"/>
              <p:cNvSpPr>
                <a:spLocks/>
              </p:cNvSpPr>
              <p:nvPr/>
            </p:nvSpPr>
            <p:spPr bwMode="auto">
              <a:xfrm>
                <a:off x="916" y="4017"/>
                <a:ext cx="76" cy="90"/>
              </a:xfrm>
              <a:custGeom>
                <a:avLst/>
                <a:gdLst>
                  <a:gd name="T0" fmla="*/ 0 w 683"/>
                  <a:gd name="T1" fmla="*/ 0 h 813"/>
                  <a:gd name="T2" fmla="*/ 0 w 683"/>
                  <a:gd name="T3" fmla="*/ 0 h 813"/>
                  <a:gd name="T4" fmla="*/ 0 w 683"/>
                  <a:gd name="T5" fmla="*/ 0 h 813"/>
                  <a:gd name="T6" fmla="*/ 0 w 683"/>
                  <a:gd name="T7" fmla="*/ 0 h 813"/>
                  <a:gd name="T8" fmla="*/ 0 w 683"/>
                  <a:gd name="T9" fmla="*/ 0 h 813"/>
                  <a:gd name="T10" fmla="*/ 0 w 683"/>
                  <a:gd name="T11" fmla="*/ 0 h 813"/>
                  <a:gd name="T12" fmla="*/ 0 w 683"/>
                  <a:gd name="T13" fmla="*/ 0 h 813"/>
                  <a:gd name="T14" fmla="*/ 0 w 683"/>
                  <a:gd name="T15" fmla="*/ 0 h 813"/>
                  <a:gd name="T16" fmla="*/ 0 w 683"/>
                  <a:gd name="T17" fmla="*/ 0 h 813"/>
                  <a:gd name="T18" fmla="*/ 0 w 683"/>
                  <a:gd name="T19" fmla="*/ 0 h 813"/>
                  <a:gd name="T20" fmla="*/ 0 w 683"/>
                  <a:gd name="T21" fmla="*/ 0 h 813"/>
                  <a:gd name="T22" fmla="*/ 0 w 683"/>
                  <a:gd name="T23" fmla="*/ 0 h 813"/>
                  <a:gd name="T24" fmla="*/ 0 w 683"/>
                  <a:gd name="T25" fmla="*/ 0 h 813"/>
                  <a:gd name="T26" fmla="*/ 0 w 683"/>
                  <a:gd name="T27" fmla="*/ 0 h 813"/>
                  <a:gd name="T28" fmla="*/ 0 w 683"/>
                  <a:gd name="T29" fmla="*/ 0 h 813"/>
                  <a:gd name="T30" fmla="*/ 0 w 683"/>
                  <a:gd name="T31" fmla="*/ 0 h 813"/>
                  <a:gd name="T32" fmla="*/ 0 w 683"/>
                  <a:gd name="T33" fmla="*/ 0 h 813"/>
                  <a:gd name="T34" fmla="*/ 0 w 683"/>
                  <a:gd name="T35" fmla="*/ 0 h 813"/>
                  <a:gd name="T36" fmla="*/ 0 w 683"/>
                  <a:gd name="T37" fmla="*/ 0 h 813"/>
                  <a:gd name="T38" fmla="*/ 0 w 683"/>
                  <a:gd name="T39" fmla="*/ 0 h 813"/>
                  <a:gd name="T40" fmla="*/ 0 w 683"/>
                  <a:gd name="T41" fmla="*/ 0 h 813"/>
                  <a:gd name="T42" fmla="*/ 0 w 683"/>
                  <a:gd name="T43" fmla="*/ 0 h 813"/>
                  <a:gd name="T44" fmla="*/ 0 w 683"/>
                  <a:gd name="T45" fmla="*/ 0 h 813"/>
                  <a:gd name="T46" fmla="*/ 0 w 683"/>
                  <a:gd name="T47" fmla="*/ 0 h 813"/>
                  <a:gd name="T48" fmla="*/ 0 w 683"/>
                  <a:gd name="T49" fmla="*/ 0 h 813"/>
                  <a:gd name="T50" fmla="*/ 0 w 683"/>
                  <a:gd name="T51" fmla="*/ 0 h 813"/>
                  <a:gd name="T52" fmla="*/ 0 w 683"/>
                  <a:gd name="T53" fmla="*/ 0 h 813"/>
                  <a:gd name="T54" fmla="*/ 0 w 683"/>
                  <a:gd name="T55" fmla="*/ 0 h 813"/>
                  <a:gd name="T56" fmla="*/ 0 w 683"/>
                  <a:gd name="T57" fmla="*/ 0 h 813"/>
                  <a:gd name="T58" fmla="*/ 0 w 683"/>
                  <a:gd name="T59" fmla="*/ 0 h 813"/>
                  <a:gd name="T60" fmla="*/ 0 w 683"/>
                  <a:gd name="T61" fmla="*/ 0 h 813"/>
                  <a:gd name="T62" fmla="*/ 0 w 683"/>
                  <a:gd name="T63" fmla="*/ 0 h 813"/>
                  <a:gd name="T64" fmla="*/ 0 w 683"/>
                  <a:gd name="T65" fmla="*/ 0 h 813"/>
                  <a:gd name="T66" fmla="*/ 0 w 683"/>
                  <a:gd name="T67" fmla="*/ 0 h 813"/>
                  <a:gd name="T68" fmla="*/ 0 w 683"/>
                  <a:gd name="T69" fmla="*/ 0 h 813"/>
                  <a:gd name="T70" fmla="*/ 0 w 683"/>
                  <a:gd name="T71" fmla="*/ 0 h 813"/>
                  <a:gd name="T72" fmla="*/ 0 w 683"/>
                  <a:gd name="T73" fmla="*/ 0 h 813"/>
                  <a:gd name="T74" fmla="*/ 0 w 683"/>
                  <a:gd name="T75" fmla="*/ 0 h 813"/>
                  <a:gd name="T76" fmla="*/ 0 w 683"/>
                  <a:gd name="T77" fmla="*/ 0 h 81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683"/>
                  <a:gd name="T118" fmla="*/ 0 h 813"/>
                  <a:gd name="T119" fmla="*/ 683 w 683"/>
                  <a:gd name="T120" fmla="*/ 813 h 81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683" h="813">
                    <a:moveTo>
                      <a:pt x="658" y="171"/>
                    </a:moveTo>
                    <a:lnTo>
                      <a:pt x="602" y="132"/>
                    </a:lnTo>
                    <a:lnTo>
                      <a:pt x="543" y="103"/>
                    </a:lnTo>
                    <a:lnTo>
                      <a:pt x="455" y="93"/>
                    </a:lnTo>
                    <a:lnTo>
                      <a:pt x="374" y="109"/>
                    </a:lnTo>
                    <a:lnTo>
                      <a:pt x="286" y="158"/>
                    </a:lnTo>
                    <a:lnTo>
                      <a:pt x="210" y="237"/>
                    </a:lnTo>
                    <a:lnTo>
                      <a:pt x="173" y="308"/>
                    </a:lnTo>
                    <a:lnTo>
                      <a:pt x="157" y="484"/>
                    </a:lnTo>
                    <a:lnTo>
                      <a:pt x="174" y="541"/>
                    </a:lnTo>
                    <a:lnTo>
                      <a:pt x="187" y="561"/>
                    </a:lnTo>
                    <a:lnTo>
                      <a:pt x="208" y="574"/>
                    </a:lnTo>
                    <a:lnTo>
                      <a:pt x="273" y="557"/>
                    </a:lnTo>
                    <a:lnTo>
                      <a:pt x="312" y="536"/>
                    </a:lnTo>
                    <a:lnTo>
                      <a:pt x="352" y="514"/>
                    </a:lnTo>
                    <a:lnTo>
                      <a:pt x="431" y="480"/>
                    </a:lnTo>
                    <a:lnTo>
                      <a:pt x="495" y="446"/>
                    </a:lnTo>
                    <a:lnTo>
                      <a:pt x="540" y="404"/>
                    </a:lnTo>
                    <a:lnTo>
                      <a:pt x="580" y="350"/>
                    </a:lnTo>
                    <a:lnTo>
                      <a:pt x="621" y="283"/>
                    </a:lnTo>
                    <a:lnTo>
                      <a:pt x="659" y="196"/>
                    </a:lnTo>
                    <a:lnTo>
                      <a:pt x="674" y="276"/>
                    </a:lnTo>
                    <a:lnTo>
                      <a:pt x="683" y="326"/>
                    </a:lnTo>
                    <a:lnTo>
                      <a:pt x="682" y="411"/>
                    </a:lnTo>
                    <a:lnTo>
                      <a:pt x="668" y="459"/>
                    </a:lnTo>
                    <a:lnTo>
                      <a:pt x="648" y="510"/>
                    </a:lnTo>
                    <a:lnTo>
                      <a:pt x="593" y="552"/>
                    </a:lnTo>
                    <a:lnTo>
                      <a:pt x="542" y="594"/>
                    </a:lnTo>
                    <a:lnTo>
                      <a:pt x="478" y="610"/>
                    </a:lnTo>
                    <a:lnTo>
                      <a:pt x="420" y="622"/>
                    </a:lnTo>
                    <a:lnTo>
                      <a:pt x="384" y="652"/>
                    </a:lnTo>
                    <a:lnTo>
                      <a:pt x="83" y="813"/>
                    </a:lnTo>
                    <a:lnTo>
                      <a:pt x="0" y="547"/>
                    </a:lnTo>
                    <a:lnTo>
                      <a:pt x="51" y="249"/>
                    </a:lnTo>
                    <a:lnTo>
                      <a:pt x="164" y="77"/>
                    </a:lnTo>
                    <a:lnTo>
                      <a:pt x="518" y="0"/>
                    </a:lnTo>
                    <a:lnTo>
                      <a:pt x="652" y="51"/>
                    </a:lnTo>
                    <a:lnTo>
                      <a:pt x="658" y="171"/>
                    </a:lnTo>
                    <a:close/>
                  </a:path>
                </a:pathLst>
              </a:custGeom>
              <a:solidFill>
                <a:srgbClr val="8C47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0" name="Freeform 116"/>
              <p:cNvSpPr>
                <a:spLocks/>
              </p:cNvSpPr>
              <p:nvPr/>
            </p:nvSpPr>
            <p:spPr bwMode="auto">
              <a:xfrm>
                <a:off x="982" y="4013"/>
                <a:ext cx="18" cy="17"/>
              </a:xfrm>
              <a:custGeom>
                <a:avLst/>
                <a:gdLst>
                  <a:gd name="T0" fmla="*/ 0 w 164"/>
                  <a:gd name="T1" fmla="*/ 0 h 150"/>
                  <a:gd name="T2" fmla="*/ 0 w 164"/>
                  <a:gd name="T3" fmla="*/ 0 h 150"/>
                  <a:gd name="T4" fmla="*/ 0 w 164"/>
                  <a:gd name="T5" fmla="*/ 0 h 150"/>
                  <a:gd name="T6" fmla="*/ 0 w 164"/>
                  <a:gd name="T7" fmla="*/ 0 h 150"/>
                  <a:gd name="T8" fmla="*/ 0 w 164"/>
                  <a:gd name="T9" fmla="*/ 0 h 150"/>
                  <a:gd name="T10" fmla="*/ 0 w 164"/>
                  <a:gd name="T11" fmla="*/ 0 h 150"/>
                  <a:gd name="T12" fmla="*/ 0 w 164"/>
                  <a:gd name="T13" fmla="*/ 0 h 150"/>
                  <a:gd name="T14" fmla="*/ 0 w 164"/>
                  <a:gd name="T15" fmla="*/ 0 h 150"/>
                  <a:gd name="T16" fmla="*/ 0 w 164"/>
                  <a:gd name="T17" fmla="*/ 0 h 150"/>
                  <a:gd name="T18" fmla="*/ 0 w 164"/>
                  <a:gd name="T19" fmla="*/ 0 h 150"/>
                  <a:gd name="T20" fmla="*/ 0 w 164"/>
                  <a:gd name="T21" fmla="*/ 0 h 1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4"/>
                  <a:gd name="T34" fmla="*/ 0 h 150"/>
                  <a:gd name="T35" fmla="*/ 164 w 164"/>
                  <a:gd name="T36" fmla="*/ 150 h 15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4" h="150">
                    <a:moveTo>
                      <a:pt x="20" y="25"/>
                    </a:moveTo>
                    <a:lnTo>
                      <a:pt x="53" y="40"/>
                    </a:lnTo>
                    <a:lnTo>
                      <a:pt x="135" y="0"/>
                    </a:lnTo>
                    <a:lnTo>
                      <a:pt x="164" y="64"/>
                    </a:lnTo>
                    <a:lnTo>
                      <a:pt x="120" y="93"/>
                    </a:lnTo>
                    <a:lnTo>
                      <a:pt x="86" y="122"/>
                    </a:lnTo>
                    <a:lnTo>
                      <a:pt x="64" y="150"/>
                    </a:lnTo>
                    <a:lnTo>
                      <a:pt x="40" y="114"/>
                    </a:lnTo>
                    <a:lnTo>
                      <a:pt x="0" y="80"/>
                    </a:lnTo>
                    <a:lnTo>
                      <a:pt x="20" y="25"/>
                    </a:lnTo>
                    <a:close/>
                  </a:path>
                </a:pathLst>
              </a:custGeom>
              <a:solidFill>
                <a:srgbClr val="7F3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1" name="Freeform 117"/>
              <p:cNvSpPr>
                <a:spLocks/>
              </p:cNvSpPr>
              <p:nvPr/>
            </p:nvSpPr>
            <p:spPr bwMode="auto">
              <a:xfrm>
                <a:off x="911" y="4010"/>
                <a:ext cx="136" cy="113"/>
              </a:xfrm>
              <a:custGeom>
                <a:avLst/>
                <a:gdLst>
                  <a:gd name="T0" fmla="*/ 0 w 1221"/>
                  <a:gd name="T1" fmla="*/ 0 h 1021"/>
                  <a:gd name="T2" fmla="*/ 0 w 1221"/>
                  <a:gd name="T3" fmla="*/ 0 h 1021"/>
                  <a:gd name="T4" fmla="*/ 0 w 1221"/>
                  <a:gd name="T5" fmla="*/ 0 h 1021"/>
                  <a:gd name="T6" fmla="*/ 0 w 1221"/>
                  <a:gd name="T7" fmla="*/ 0 h 1021"/>
                  <a:gd name="T8" fmla="*/ 0 w 1221"/>
                  <a:gd name="T9" fmla="*/ 0 h 1021"/>
                  <a:gd name="T10" fmla="*/ 0 w 1221"/>
                  <a:gd name="T11" fmla="*/ 0 h 1021"/>
                  <a:gd name="T12" fmla="*/ 0 w 1221"/>
                  <a:gd name="T13" fmla="*/ 0 h 1021"/>
                  <a:gd name="T14" fmla="*/ 0 w 1221"/>
                  <a:gd name="T15" fmla="*/ 0 h 1021"/>
                  <a:gd name="T16" fmla="*/ 0 w 1221"/>
                  <a:gd name="T17" fmla="*/ 0 h 1021"/>
                  <a:gd name="T18" fmla="*/ 0 w 1221"/>
                  <a:gd name="T19" fmla="*/ 0 h 1021"/>
                  <a:gd name="T20" fmla="*/ 0 w 1221"/>
                  <a:gd name="T21" fmla="*/ 0 h 1021"/>
                  <a:gd name="T22" fmla="*/ 0 w 1221"/>
                  <a:gd name="T23" fmla="*/ 0 h 1021"/>
                  <a:gd name="T24" fmla="*/ 0 w 1221"/>
                  <a:gd name="T25" fmla="*/ 0 h 1021"/>
                  <a:gd name="T26" fmla="*/ 0 w 1221"/>
                  <a:gd name="T27" fmla="*/ 0 h 1021"/>
                  <a:gd name="T28" fmla="*/ 0 w 1221"/>
                  <a:gd name="T29" fmla="*/ 0 h 1021"/>
                  <a:gd name="T30" fmla="*/ 0 w 1221"/>
                  <a:gd name="T31" fmla="*/ 0 h 1021"/>
                  <a:gd name="T32" fmla="*/ 0 w 1221"/>
                  <a:gd name="T33" fmla="*/ 0 h 1021"/>
                  <a:gd name="T34" fmla="*/ 0 w 1221"/>
                  <a:gd name="T35" fmla="*/ 0 h 1021"/>
                  <a:gd name="T36" fmla="*/ 0 w 1221"/>
                  <a:gd name="T37" fmla="*/ 0 h 1021"/>
                  <a:gd name="T38" fmla="*/ 0 w 1221"/>
                  <a:gd name="T39" fmla="*/ 0 h 1021"/>
                  <a:gd name="T40" fmla="*/ 0 w 1221"/>
                  <a:gd name="T41" fmla="*/ 0 h 1021"/>
                  <a:gd name="T42" fmla="*/ 0 w 1221"/>
                  <a:gd name="T43" fmla="*/ 0 h 1021"/>
                  <a:gd name="T44" fmla="*/ 0 w 1221"/>
                  <a:gd name="T45" fmla="*/ 0 h 1021"/>
                  <a:gd name="T46" fmla="*/ 0 w 1221"/>
                  <a:gd name="T47" fmla="*/ 0 h 1021"/>
                  <a:gd name="T48" fmla="*/ 0 w 1221"/>
                  <a:gd name="T49" fmla="*/ 0 h 1021"/>
                  <a:gd name="T50" fmla="*/ 0 w 1221"/>
                  <a:gd name="T51" fmla="*/ 0 h 1021"/>
                  <a:gd name="T52" fmla="*/ 0 w 1221"/>
                  <a:gd name="T53" fmla="*/ 0 h 1021"/>
                  <a:gd name="T54" fmla="*/ 0 w 1221"/>
                  <a:gd name="T55" fmla="*/ 0 h 1021"/>
                  <a:gd name="T56" fmla="*/ 0 w 1221"/>
                  <a:gd name="T57" fmla="*/ 0 h 1021"/>
                  <a:gd name="T58" fmla="*/ 0 w 1221"/>
                  <a:gd name="T59" fmla="*/ 0 h 1021"/>
                  <a:gd name="T60" fmla="*/ 0 w 1221"/>
                  <a:gd name="T61" fmla="*/ 0 h 1021"/>
                  <a:gd name="T62" fmla="*/ 0 w 1221"/>
                  <a:gd name="T63" fmla="*/ 0 h 1021"/>
                  <a:gd name="T64" fmla="*/ 0 w 1221"/>
                  <a:gd name="T65" fmla="*/ 0 h 1021"/>
                  <a:gd name="T66" fmla="*/ 0 w 1221"/>
                  <a:gd name="T67" fmla="*/ 0 h 1021"/>
                  <a:gd name="T68" fmla="*/ 0 w 1221"/>
                  <a:gd name="T69" fmla="*/ 0 h 1021"/>
                  <a:gd name="T70" fmla="*/ 0 w 1221"/>
                  <a:gd name="T71" fmla="*/ 0 h 1021"/>
                  <a:gd name="T72" fmla="*/ 0 w 1221"/>
                  <a:gd name="T73" fmla="*/ 0 h 1021"/>
                  <a:gd name="T74" fmla="*/ 0 w 1221"/>
                  <a:gd name="T75" fmla="*/ 0 h 102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221"/>
                  <a:gd name="T115" fmla="*/ 0 h 1021"/>
                  <a:gd name="T116" fmla="*/ 1221 w 1221"/>
                  <a:gd name="T117" fmla="*/ 1021 h 102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221" h="1021">
                    <a:moveTo>
                      <a:pt x="601" y="95"/>
                    </a:moveTo>
                    <a:lnTo>
                      <a:pt x="424" y="99"/>
                    </a:lnTo>
                    <a:lnTo>
                      <a:pt x="257" y="167"/>
                    </a:lnTo>
                    <a:lnTo>
                      <a:pt x="217" y="207"/>
                    </a:lnTo>
                    <a:lnTo>
                      <a:pt x="177" y="256"/>
                    </a:lnTo>
                    <a:lnTo>
                      <a:pt x="115" y="363"/>
                    </a:lnTo>
                    <a:lnTo>
                      <a:pt x="92" y="466"/>
                    </a:lnTo>
                    <a:lnTo>
                      <a:pt x="96" y="573"/>
                    </a:lnTo>
                    <a:lnTo>
                      <a:pt x="103" y="706"/>
                    </a:lnTo>
                    <a:lnTo>
                      <a:pt x="121" y="766"/>
                    </a:lnTo>
                    <a:lnTo>
                      <a:pt x="140" y="788"/>
                    </a:lnTo>
                    <a:lnTo>
                      <a:pt x="167" y="802"/>
                    </a:lnTo>
                    <a:lnTo>
                      <a:pt x="234" y="795"/>
                    </a:lnTo>
                    <a:lnTo>
                      <a:pt x="304" y="754"/>
                    </a:lnTo>
                    <a:lnTo>
                      <a:pt x="374" y="702"/>
                    </a:lnTo>
                    <a:lnTo>
                      <a:pt x="405" y="678"/>
                    </a:lnTo>
                    <a:lnTo>
                      <a:pt x="434" y="660"/>
                    </a:lnTo>
                    <a:lnTo>
                      <a:pt x="626" y="558"/>
                    </a:lnTo>
                    <a:lnTo>
                      <a:pt x="683" y="472"/>
                    </a:lnTo>
                    <a:lnTo>
                      <a:pt x="726" y="376"/>
                    </a:lnTo>
                    <a:lnTo>
                      <a:pt x="767" y="423"/>
                    </a:lnTo>
                    <a:lnTo>
                      <a:pt x="788" y="445"/>
                    </a:lnTo>
                    <a:lnTo>
                      <a:pt x="817" y="458"/>
                    </a:lnTo>
                    <a:lnTo>
                      <a:pt x="892" y="460"/>
                    </a:lnTo>
                    <a:lnTo>
                      <a:pt x="967" y="433"/>
                    </a:lnTo>
                    <a:lnTo>
                      <a:pt x="1024" y="375"/>
                    </a:lnTo>
                    <a:lnTo>
                      <a:pt x="1065" y="305"/>
                    </a:lnTo>
                    <a:lnTo>
                      <a:pt x="1115" y="175"/>
                    </a:lnTo>
                    <a:lnTo>
                      <a:pt x="1101" y="143"/>
                    </a:lnTo>
                    <a:lnTo>
                      <a:pt x="1078" y="118"/>
                    </a:lnTo>
                    <a:lnTo>
                      <a:pt x="1048" y="98"/>
                    </a:lnTo>
                    <a:lnTo>
                      <a:pt x="1013" y="82"/>
                    </a:lnTo>
                    <a:lnTo>
                      <a:pt x="928" y="73"/>
                    </a:lnTo>
                    <a:lnTo>
                      <a:pt x="843" y="83"/>
                    </a:lnTo>
                    <a:lnTo>
                      <a:pt x="739" y="133"/>
                    </a:lnTo>
                    <a:lnTo>
                      <a:pt x="702" y="74"/>
                    </a:lnTo>
                    <a:lnTo>
                      <a:pt x="724" y="55"/>
                    </a:lnTo>
                    <a:lnTo>
                      <a:pt x="756" y="35"/>
                    </a:lnTo>
                    <a:lnTo>
                      <a:pt x="880" y="27"/>
                    </a:lnTo>
                    <a:lnTo>
                      <a:pt x="953" y="31"/>
                    </a:lnTo>
                    <a:lnTo>
                      <a:pt x="1011" y="31"/>
                    </a:lnTo>
                    <a:lnTo>
                      <a:pt x="1071" y="11"/>
                    </a:lnTo>
                    <a:lnTo>
                      <a:pt x="1122" y="0"/>
                    </a:lnTo>
                    <a:lnTo>
                      <a:pt x="1177" y="11"/>
                    </a:lnTo>
                    <a:lnTo>
                      <a:pt x="1221" y="60"/>
                    </a:lnTo>
                    <a:lnTo>
                      <a:pt x="1219" y="137"/>
                    </a:lnTo>
                    <a:lnTo>
                      <a:pt x="1175" y="256"/>
                    </a:lnTo>
                    <a:lnTo>
                      <a:pt x="1109" y="384"/>
                    </a:lnTo>
                    <a:lnTo>
                      <a:pt x="1022" y="480"/>
                    </a:lnTo>
                    <a:lnTo>
                      <a:pt x="950" y="526"/>
                    </a:lnTo>
                    <a:lnTo>
                      <a:pt x="847" y="573"/>
                    </a:lnTo>
                    <a:lnTo>
                      <a:pt x="784" y="573"/>
                    </a:lnTo>
                    <a:lnTo>
                      <a:pt x="743" y="627"/>
                    </a:lnTo>
                    <a:lnTo>
                      <a:pt x="699" y="673"/>
                    </a:lnTo>
                    <a:lnTo>
                      <a:pt x="639" y="709"/>
                    </a:lnTo>
                    <a:lnTo>
                      <a:pt x="538" y="745"/>
                    </a:lnTo>
                    <a:lnTo>
                      <a:pt x="457" y="764"/>
                    </a:lnTo>
                    <a:lnTo>
                      <a:pt x="386" y="796"/>
                    </a:lnTo>
                    <a:lnTo>
                      <a:pt x="359" y="804"/>
                    </a:lnTo>
                    <a:lnTo>
                      <a:pt x="268" y="868"/>
                    </a:lnTo>
                    <a:lnTo>
                      <a:pt x="108" y="1021"/>
                    </a:lnTo>
                    <a:lnTo>
                      <a:pt x="35" y="875"/>
                    </a:lnTo>
                    <a:lnTo>
                      <a:pt x="12" y="781"/>
                    </a:lnTo>
                    <a:lnTo>
                      <a:pt x="0" y="610"/>
                    </a:lnTo>
                    <a:lnTo>
                      <a:pt x="7" y="517"/>
                    </a:lnTo>
                    <a:lnTo>
                      <a:pt x="19" y="390"/>
                    </a:lnTo>
                    <a:lnTo>
                      <a:pt x="55" y="268"/>
                    </a:lnTo>
                    <a:lnTo>
                      <a:pt x="127" y="168"/>
                    </a:lnTo>
                    <a:lnTo>
                      <a:pt x="208" y="105"/>
                    </a:lnTo>
                    <a:lnTo>
                      <a:pt x="339" y="53"/>
                    </a:lnTo>
                    <a:lnTo>
                      <a:pt x="482" y="35"/>
                    </a:lnTo>
                    <a:lnTo>
                      <a:pt x="542" y="32"/>
                    </a:lnTo>
                    <a:lnTo>
                      <a:pt x="639" y="45"/>
                    </a:lnTo>
                    <a:lnTo>
                      <a:pt x="679" y="60"/>
                    </a:lnTo>
                    <a:lnTo>
                      <a:pt x="695" y="148"/>
                    </a:lnTo>
                    <a:lnTo>
                      <a:pt x="601" y="95"/>
                    </a:lnTo>
                    <a:close/>
                  </a:path>
                </a:pathLst>
              </a:custGeom>
              <a:solidFill>
                <a:srgbClr val="7F3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2" name="Freeform 118"/>
              <p:cNvSpPr>
                <a:spLocks/>
              </p:cNvSpPr>
              <p:nvPr/>
            </p:nvSpPr>
            <p:spPr bwMode="auto">
              <a:xfrm>
                <a:off x="910" y="4012"/>
                <a:ext cx="88" cy="113"/>
              </a:xfrm>
              <a:custGeom>
                <a:avLst/>
                <a:gdLst>
                  <a:gd name="T0" fmla="*/ 0 w 796"/>
                  <a:gd name="T1" fmla="*/ 0 h 1013"/>
                  <a:gd name="T2" fmla="*/ 0 w 796"/>
                  <a:gd name="T3" fmla="*/ 0 h 1013"/>
                  <a:gd name="T4" fmla="*/ 0 w 796"/>
                  <a:gd name="T5" fmla="*/ 0 h 1013"/>
                  <a:gd name="T6" fmla="*/ 0 w 796"/>
                  <a:gd name="T7" fmla="*/ 0 h 1013"/>
                  <a:gd name="T8" fmla="*/ 0 w 796"/>
                  <a:gd name="T9" fmla="*/ 0 h 1013"/>
                  <a:gd name="T10" fmla="*/ 0 w 796"/>
                  <a:gd name="T11" fmla="*/ 0 h 1013"/>
                  <a:gd name="T12" fmla="*/ 0 w 796"/>
                  <a:gd name="T13" fmla="*/ 0 h 1013"/>
                  <a:gd name="T14" fmla="*/ 0 w 796"/>
                  <a:gd name="T15" fmla="*/ 0 h 1013"/>
                  <a:gd name="T16" fmla="*/ 0 w 796"/>
                  <a:gd name="T17" fmla="*/ 0 h 1013"/>
                  <a:gd name="T18" fmla="*/ 0 w 796"/>
                  <a:gd name="T19" fmla="*/ 0 h 1013"/>
                  <a:gd name="T20" fmla="*/ 0 w 796"/>
                  <a:gd name="T21" fmla="*/ 0 h 1013"/>
                  <a:gd name="T22" fmla="*/ 0 w 796"/>
                  <a:gd name="T23" fmla="*/ 0 h 1013"/>
                  <a:gd name="T24" fmla="*/ 0 w 796"/>
                  <a:gd name="T25" fmla="*/ 0 h 1013"/>
                  <a:gd name="T26" fmla="*/ 0 w 796"/>
                  <a:gd name="T27" fmla="*/ 0 h 1013"/>
                  <a:gd name="T28" fmla="*/ 0 w 796"/>
                  <a:gd name="T29" fmla="*/ 0 h 1013"/>
                  <a:gd name="T30" fmla="*/ 0 w 796"/>
                  <a:gd name="T31" fmla="*/ 0 h 1013"/>
                  <a:gd name="T32" fmla="*/ 0 w 796"/>
                  <a:gd name="T33" fmla="*/ 0 h 1013"/>
                  <a:gd name="T34" fmla="*/ 0 w 796"/>
                  <a:gd name="T35" fmla="*/ 0 h 1013"/>
                  <a:gd name="T36" fmla="*/ 0 w 796"/>
                  <a:gd name="T37" fmla="*/ 0 h 1013"/>
                  <a:gd name="T38" fmla="*/ 0 w 796"/>
                  <a:gd name="T39" fmla="*/ 0 h 1013"/>
                  <a:gd name="T40" fmla="*/ 0 w 796"/>
                  <a:gd name="T41" fmla="*/ 0 h 1013"/>
                  <a:gd name="T42" fmla="*/ 0 w 796"/>
                  <a:gd name="T43" fmla="*/ 0 h 1013"/>
                  <a:gd name="T44" fmla="*/ 0 w 796"/>
                  <a:gd name="T45" fmla="*/ 0 h 1013"/>
                  <a:gd name="T46" fmla="*/ 0 w 796"/>
                  <a:gd name="T47" fmla="*/ 0 h 1013"/>
                  <a:gd name="T48" fmla="*/ 0 w 796"/>
                  <a:gd name="T49" fmla="*/ 0 h 1013"/>
                  <a:gd name="T50" fmla="*/ 0 w 796"/>
                  <a:gd name="T51" fmla="*/ 0 h 1013"/>
                  <a:gd name="T52" fmla="*/ 0 w 796"/>
                  <a:gd name="T53" fmla="*/ 0 h 1013"/>
                  <a:gd name="T54" fmla="*/ 0 w 796"/>
                  <a:gd name="T55" fmla="*/ 0 h 1013"/>
                  <a:gd name="T56" fmla="*/ 0 w 796"/>
                  <a:gd name="T57" fmla="*/ 0 h 1013"/>
                  <a:gd name="T58" fmla="*/ 0 w 796"/>
                  <a:gd name="T59" fmla="*/ 0 h 1013"/>
                  <a:gd name="T60" fmla="*/ 0 w 796"/>
                  <a:gd name="T61" fmla="*/ 0 h 1013"/>
                  <a:gd name="T62" fmla="*/ 0 w 796"/>
                  <a:gd name="T63" fmla="*/ 0 h 1013"/>
                  <a:gd name="T64" fmla="*/ 0 w 796"/>
                  <a:gd name="T65" fmla="*/ 0 h 1013"/>
                  <a:gd name="T66" fmla="*/ 0 w 796"/>
                  <a:gd name="T67" fmla="*/ 0 h 1013"/>
                  <a:gd name="T68" fmla="*/ 0 w 796"/>
                  <a:gd name="T69" fmla="*/ 0 h 101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96"/>
                  <a:gd name="T106" fmla="*/ 0 h 1013"/>
                  <a:gd name="T107" fmla="*/ 796 w 796"/>
                  <a:gd name="T108" fmla="*/ 1013 h 101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96" h="1013">
                    <a:moveTo>
                      <a:pt x="785" y="533"/>
                    </a:moveTo>
                    <a:lnTo>
                      <a:pt x="730" y="619"/>
                    </a:lnTo>
                    <a:lnTo>
                      <a:pt x="664" y="668"/>
                    </a:lnTo>
                    <a:lnTo>
                      <a:pt x="580" y="701"/>
                    </a:lnTo>
                    <a:lnTo>
                      <a:pt x="444" y="739"/>
                    </a:lnTo>
                    <a:lnTo>
                      <a:pt x="355" y="783"/>
                    </a:lnTo>
                    <a:lnTo>
                      <a:pt x="271" y="841"/>
                    </a:lnTo>
                    <a:lnTo>
                      <a:pt x="193" y="906"/>
                    </a:lnTo>
                    <a:lnTo>
                      <a:pt x="120" y="972"/>
                    </a:lnTo>
                    <a:lnTo>
                      <a:pt x="85" y="912"/>
                    </a:lnTo>
                    <a:lnTo>
                      <a:pt x="57" y="849"/>
                    </a:lnTo>
                    <a:lnTo>
                      <a:pt x="30" y="762"/>
                    </a:lnTo>
                    <a:lnTo>
                      <a:pt x="20" y="661"/>
                    </a:lnTo>
                    <a:lnTo>
                      <a:pt x="20" y="546"/>
                    </a:lnTo>
                    <a:lnTo>
                      <a:pt x="28" y="450"/>
                    </a:lnTo>
                    <a:lnTo>
                      <a:pt x="41" y="350"/>
                    </a:lnTo>
                    <a:lnTo>
                      <a:pt x="69" y="251"/>
                    </a:lnTo>
                    <a:lnTo>
                      <a:pt x="120" y="177"/>
                    </a:lnTo>
                    <a:lnTo>
                      <a:pt x="188" y="113"/>
                    </a:lnTo>
                    <a:lnTo>
                      <a:pt x="266" y="70"/>
                    </a:lnTo>
                    <a:lnTo>
                      <a:pt x="339" y="45"/>
                    </a:lnTo>
                    <a:lnTo>
                      <a:pt x="421" y="29"/>
                    </a:lnTo>
                    <a:lnTo>
                      <a:pt x="533" y="18"/>
                    </a:lnTo>
                    <a:lnTo>
                      <a:pt x="632" y="25"/>
                    </a:lnTo>
                    <a:lnTo>
                      <a:pt x="712" y="52"/>
                    </a:lnTo>
                    <a:lnTo>
                      <a:pt x="687" y="20"/>
                    </a:lnTo>
                    <a:lnTo>
                      <a:pt x="629" y="3"/>
                    </a:lnTo>
                    <a:lnTo>
                      <a:pt x="572" y="0"/>
                    </a:lnTo>
                    <a:lnTo>
                      <a:pt x="517" y="0"/>
                    </a:lnTo>
                    <a:lnTo>
                      <a:pt x="443" y="7"/>
                    </a:lnTo>
                    <a:lnTo>
                      <a:pt x="365" y="19"/>
                    </a:lnTo>
                    <a:lnTo>
                      <a:pt x="290" y="39"/>
                    </a:lnTo>
                    <a:lnTo>
                      <a:pt x="215" y="79"/>
                    </a:lnTo>
                    <a:lnTo>
                      <a:pt x="159" y="115"/>
                    </a:lnTo>
                    <a:lnTo>
                      <a:pt x="111" y="165"/>
                    </a:lnTo>
                    <a:lnTo>
                      <a:pt x="65" y="233"/>
                    </a:lnTo>
                    <a:lnTo>
                      <a:pt x="41" y="282"/>
                    </a:lnTo>
                    <a:lnTo>
                      <a:pt x="20" y="355"/>
                    </a:lnTo>
                    <a:lnTo>
                      <a:pt x="10" y="428"/>
                    </a:lnTo>
                    <a:lnTo>
                      <a:pt x="0" y="520"/>
                    </a:lnTo>
                    <a:lnTo>
                      <a:pt x="0" y="647"/>
                    </a:lnTo>
                    <a:lnTo>
                      <a:pt x="7" y="739"/>
                    </a:lnTo>
                    <a:lnTo>
                      <a:pt x="22" y="818"/>
                    </a:lnTo>
                    <a:lnTo>
                      <a:pt x="49" y="904"/>
                    </a:lnTo>
                    <a:lnTo>
                      <a:pt x="83" y="982"/>
                    </a:lnTo>
                    <a:lnTo>
                      <a:pt x="109" y="1013"/>
                    </a:lnTo>
                    <a:lnTo>
                      <a:pt x="146" y="980"/>
                    </a:lnTo>
                    <a:lnTo>
                      <a:pt x="175" y="948"/>
                    </a:lnTo>
                    <a:lnTo>
                      <a:pt x="212" y="914"/>
                    </a:lnTo>
                    <a:lnTo>
                      <a:pt x="255" y="914"/>
                    </a:lnTo>
                    <a:lnTo>
                      <a:pt x="246" y="893"/>
                    </a:lnTo>
                    <a:lnTo>
                      <a:pt x="266" y="865"/>
                    </a:lnTo>
                    <a:lnTo>
                      <a:pt x="295" y="839"/>
                    </a:lnTo>
                    <a:lnTo>
                      <a:pt x="320" y="819"/>
                    </a:lnTo>
                    <a:lnTo>
                      <a:pt x="336" y="813"/>
                    </a:lnTo>
                    <a:lnTo>
                      <a:pt x="364" y="828"/>
                    </a:lnTo>
                    <a:lnTo>
                      <a:pt x="386" y="833"/>
                    </a:lnTo>
                    <a:lnTo>
                      <a:pt x="370" y="823"/>
                    </a:lnTo>
                    <a:lnTo>
                      <a:pt x="354" y="811"/>
                    </a:lnTo>
                    <a:lnTo>
                      <a:pt x="349" y="799"/>
                    </a:lnTo>
                    <a:lnTo>
                      <a:pt x="377" y="780"/>
                    </a:lnTo>
                    <a:lnTo>
                      <a:pt x="431" y="762"/>
                    </a:lnTo>
                    <a:lnTo>
                      <a:pt x="461" y="743"/>
                    </a:lnTo>
                    <a:lnTo>
                      <a:pt x="524" y="742"/>
                    </a:lnTo>
                    <a:lnTo>
                      <a:pt x="642" y="704"/>
                    </a:lnTo>
                    <a:lnTo>
                      <a:pt x="724" y="652"/>
                    </a:lnTo>
                    <a:lnTo>
                      <a:pt x="764" y="615"/>
                    </a:lnTo>
                    <a:lnTo>
                      <a:pt x="789" y="578"/>
                    </a:lnTo>
                    <a:lnTo>
                      <a:pt x="796" y="556"/>
                    </a:lnTo>
                    <a:lnTo>
                      <a:pt x="785" y="5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3" name="Freeform 119"/>
              <p:cNvSpPr>
                <a:spLocks/>
              </p:cNvSpPr>
              <p:nvPr/>
            </p:nvSpPr>
            <p:spPr bwMode="auto">
              <a:xfrm>
                <a:off x="952" y="4073"/>
                <a:ext cx="115" cy="46"/>
              </a:xfrm>
              <a:custGeom>
                <a:avLst/>
                <a:gdLst>
                  <a:gd name="T0" fmla="*/ 0 w 1035"/>
                  <a:gd name="T1" fmla="*/ 0 h 409"/>
                  <a:gd name="T2" fmla="*/ 0 w 1035"/>
                  <a:gd name="T3" fmla="*/ 0 h 409"/>
                  <a:gd name="T4" fmla="*/ 0 w 1035"/>
                  <a:gd name="T5" fmla="*/ 0 h 409"/>
                  <a:gd name="T6" fmla="*/ 0 w 1035"/>
                  <a:gd name="T7" fmla="*/ 0 h 409"/>
                  <a:gd name="T8" fmla="*/ 0 w 1035"/>
                  <a:gd name="T9" fmla="*/ 0 h 409"/>
                  <a:gd name="T10" fmla="*/ 0 w 1035"/>
                  <a:gd name="T11" fmla="*/ 0 h 409"/>
                  <a:gd name="T12" fmla="*/ 0 w 1035"/>
                  <a:gd name="T13" fmla="*/ 0 h 409"/>
                  <a:gd name="T14" fmla="*/ 0 w 1035"/>
                  <a:gd name="T15" fmla="*/ 0 h 409"/>
                  <a:gd name="T16" fmla="*/ 0 w 1035"/>
                  <a:gd name="T17" fmla="*/ 0 h 409"/>
                  <a:gd name="T18" fmla="*/ 0 w 1035"/>
                  <a:gd name="T19" fmla="*/ 0 h 409"/>
                  <a:gd name="T20" fmla="*/ 0 w 1035"/>
                  <a:gd name="T21" fmla="*/ 0 h 409"/>
                  <a:gd name="T22" fmla="*/ 0 w 1035"/>
                  <a:gd name="T23" fmla="*/ 0 h 409"/>
                  <a:gd name="T24" fmla="*/ 0 w 1035"/>
                  <a:gd name="T25" fmla="*/ 0 h 409"/>
                  <a:gd name="T26" fmla="*/ 0 w 1035"/>
                  <a:gd name="T27" fmla="*/ 0 h 409"/>
                  <a:gd name="T28" fmla="*/ 0 w 1035"/>
                  <a:gd name="T29" fmla="*/ 0 h 409"/>
                  <a:gd name="T30" fmla="*/ 0 w 1035"/>
                  <a:gd name="T31" fmla="*/ 0 h 409"/>
                  <a:gd name="T32" fmla="*/ 0 w 1035"/>
                  <a:gd name="T33" fmla="*/ 0 h 409"/>
                  <a:gd name="T34" fmla="*/ 0 w 1035"/>
                  <a:gd name="T35" fmla="*/ 0 h 409"/>
                  <a:gd name="T36" fmla="*/ 0 w 1035"/>
                  <a:gd name="T37" fmla="*/ 0 h 409"/>
                  <a:gd name="T38" fmla="*/ 0 w 1035"/>
                  <a:gd name="T39" fmla="*/ 0 h 409"/>
                  <a:gd name="T40" fmla="*/ 0 w 1035"/>
                  <a:gd name="T41" fmla="*/ 0 h 409"/>
                  <a:gd name="T42" fmla="*/ 0 w 1035"/>
                  <a:gd name="T43" fmla="*/ 0 h 409"/>
                  <a:gd name="T44" fmla="*/ 0 w 1035"/>
                  <a:gd name="T45" fmla="*/ 0 h 409"/>
                  <a:gd name="T46" fmla="*/ 0 w 1035"/>
                  <a:gd name="T47" fmla="*/ 0 h 409"/>
                  <a:gd name="T48" fmla="*/ 0 w 1035"/>
                  <a:gd name="T49" fmla="*/ 0 h 409"/>
                  <a:gd name="T50" fmla="*/ 0 w 1035"/>
                  <a:gd name="T51" fmla="*/ 0 h 409"/>
                  <a:gd name="T52" fmla="*/ 0 w 1035"/>
                  <a:gd name="T53" fmla="*/ 0 h 409"/>
                  <a:gd name="T54" fmla="*/ 0 w 1035"/>
                  <a:gd name="T55" fmla="*/ 0 h 409"/>
                  <a:gd name="T56" fmla="*/ 0 w 1035"/>
                  <a:gd name="T57" fmla="*/ 0 h 409"/>
                  <a:gd name="T58" fmla="*/ 0 w 1035"/>
                  <a:gd name="T59" fmla="*/ 0 h 409"/>
                  <a:gd name="T60" fmla="*/ 0 w 1035"/>
                  <a:gd name="T61" fmla="*/ 0 h 409"/>
                  <a:gd name="T62" fmla="*/ 0 w 1035"/>
                  <a:gd name="T63" fmla="*/ 0 h 409"/>
                  <a:gd name="T64" fmla="*/ 0 w 1035"/>
                  <a:gd name="T65" fmla="*/ 0 h 409"/>
                  <a:gd name="T66" fmla="*/ 0 w 1035"/>
                  <a:gd name="T67" fmla="*/ 0 h 409"/>
                  <a:gd name="T68" fmla="*/ 0 w 1035"/>
                  <a:gd name="T69" fmla="*/ 0 h 409"/>
                  <a:gd name="T70" fmla="*/ 0 w 1035"/>
                  <a:gd name="T71" fmla="*/ 0 h 409"/>
                  <a:gd name="T72" fmla="*/ 0 w 1035"/>
                  <a:gd name="T73" fmla="*/ 0 h 409"/>
                  <a:gd name="T74" fmla="*/ 0 w 1035"/>
                  <a:gd name="T75" fmla="*/ 0 h 409"/>
                  <a:gd name="T76" fmla="*/ 0 w 1035"/>
                  <a:gd name="T77" fmla="*/ 0 h 409"/>
                  <a:gd name="T78" fmla="*/ 0 w 1035"/>
                  <a:gd name="T79" fmla="*/ 0 h 409"/>
                  <a:gd name="T80" fmla="*/ 0 w 1035"/>
                  <a:gd name="T81" fmla="*/ 0 h 409"/>
                  <a:gd name="T82" fmla="*/ 0 w 1035"/>
                  <a:gd name="T83" fmla="*/ 0 h 409"/>
                  <a:gd name="T84" fmla="*/ 0 w 1035"/>
                  <a:gd name="T85" fmla="*/ 0 h 409"/>
                  <a:gd name="T86" fmla="*/ 0 w 1035"/>
                  <a:gd name="T87" fmla="*/ 0 h 409"/>
                  <a:gd name="T88" fmla="*/ 0 w 1035"/>
                  <a:gd name="T89" fmla="*/ 0 h 409"/>
                  <a:gd name="T90" fmla="*/ 0 w 1035"/>
                  <a:gd name="T91" fmla="*/ 0 h 409"/>
                  <a:gd name="T92" fmla="*/ 0 w 1035"/>
                  <a:gd name="T93" fmla="*/ 0 h 409"/>
                  <a:gd name="T94" fmla="*/ 0 w 1035"/>
                  <a:gd name="T95" fmla="*/ 0 h 409"/>
                  <a:gd name="T96" fmla="*/ 0 w 1035"/>
                  <a:gd name="T97" fmla="*/ 0 h 409"/>
                  <a:gd name="T98" fmla="*/ 0 w 1035"/>
                  <a:gd name="T99" fmla="*/ 0 h 409"/>
                  <a:gd name="T100" fmla="*/ 0 w 1035"/>
                  <a:gd name="T101" fmla="*/ 0 h 409"/>
                  <a:gd name="T102" fmla="*/ 0 w 1035"/>
                  <a:gd name="T103" fmla="*/ 0 h 409"/>
                  <a:gd name="T104" fmla="*/ 0 w 1035"/>
                  <a:gd name="T105" fmla="*/ 0 h 409"/>
                  <a:gd name="T106" fmla="*/ 0 w 1035"/>
                  <a:gd name="T107" fmla="*/ 0 h 409"/>
                  <a:gd name="T108" fmla="*/ 0 w 1035"/>
                  <a:gd name="T109" fmla="*/ 0 h 409"/>
                  <a:gd name="T110" fmla="*/ 0 w 1035"/>
                  <a:gd name="T111" fmla="*/ 0 h 409"/>
                  <a:gd name="T112" fmla="*/ 0 w 1035"/>
                  <a:gd name="T113" fmla="*/ 0 h 409"/>
                  <a:gd name="T114" fmla="*/ 0 w 1035"/>
                  <a:gd name="T115" fmla="*/ 0 h 409"/>
                  <a:gd name="T116" fmla="*/ 0 w 1035"/>
                  <a:gd name="T117" fmla="*/ 0 h 409"/>
                  <a:gd name="T118" fmla="*/ 0 w 1035"/>
                  <a:gd name="T119" fmla="*/ 0 h 40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035"/>
                  <a:gd name="T181" fmla="*/ 0 h 409"/>
                  <a:gd name="T182" fmla="*/ 1035 w 1035"/>
                  <a:gd name="T183" fmla="*/ 409 h 40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035" h="409">
                    <a:moveTo>
                      <a:pt x="0" y="234"/>
                    </a:moveTo>
                    <a:lnTo>
                      <a:pt x="15" y="245"/>
                    </a:lnTo>
                    <a:lnTo>
                      <a:pt x="33" y="243"/>
                    </a:lnTo>
                    <a:lnTo>
                      <a:pt x="47" y="242"/>
                    </a:lnTo>
                    <a:lnTo>
                      <a:pt x="61" y="247"/>
                    </a:lnTo>
                    <a:lnTo>
                      <a:pt x="75" y="252"/>
                    </a:lnTo>
                    <a:lnTo>
                      <a:pt x="104" y="256"/>
                    </a:lnTo>
                    <a:lnTo>
                      <a:pt x="130" y="284"/>
                    </a:lnTo>
                    <a:lnTo>
                      <a:pt x="118" y="253"/>
                    </a:lnTo>
                    <a:lnTo>
                      <a:pt x="134" y="236"/>
                    </a:lnTo>
                    <a:lnTo>
                      <a:pt x="153" y="235"/>
                    </a:lnTo>
                    <a:lnTo>
                      <a:pt x="167" y="223"/>
                    </a:lnTo>
                    <a:lnTo>
                      <a:pt x="186" y="224"/>
                    </a:lnTo>
                    <a:lnTo>
                      <a:pt x="203" y="235"/>
                    </a:lnTo>
                    <a:lnTo>
                      <a:pt x="228" y="274"/>
                    </a:lnTo>
                    <a:lnTo>
                      <a:pt x="221" y="246"/>
                    </a:lnTo>
                    <a:lnTo>
                      <a:pt x="237" y="250"/>
                    </a:lnTo>
                    <a:lnTo>
                      <a:pt x="259" y="263"/>
                    </a:lnTo>
                    <a:lnTo>
                      <a:pt x="279" y="271"/>
                    </a:lnTo>
                    <a:lnTo>
                      <a:pt x="296" y="286"/>
                    </a:lnTo>
                    <a:lnTo>
                      <a:pt x="306" y="296"/>
                    </a:lnTo>
                    <a:lnTo>
                      <a:pt x="322" y="307"/>
                    </a:lnTo>
                    <a:lnTo>
                      <a:pt x="336" y="314"/>
                    </a:lnTo>
                    <a:lnTo>
                      <a:pt x="357" y="320"/>
                    </a:lnTo>
                    <a:lnTo>
                      <a:pt x="385" y="325"/>
                    </a:lnTo>
                    <a:lnTo>
                      <a:pt x="413" y="325"/>
                    </a:lnTo>
                    <a:lnTo>
                      <a:pt x="425" y="325"/>
                    </a:lnTo>
                    <a:lnTo>
                      <a:pt x="435" y="333"/>
                    </a:lnTo>
                    <a:lnTo>
                      <a:pt x="437" y="349"/>
                    </a:lnTo>
                    <a:lnTo>
                      <a:pt x="427" y="359"/>
                    </a:lnTo>
                    <a:lnTo>
                      <a:pt x="414" y="373"/>
                    </a:lnTo>
                    <a:lnTo>
                      <a:pt x="399" y="361"/>
                    </a:lnTo>
                    <a:lnTo>
                      <a:pt x="382" y="359"/>
                    </a:lnTo>
                    <a:lnTo>
                      <a:pt x="347" y="356"/>
                    </a:lnTo>
                    <a:lnTo>
                      <a:pt x="377" y="368"/>
                    </a:lnTo>
                    <a:lnTo>
                      <a:pt x="391" y="372"/>
                    </a:lnTo>
                    <a:lnTo>
                      <a:pt x="399" y="386"/>
                    </a:lnTo>
                    <a:lnTo>
                      <a:pt x="413" y="391"/>
                    </a:lnTo>
                    <a:lnTo>
                      <a:pt x="458" y="387"/>
                    </a:lnTo>
                    <a:lnTo>
                      <a:pt x="514" y="390"/>
                    </a:lnTo>
                    <a:lnTo>
                      <a:pt x="544" y="401"/>
                    </a:lnTo>
                    <a:lnTo>
                      <a:pt x="571" y="396"/>
                    </a:lnTo>
                    <a:lnTo>
                      <a:pt x="622" y="396"/>
                    </a:lnTo>
                    <a:lnTo>
                      <a:pt x="665" y="404"/>
                    </a:lnTo>
                    <a:lnTo>
                      <a:pt x="711" y="409"/>
                    </a:lnTo>
                    <a:lnTo>
                      <a:pt x="672" y="395"/>
                    </a:lnTo>
                    <a:lnTo>
                      <a:pt x="648" y="386"/>
                    </a:lnTo>
                    <a:lnTo>
                      <a:pt x="629" y="389"/>
                    </a:lnTo>
                    <a:lnTo>
                      <a:pt x="581" y="384"/>
                    </a:lnTo>
                    <a:lnTo>
                      <a:pt x="525" y="381"/>
                    </a:lnTo>
                    <a:lnTo>
                      <a:pt x="480" y="372"/>
                    </a:lnTo>
                    <a:lnTo>
                      <a:pt x="444" y="373"/>
                    </a:lnTo>
                    <a:lnTo>
                      <a:pt x="452" y="363"/>
                    </a:lnTo>
                    <a:lnTo>
                      <a:pt x="458" y="349"/>
                    </a:lnTo>
                    <a:lnTo>
                      <a:pt x="455" y="334"/>
                    </a:lnTo>
                    <a:lnTo>
                      <a:pt x="485" y="329"/>
                    </a:lnTo>
                    <a:lnTo>
                      <a:pt x="517" y="329"/>
                    </a:lnTo>
                    <a:lnTo>
                      <a:pt x="541" y="336"/>
                    </a:lnTo>
                    <a:lnTo>
                      <a:pt x="570" y="342"/>
                    </a:lnTo>
                    <a:lnTo>
                      <a:pt x="593" y="353"/>
                    </a:lnTo>
                    <a:lnTo>
                      <a:pt x="636" y="372"/>
                    </a:lnTo>
                    <a:lnTo>
                      <a:pt x="592" y="343"/>
                    </a:lnTo>
                    <a:lnTo>
                      <a:pt x="608" y="339"/>
                    </a:lnTo>
                    <a:lnTo>
                      <a:pt x="648" y="334"/>
                    </a:lnTo>
                    <a:lnTo>
                      <a:pt x="686" y="322"/>
                    </a:lnTo>
                    <a:lnTo>
                      <a:pt x="715" y="305"/>
                    </a:lnTo>
                    <a:lnTo>
                      <a:pt x="731" y="303"/>
                    </a:lnTo>
                    <a:lnTo>
                      <a:pt x="744" y="305"/>
                    </a:lnTo>
                    <a:lnTo>
                      <a:pt x="765" y="312"/>
                    </a:lnTo>
                    <a:lnTo>
                      <a:pt x="787" y="331"/>
                    </a:lnTo>
                    <a:lnTo>
                      <a:pt x="818" y="359"/>
                    </a:lnTo>
                    <a:lnTo>
                      <a:pt x="814" y="343"/>
                    </a:lnTo>
                    <a:lnTo>
                      <a:pt x="815" y="333"/>
                    </a:lnTo>
                    <a:lnTo>
                      <a:pt x="822" y="321"/>
                    </a:lnTo>
                    <a:lnTo>
                      <a:pt x="842" y="307"/>
                    </a:lnTo>
                    <a:lnTo>
                      <a:pt x="865" y="295"/>
                    </a:lnTo>
                    <a:lnTo>
                      <a:pt x="897" y="274"/>
                    </a:lnTo>
                    <a:lnTo>
                      <a:pt x="920" y="253"/>
                    </a:lnTo>
                    <a:lnTo>
                      <a:pt x="906" y="257"/>
                    </a:lnTo>
                    <a:lnTo>
                      <a:pt x="883" y="275"/>
                    </a:lnTo>
                    <a:lnTo>
                      <a:pt x="868" y="286"/>
                    </a:lnTo>
                    <a:lnTo>
                      <a:pt x="843" y="301"/>
                    </a:lnTo>
                    <a:lnTo>
                      <a:pt x="826" y="309"/>
                    </a:lnTo>
                    <a:lnTo>
                      <a:pt x="810" y="320"/>
                    </a:lnTo>
                    <a:lnTo>
                      <a:pt x="808" y="329"/>
                    </a:lnTo>
                    <a:lnTo>
                      <a:pt x="810" y="342"/>
                    </a:lnTo>
                    <a:lnTo>
                      <a:pt x="793" y="325"/>
                    </a:lnTo>
                    <a:lnTo>
                      <a:pt x="779" y="313"/>
                    </a:lnTo>
                    <a:lnTo>
                      <a:pt x="767" y="303"/>
                    </a:lnTo>
                    <a:lnTo>
                      <a:pt x="752" y="299"/>
                    </a:lnTo>
                    <a:lnTo>
                      <a:pt x="740" y="295"/>
                    </a:lnTo>
                    <a:lnTo>
                      <a:pt x="762" y="281"/>
                    </a:lnTo>
                    <a:lnTo>
                      <a:pt x="790" y="274"/>
                    </a:lnTo>
                    <a:lnTo>
                      <a:pt x="816" y="271"/>
                    </a:lnTo>
                    <a:lnTo>
                      <a:pt x="850" y="253"/>
                    </a:lnTo>
                    <a:lnTo>
                      <a:pt x="882" y="230"/>
                    </a:lnTo>
                    <a:lnTo>
                      <a:pt x="897" y="227"/>
                    </a:lnTo>
                    <a:lnTo>
                      <a:pt x="916" y="228"/>
                    </a:lnTo>
                    <a:lnTo>
                      <a:pt x="908" y="223"/>
                    </a:lnTo>
                    <a:lnTo>
                      <a:pt x="888" y="220"/>
                    </a:lnTo>
                    <a:lnTo>
                      <a:pt x="896" y="209"/>
                    </a:lnTo>
                    <a:lnTo>
                      <a:pt x="908" y="195"/>
                    </a:lnTo>
                    <a:lnTo>
                      <a:pt x="924" y="177"/>
                    </a:lnTo>
                    <a:lnTo>
                      <a:pt x="943" y="163"/>
                    </a:lnTo>
                    <a:lnTo>
                      <a:pt x="959" y="156"/>
                    </a:lnTo>
                    <a:lnTo>
                      <a:pt x="973" y="156"/>
                    </a:lnTo>
                    <a:lnTo>
                      <a:pt x="958" y="167"/>
                    </a:lnTo>
                    <a:lnTo>
                      <a:pt x="945" y="179"/>
                    </a:lnTo>
                    <a:lnTo>
                      <a:pt x="935" y="196"/>
                    </a:lnTo>
                    <a:lnTo>
                      <a:pt x="950" y="188"/>
                    </a:lnTo>
                    <a:lnTo>
                      <a:pt x="964" y="173"/>
                    </a:lnTo>
                    <a:lnTo>
                      <a:pt x="978" y="163"/>
                    </a:lnTo>
                    <a:lnTo>
                      <a:pt x="994" y="156"/>
                    </a:lnTo>
                    <a:lnTo>
                      <a:pt x="1010" y="150"/>
                    </a:lnTo>
                    <a:lnTo>
                      <a:pt x="1035" y="148"/>
                    </a:lnTo>
                    <a:lnTo>
                      <a:pt x="1020" y="136"/>
                    </a:lnTo>
                    <a:lnTo>
                      <a:pt x="999" y="138"/>
                    </a:lnTo>
                    <a:lnTo>
                      <a:pt x="977" y="130"/>
                    </a:lnTo>
                    <a:lnTo>
                      <a:pt x="964" y="130"/>
                    </a:lnTo>
                    <a:lnTo>
                      <a:pt x="951" y="132"/>
                    </a:lnTo>
                    <a:lnTo>
                      <a:pt x="916" y="135"/>
                    </a:lnTo>
                    <a:lnTo>
                      <a:pt x="903" y="151"/>
                    </a:lnTo>
                    <a:lnTo>
                      <a:pt x="892" y="170"/>
                    </a:lnTo>
                    <a:lnTo>
                      <a:pt x="893" y="126"/>
                    </a:lnTo>
                    <a:lnTo>
                      <a:pt x="888" y="90"/>
                    </a:lnTo>
                    <a:lnTo>
                      <a:pt x="879" y="63"/>
                    </a:lnTo>
                    <a:lnTo>
                      <a:pt x="868" y="31"/>
                    </a:lnTo>
                    <a:lnTo>
                      <a:pt x="837" y="0"/>
                    </a:lnTo>
                    <a:lnTo>
                      <a:pt x="862" y="42"/>
                    </a:lnTo>
                    <a:lnTo>
                      <a:pt x="874" y="76"/>
                    </a:lnTo>
                    <a:lnTo>
                      <a:pt x="883" y="115"/>
                    </a:lnTo>
                    <a:lnTo>
                      <a:pt x="883" y="156"/>
                    </a:lnTo>
                    <a:lnTo>
                      <a:pt x="875" y="179"/>
                    </a:lnTo>
                    <a:lnTo>
                      <a:pt x="857" y="215"/>
                    </a:lnTo>
                    <a:lnTo>
                      <a:pt x="834" y="236"/>
                    </a:lnTo>
                    <a:lnTo>
                      <a:pt x="822" y="242"/>
                    </a:lnTo>
                    <a:lnTo>
                      <a:pt x="831" y="209"/>
                    </a:lnTo>
                    <a:lnTo>
                      <a:pt x="821" y="173"/>
                    </a:lnTo>
                    <a:lnTo>
                      <a:pt x="818" y="138"/>
                    </a:lnTo>
                    <a:lnTo>
                      <a:pt x="809" y="110"/>
                    </a:lnTo>
                    <a:lnTo>
                      <a:pt x="782" y="60"/>
                    </a:lnTo>
                    <a:lnTo>
                      <a:pt x="760" y="38"/>
                    </a:lnTo>
                    <a:lnTo>
                      <a:pt x="787" y="85"/>
                    </a:lnTo>
                    <a:lnTo>
                      <a:pt x="802" y="116"/>
                    </a:lnTo>
                    <a:lnTo>
                      <a:pt x="809" y="167"/>
                    </a:lnTo>
                    <a:lnTo>
                      <a:pt x="818" y="199"/>
                    </a:lnTo>
                    <a:lnTo>
                      <a:pt x="813" y="231"/>
                    </a:lnTo>
                    <a:lnTo>
                      <a:pt x="803" y="244"/>
                    </a:lnTo>
                    <a:lnTo>
                      <a:pt x="776" y="256"/>
                    </a:lnTo>
                    <a:lnTo>
                      <a:pt x="753" y="257"/>
                    </a:lnTo>
                    <a:lnTo>
                      <a:pt x="738" y="265"/>
                    </a:lnTo>
                    <a:lnTo>
                      <a:pt x="719" y="281"/>
                    </a:lnTo>
                    <a:lnTo>
                      <a:pt x="719" y="231"/>
                    </a:lnTo>
                    <a:lnTo>
                      <a:pt x="709" y="182"/>
                    </a:lnTo>
                    <a:lnTo>
                      <a:pt x="697" y="126"/>
                    </a:lnTo>
                    <a:lnTo>
                      <a:pt x="692" y="100"/>
                    </a:lnTo>
                    <a:lnTo>
                      <a:pt x="681" y="44"/>
                    </a:lnTo>
                    <a:lnTo>
                      <a:pt x="696" y="149"/>
                    </a:lnTo>
                    <a:lnTo>
                      <a:pt x="703" y="189"/>
                    </a:lnTo>
                    <a:lnTo>
                      <a:pt x="710" y="230"/>
                    </a:lnTo>
                    <a:lnTo>
                      <a:pt x="707" y="273"/>
                    </a:lnTo>
                    <a:lnTo>
                      <a:pt x="697" y="294"/>
                    </a:lnTo>
                    <a:lnTo>
                      <a:pt x="662" y="305"/>
                    </a:lnTo>
                    <a:lnTo>
                      <a:pt x="635" y="310"/>
                    </a:lnTo>
                    <a:lnTo>
                      <a:pt x="593" y="312"/>
                    </a:lnTo>
                    <a:lnTo>
                      <a:pt x="560" y="307"/>
                    </a:lnTo>
                    <a:lnTo>
                      <a:pt x="553" y="295"/>
                    </a:lnTo>
                    <a:lnTo>
                      <a:pt x="568" y="231"/>
                    </a:lnTo>
                    <a:lnTo>
                      <a:pt x="574" y="168"/>
                    </a:lnTo>
                    <a:lnTo>
                      <a:pt x="580" y="97"/>
                    </a:lnTo>
                    <a:lnTo>
                      <a:pt x="579" y="41"/>
                    </a:lnTo>
                    <a:lnTo>
                      <a:pt x="570" y="70"/>
                    </a:lnTo>
                    <a:lnTo>
                      <a:pt x="571" y="110"/>
                    </a:lnTo>
                    <a:lnTo>
                      <a:pt x="564" y="194"/>
                    </a:lnTo>
                    <a:lnTo>
                      <a:pt x="553" y="259"/>
                    </a:lnTo>
                    <a:lnTo>
                      <a:pt x="544" y="289"/>
                    </a:lnTo>
                    <a:lnTo>
                      <a:pt x="525" y="307"/>
                    </a:lnTo>
                    <a:lnTo>
                      <a:pt x="498" y="311"/>
                    </a:lnTo>
                    <a:lnTo>
                      <a:pt x="489" y="303"/>
                    </a:lnTo>
                    <a:lnTo>
                      <a:pt x="488" y="285"/>
                    </a:lnTo>
                    <a:lnTo>
                      <a:pt x="505" y="237"/>
                    </a:lnTo>
                    <a:lnTo>
                      <a:pt x="510" y="194"/>
                    </a:lnTo>
                    <a:lnTo>
                      <a:pt x="495" y="245"/>
                    </a:lnTo>
                    <a:lnTo>
                      <a:pt x="483" y="267"/>
                    </a:lnTo>
                    <a:lnTo>
                      <a:pt x="474" y="285"/>
                    </a:lnTo>
                    <a:lnTo>
                      <a:pt x="452" y="294"/>
                    </a:lnTo>
                    <a:lnTo>
                      <a:pt x="438" y="296"/>
                    </a:lnTo>
                    <a:lnTo>
                      <a:pt x="419" y="295"/>
                    </a:lnTo>
                    <a:lnTo>
                      <a:pt x="400" y="288"/>
                    </a:lnTo>
                    <a:lnTo>
                      <a:pt x="394" y="271"/>
                    </a:lnTo>
                    <a:lnTo>
                      <a:pt x="404" y="255"/>
                    </a:lnTo>
                    <a:lnTo>
                      <a:pt x="416" y="234"/>
                    </a:lnTo>
                    <a:lnTo>
                      <a:pt x="425" y="212"/>
                    </a:lnTo>
                    <a:lnTo>
                      <a:pt x="440" y="174"/>
                    </a:lnTo>
                    <a:lnTo>
                      <a:pt x="455" y="140"/>
                    </a:lnTo>
                    <a:lnTo>
                      <a:pt x="472" y="106"/>
                    </a:lnTo>
                    <a:lnTo>
                      <a:pt x="494" y="58"/>
                    </a:lnTo>
                    <a:lnTo>
                      <a:pt x="518" y="18"/>
                    </a:lnTo>
                    <a:lnTo>
                      <a:pt x="498" y="32"/>
                    </a:lnTo>
                    <a:lnTo>
                      <a:pt x="480" y="55"/>
                    </a:lnTo>
                    <a:lnTo>
                      <a:pt x="475" y="73"/>
                    </a:lnTo>
                    <a:lnTo>
                      <a:pt x="463" y="101"/>
                    </a:lnTo>
                    <a:lnTo>
                      <a:pt x="451" y="127"/>
                    </a:lnTo>
                    <a:lnTo>
                      <a:pt x="438" y="153"/>
                    </a:lnTo>
                    <a:lnTo>
                      <a:pt x="420" y="196"/>
                    </a:lnTo>
                    <a:lnTo>
                      <a:pt x="411" y="223"/>
                    </a:lnTo>
                    <a:lnTo>
                      <a:pt x="395" y="249"/>
                    </a:lnTo>
                    <a:lnTo>
                      <a:pt x="373" y="264"/>
                    </a:lnTo>
                    <a:lnTo>
                      <a:pt x="355" y="269"/>
                    </a:lnTo>
                    <a:lnTo>
                      <a:pt x="335" y="269"/>
                    </a:lnTo>
                    <a:lnTo>
                      <a:pt x="311" y="263"/>
                    </a:lnTo>
                    <a:lnTo>
                      <a:pt x="293" y="255"/>
                    </a:lnTo>
                    <a:lnTo>
                      <a:pt x="279" y="243"/>
                    </a:lnTo>
                    <a:lnTo>
                      <a:pt x="273" y="231"/>
                    </a:lnTo>
                    <a:lnTo>
                      <a:pt x="288" y="217"/>
                    </a:lnTo>
                    <a:lnTo>
                      <a:pt x="344" y="173"/>
                    </a:lnTo>
                    <a:lnTo>
                      <a:pt x="396" y="116"/>
                    </a:lnTo>
                    <a:lnTo>
                      <a:pt x="421" y="88"/>
                    </a:lnTo>
                    <a:lnTo>
                      <a:pt x="377" y="124"/>
                    </a:lnTo>
                    <a:lnTo>
                      <a:pt x="322" y="176"/>
                    </a:lnTo>
                    <a:lnTo>
                      <a:pt x="278" y="213"/>
                    </a:lnTo>
                    <a:lnTo>
                      <a:pt x="254" y="226"/>
                    </a:lnTo>
                    <a:lnTo>
                      <a:pt x="245" y="226"/>
                    </a:lnTo>
                    <a:lnTo>
                      <a:pt x="246" y="208"/>
                    </a:lnTo>
                    <a:lnTo>
                      <a:pt x="255" y="182"/>
                    </a:lnTo>
                    <a:lnTo>
                      <a:pt x="266" y="164"/>
                    </a:lnTo>
                    <a:lnTo>
                      <a:pt x="300" y="132"/>
                    </a:lnTo>
                    <a:lnTo>
                      <a:pt x="134" y="188"/>
                    </a:lnTo>
                    <a:lnTo>
                      <a:pt x="108" y="192"/>
                    </a:lnTo>
                    <a:lnTo>
                      <a:pt x="128" y="196"/>
                    </a:lnTo>
                    <a:lnTo>
                      <a:pt x="144" y="198"/>
                    </a:lnTo>
                    <a:lnTo>
                      <a:pt x="147" y="208"/>
                    </a:lnTo>
                    <a:lnTo>
                      <a:pt x="139" y="217"/>
                    </a:lnTo>
                    <a:lnTo>
                      <a:pt x="121" y="225"/>
                    </a:lnTo>
                    <a:lnTo>
                      <a:pt x="109" y="234"/>
                    </a:lnTo>
                    <a:lnTo>
                      <a:pt x="83" y="236"/>
                    </a:lnTo>
                    <a:lnTo>
                      <a:pt x="63" y="237"/>
                    </a:lnTo>
                    <a:lnTo>
                      <a:pt x="55" y="226"/>
                    </a:lnTo>
                    <a:lnTo>
                      <a:pt x="63" y="214"/>
                    </a:lnTo>
                    <a:lnTo>
                      <a:pt x="72" y="197"/>
                    </a:lnTo>
                    <a:lnTo>
                      <a:pt x="0" y="2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4" name="Freeform 120"/>
              <p:cNvSpPr>
                <a:spLocks/>
              </p:cNvSpPr>
              <p:nvPr/>
            </p:nvSpPr>
            <p:spPr bwMode="auto">
              <a:xfrm>
                <a:off x="1046" y="4020"/>
                <a:ext cx="23" cy="71"/>
              </a:xfrm>
              <a:custGeom>
                <a:avLst/>
                <a:gdLst>
                  <a:gd name="T0" fmla="*/ 0 w 208"/>
                  <a:gd name="T1" fmla="*/ 0 h 636"/>
                  <a:gd name="T2" fmla="*/ 0 w 208"/>
                  <a:gd name="T3" fmla="*/ 0 h 636"/>
                  <a:gd name="T4" fmla="*/ 0 w 208"/>
                  <a:gd name="T5" fmla="*/ 0 h 636"/>
                  <a:gd name="T6" fmla="*/ 0 w 208"/>
                  <a:gd name="T7" fmla="*/ 0 h 636"/>
                  <a:gd name="T8" fmla="*/ 0 w 208"/>
                  <a:gd name="T9" fmla="*/ 0 h 636"/>
                  <a:gd name="T10" fmla="*/ 0 w 208"/>
                  <a:gd name="T11" fmla="*/ 0 h 636"/>
                  <a:gd name="T12" fmla="*/ 0 w 208"/>
                  <a:gd name="T13" fmla="*/ 0 h 636"/>
                  <a:gd name="T14" fmla="*/ 0 w 208"/>
                  <a:gd name="T15" fmla="*/ 0 h 636"/>
                  <a:gd name="T16" fmla="*/ 0 w 208"/>
                  <a:gd name="T17" fmla="*/ 0 h 636"/>
                  <a:gd name="T18" fmla="*/ 0 w 208"/>
                  <a:gd name="T19" fmla="*/ 0 h 636"/>
                  <a:gd name="T20" fmla="*/ 0 w 208"/>
                  <a:gd name="T21" fmla="*/ 0 h 636"/>
                  <a:gd name="T22" fmla="*/ 0 w 208"/>
                  <a:gd name="T23" fmla="*/ 0 h 636"/>
                  <a:gd name="T24" fmla="*/ 0 w 208"/>
                  <a:gd name="T25" fmla="*/ 0 h 636"/>
                  <a:gd name="T26" fmla="*/ 0 w 208"/>
                  <a:gd name="T27" fmla="*/ 0 h 636"/>
                  <a:gd name="T28" fmla="*/ 0 w 208"/>
                  <a:gd name="T29" fmla="*/ 0 h 636"/>
                  <a:gd name="T30" fmla="*/ 0 w 208"/>
                  <a:gd name="T31" fmla="*/ 0 h 636"/>
                  <a:gd name="T32" fmla="*/ 0 w 208"/>
                  <a:gd name="T33" fmla="*/ 0 h 636"/>
                  <a:gd name="T34" fmla="*/ 0 w 208"/>
                  <a:gd name="T35" fmla="*/ 0 h 636"/>
                  <a:gd name="T36" fmla="*/ 0 w 208"/>
                  <a:gd name="T37" fmla="*/ 0 h 636"/>
                  <a:gd name="T38" fmla="*/ 0 w 208"/>
                  <a:gd name="T39" fmla="*/ 0 h 636"/>
                  <a:gd name="T40" fmla="*/ 0 w 208"/>
                  <a:gd name="T41" fmla="*/ 0 h 636"/>
                  <a:gd name="T42" fmla="*/ 0 w 208"/>
                  <a:gd name="T43" fmla="*/ 0 h 636"/>
                  <a:gd name="T44" fmla="*/ 0 w 208"/>
                  <a:gd name="T45" fmla="*/ 0 h 636"/>
                  <a:gd name="T46" fmla="*/ 0 w 208"/>
                  <a:gd name="T47" fmla="*/ 0 h 636"/>
                  <a:gd name="T48" fmla="*/ 0 w 208"/>
                  <a:gd name="T49" fmla="*/ 0 h 636"/>
                  <a:gd name="T50" fmla="*/ 0 w 208"/>
                  <a:gd name="T51" fmla="*/ 0 h 636"/>
                  <a:gd name="T52" fmla="*/ 0 w 208"/>
                  <a:gd name="T53" fmla="*/ 0 h 636"/>
                  <a:gd name="T54" fmla="*/ 0 w 208"/>
                  <a:gd name="T55" fmla="*/ 0 h 636"/>
                  <a:gd name="T56" fmla="*/ 0 w 208"/>
                  <a:gd name="T57" fmla="*/ 0 h 636"/>
                  <a:gd name="T58" fmla="*/ 0 w 208"/>
                  <a:gd name="T59" fmla="*/ 0 h 636"/>
                  <a:gd name="T60" fmla="*/ 0 w 208"/>
                  <a:gd name="T61" fmla="*/ 0 h 636"/>
                  <a:gd name="T62" fmla="*/ 0 w 208"/>
                  <a:gd name="T63" fmla="*/ 0 h 636"/>
                  <a:gd name="T64" fmla="*/ 0 w 208"/>
                  <a:gd name="T65" fmla="*/ 0 h 636"/>
                  <a:gd name="T66" fmla="*/ 0 w 208"/>
                  <a:gd name="T67" fmla="*/ 0 h 636"/>
                  <a:gd name="T68" fmla="*/ 0 w 208"/>
                  <a:gd name="T69" fmla="*/ 0 h 636"/>
                  <a:gd name="T70" fmla="*/ 0 w 208"/>
                  <a:gd name="T71" fmla="*/ 0 h 636"/>
                  <a:gd name="T72" fmla="*/ 0 w 208"/>
                  <a:gd name="T73" fmla="*/ 0 h 636"/>
                  <a:gd name="T74" fmla="*/ 0 w 208"/>
                  <a:gd name="T75" fmla="*/ 0 h 636"/>
                  <a:gd name="T76" fmla="*/ 0 w 208"/>
                  <a:gd name="T77" fmla="*/ 0 h 636"/>
                  <a:gd name="T78" fmla="*/ 0 w 208"/>
                  <a:gd name="T79" fmla="*/ 0 h 636"/>
                  <a:gd name="T80" fmla="*/ 0 w 208"/>
                  <a:gd name="T81" fmla="*/ 0 h 636"/>
                  <a:gd name="T82" fmla="*/ 0 w 208"/>
                  <a:gd name="T83" fmla="*/ 0 h 6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08"/>
                  <a:gd name="T127" fmla="*/ 0 h 636"/>
                  <a:gd name="T128" fmla="*/ 208 w 208"/>
                  <a:gd name="T129" fmla="*/ 636 h 6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08" h="636">
                    <a:moveTo>
                      <a:pt x="11" y="31"/>
                    </a:moveTo>
                    <a:lnTo>
                      <a:pt x="43" y="38"/>
                    </a:lnTo>
                    <a:lnTo>
                      <a:pt x="63" y="54"/>
                    </a:lnTo>
                    <a:lnTo>
                      <a:pt x="76" y="70"/>
                    </a:lnTo>
                    <a:lnTo>
                      <a:pt x="85" y="84"/>
                    </a:lnTo>
                    <a:lnTo>
                      <a:pt x="88" y="96"/>
                    </a:lnTo>
                    <a:lnTo>
                      <a:pt x="88" y="104"/>
                    </a:lnTo>
                    <a:lnTo>
                      <a:pt x="78" y="116"/>
                    </a:lnTo>
                    <a:lnTo>
                      <a:pt x="88" y="113"/>
                    </a:lnTo>
                    <a:lnTo>
                      <a:pt x="108" y="122"/>
                    </a:lnTo>
                    <a:lnTo>
                      <a:pt x="119" y="138"/>
                    </a:lnTo>
                    <a:lnTo>
                      <a:pt x="125" y="161"/>
                    </a:lnTo>
                    <a:lnTo>
                      <a:pt x="125" y="180"/>
                    </a:lnTo>
                    <a:lnTo>
                      <a:pt x="124" y="190"/>
                    </a:lnTo>
                    <a:lnTo>
                      <a:pt x="108" y="192"/>
                    </a:lnTo>
                    <a:lnTo>
                      <a:pt x="133" y="208"/>
                    </a:lnTo>
                    <a:lnTo>
                      <a:pt x="148" y="222"/>
                    </a:lnTo>
                    <a:lnTo>
                      <a:pt x="139" y="229"/>
                    </a:lnTo>
                    <a:lnTo>
                      <a:pt x="156" y="246"/>
                    </a:lnTo>
                    <a:lnTo>
                      <a:pt x="164" y="258"/>
                    </a:lnTo>
                    <a:lnTo>
                      <a:pt x="164" y="270"/>
                    </a:lnTo>
                    <a:lnTo>
                      <a:pt x="144" y="258"/>
                    </a:lnTo>
                    <a:lnTo>
                      <a:pt x="163" y="285"/>
                    </a:lnTo>
                    <a:lnTo>
                      <a:pt x="167" y="305"/>
                    </a:lnTo>
                    <a:lnTo>
                      <a:pt x="166" y="325"/>
                    </a:lnTo>
                    <a:lnTo>
                      <a:pt x="163" y="346"/>
                    </a:lnTo>
                    <a:lnTo>
                      <a:pt x="139" y="328"/>
                    </a:lnTo>
                    <a:lnTo>
                      <a:pt x="155" y="349"/>
                    </a:lnTo>
                    <a:lnTo>
                      <a:pt x="164" y="361"/>
                    </a:lnTo>
                    <a:lnTo>
                      <a:pt x="167" y="384"/>
                    </a:lnTo>
                    <a:lnTo>
                      <a:pt x="163" y="403"/>
                    </a:lnTo>
                    <a:lnTo>
                      <a:pt x="155" y="380"/>
                    </a:lnTo>
                    <a:lnTo>
                      <a:pt x="145" y="363"/>
                    </a:lnTo>
                    <a:lnTo>
                      <a:pt x="155" y="402"/>
                    </a:lnTo>
                    <a:lnTo>
                      <a:pt x="155" y="427"/>
                    </a:lnTo>
                    <a:lnTo>
                      <a:pt x="147" y="448"/>
                    </a:lnTo>
                    <a:lnTo>
                      <a:pt x="137" y="458"/>
                    </a:lnTo>
                    <a:lnTo>
                      <a:pt x="132" y="438"/>
                    </a:lnTo>
                    <a:lnTo>
                      <a:pt x="122" y="419"/>
                    </a:lnTo>
                    <a:lnTo>
                      <a:pt x="109" y="398"/>
                    </a:lnTo>
                    <a:lnTo>
                      <a:pt x="88" y="375"/>
                    </a:lnTo>
                    <a:lnTo>
                      <a:pt x="66" y="359"/>
                    </a:lnTo>
                    <a:lnTo>
                      <a:pt x="24" y="330"/>
                    </a:lnTo>
                    <a:lnTo>
                      <a:pt x="54" y="356"/>
                    </a:lnTo>
                    <a:lnTo>
                      <a:pt x="80" y="379"/>
                    </a:lnTo>
                    <a:lnTo>
                      <a:pt x="99" y="401"/>
                    </a:lnTo>
                    <a:lnTo>
                      <a:pt x="118" y="432"/>
                    </a:lnTo>
                    <a:lnTo>
                      <a:pt x="124" y="470"/>
                    </a:lnTo>
                    <a:lnTo>
                      <a:pt x="119" y="504"/>
                    </a:lnTo>
                    <a:lnTo>
                      <a:pt x="113" y="531"/>
                    </a:lnTo>
                    <a:lnTo>
                      <a:pt x="95" y="558"/>
                    </a:lnTo>
                    <a:lnTo>
                      <a:pt x="98" y="530"/>
                    </a:lnTo>
                    <a:lnTo>
                      <a:pt x="90" y="502"/>
                    </a:lnTo>
                    <a:lnTo>
                      <a:pt x="80" y="482"/>
                    </a:lnTo>
                    <a:lnTo>
                      <a:pt x="30" y="424"/>
                    </a:lnTo>
                    <a:lnTo>
                      <a:pt x="71" y="480"/>
                    </a:lnTo>
                    <a:lnTo>
                      <a:pt x="82" y="502"/>
                    </a:lnTo>
                    <a:lnTo>
                      <a:pt x="87" y="531"/>
                    </a:lnTo>
                    <a:lnTo>
                      <a:pt x="85" y="568"/>
                    </a:lnTo>
                    <a:lnTo>
                      <a:pt x="51" y="636"/>
                    </a:lnTo>
                    <a:lnTo>
                      <a:pt x="96" y="620"/>
                    </a:lnTo>
                    <a:lnTo>
                      <a:pt x="136" y="566"/>
                    </a:lnTo>
                    <a:lnTo>
                      <a:pt x="161" y="515"/>
                    </a:lnTo>
                    <a:lnTo>
                      <a:pt x="179" y="466"/>
                    </a:lnTo>
                    <a:lnTo>
                      <a:pt x="192" y="423"/>
                    </a:lnTo>
                    <a:lnTo>
                      <a:pt x="202" y="385"/>
                    </a:lnTo>
                    <a:lnTo>
                      <a:pt x="205" y="346"/>
                    </a:lnTo>
                    <a:lnTo>
                      <a:pt x="208" y="312"/>
                    </a:lnTo>
                    <a:lnTo>
                      <a:pt x="208" y="285"/>
                    </a:lnTo>
                    <a:lnTo>
                      <a:pt x="208" y="249"/>
                    </a:lnTo>
                    <a:lnTo>
                      <a:pt x="203" y="228"/>
                    </a:lnTo>
                    <a:lnTo>
                      <a:pt x="185" y="201"/>
                    </a:lnTo>
                    <a:lnTo>
                      <a:pt x="167" y="190"/>
                    </a:lnTo>
                    <a:lnTo>
                      <a:pt x="169" y="154"/>
                    </a:lnTo>
                    <a:lnTo>
                      <a:pt x="165" y="133"/>
                    </a:lnTo>
                    <a:lnTo>
                      <a:pt x="157" y="120"/>
                    </a:lnTo>
                    <a:lnTo>
                      <a:pt x="148" y="113"/>
                    </a:lnTo>
                    <a:lnTo>
                      <a:pt x="132" y="104"/>
                    </a:lnTo>
                    <a:lnTo>
                      <a:pt x="87" y="53"/>
                    </a:lnTo>
                    <a:lnTo>
                      <a:pt x="50" y="22"/>
                    </a:lnTo>
                    <a:lnTo>
                      <a:pt x="24" y="9"/>
                    </a:lnTo>
                    <a:lnTo>
                      <a:pt x="0" y="0"/>
                    </a:lnTo>
                    <a:lnTo>
                      <a:pt x="11" y="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5" name="Freeform 121"/>
              <p:cNvSpPr>
                <a:spLocks/>
              </p:cNvSpPr>
              <p:nvPr/>
            </p:nvSpPr>
            <p:spPr bwMode="auto">
              <a:xfrm>
                <a:off x="986" y="4009"/>
                <a:ext cx="63" cy="66"/>
              </a:xfrm>
              <a:custGeom>
                <a:avLst/>
                <a:gdLst>
                  <a:gd name="T0" fmla="*/ 0 w 564"/>
                  <a:gd name="T1" fmla="*/ 0 h 593"/>
                  <a:gd name="T2" fmla="*/ 0 w 564"/>
                  <a:gd name="T3" fmla="*/ 0 h 593"/>
                  <a:gd name="T4" fmla="*/ 0 w 564"/>
                  <a:gd name="T5" fmla="*/ 0 h 593"/>
                  <a:gd name="T6" fmla="*/ 0 w 564"/>
                  <a:gd name="T7" fmla="*/ 0 h 593"/>
                  <a:gd name="T8" fmla="*/ 0 w 564"/>
                  <a:gd name="T9" fmla="*/ 0 h 593"/>
                  <a:gd name="T10" fmla="*/ 0 w 564"/>
                  <a:gd name="T11" fmla="*/ 0 h 593"/>
                  <a:gd name="T12" fmla="*/ 0 w 564"/>
                  <a:gd name="T13" fmla="*/ 0 h 593"/>
                  <a:gd name="T14" fmla="*/ 0 w 564"/>
                  <a:gd name="T15" fmla="*/ 0 h 593"/>
                  <a:gd name="T16" fmla="*/ 0 w 564"/>
                  <a:gd name="T17" fmla="*/ 0 h 593"/>
                  <a:gd name="T18" fmla="*/ 0 w 564"/>
                  <a:gd name="T19" fmla="*/ 0 h 593"/>
                  <a:gd name="T20" fmla="*/ 0 w 564"/>
                  <a:gd name="T21" fmla="*/ 0 h 593"/>
                  <a:gd name="T22" fmla="*/ 0 w 564"/>
                  <a:gd name="T23" fmla="*/ 0 h 593"/>
                  <a:gd name="T24" fmla="*/ 0 w 564"/>
                  <a:gd name="T25" fmla="*/ 0 h 593"/>
                  <a:gd name="T26" fmla="*/ 0 w 564"/>
                  <a:gd name="T27" fmla="*/ 0 h 593"/>
                  <a:gd name="T28" fmla="*/ 0 w 564"/>
                  <a:gd name="T29" fmla="*/ 0 h 593"/>
                  <a:gd name="T30" fmla="*/ 0 w 564"/>
                  <a:gd name="T31" fmla="*/ 0 h 593"/>
                  <a:gd name="T32" fmla="*/ 0 w 564"/>
                  <a:gd name="T33" fmla="*/ 0 h 593"/>
                  <a:gd name="T34" fmla="*/ 0 w 564"/>
                  <a:gd name="T35" fmla="*/ 0 h 593"/>
                  <a:gd name="T36" fmla="*/ 0 w 564"/>
                  <a:gd name="T37" fmla="*/ 0 h 593"/>
                  <a:gd name="T38" fmla="*/ 0 w 564"/>
                  <a:gd name="T39" fmla="*/ 0 h 593"/>
                  <a:gd name="T40" fmla="*/ 0 w 564"/>
                  <a:gd name="T41" fmla="*/ 0 h 593"/>
                  <a:gd name="T42" fmla="*/ 0 w 564"/>
                  <a:gd name="T43" fmla="*/ 0 h 593"/>
                  <a:gd name="T44" fmla="*/ 0 w 564"/>
                  <a:gd name="T45" fmla="*/ 0 h 593"/>
                  <a:gd name="T46" fmla="*/ 0 w 564"/>
                  <a:gd name="T47" fmla="*/ 0 h 593"/>
                  <a:gd name="T48" fmla="*/ 0 w 564"/>
                  <a:gd name="T49" fmla="*/ 0 h 593"/>
                  <a:gd name="T50" fmla="*/ 0 w 564"/>
                  <a:gd name="T51" fmla="*/ 0 h 593"/>
                  <a:gd name="T52" fmla="*/ 0 w 564"/>
                  <a:gd name="T53" fmla="*/ 0 h 593"/>
                  <a:gd name="T54" fmla="*/ 0 w 564"/>
                  <a:gd name="T55" fmla="*/ 0 h 593"/>
                  <a:gd name="T56" fmla="*/ 0 w 564"/>
                  <a:gd name="T57" fmla="*/ 0 h 593"/>
                  <a:gd name="T58" fmla="*/ 0 w 564"/>
                  <a:gd name="T59" fmla="*/ 0 h 593"/>
                  <a:gd name="T60" fmla="*/ 0 w 564"/>
                  <a:gd name="T61" fmla="*/ 0 h 593"/>
                  <a:gd name="T62" fmla="*/ 0 w 564"/>
                  <a:gd name="T63" fmla="*/ 0 h 59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64"/>
                  <a:gd name="T97" fmla="*/ 0 h 593"/>
                  <a:gd name="T98" fmla="*/ 564 w 564"/>
                  <a:gd name="T99" fmla="*/ 593 h 59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64" h="593">
                    <a:moveTo>
                      <a:pt x="0" y="68"/>
                    </a:moveTo>
                    <a:lnTo>
                      <a:pt x="62" y="42"/>
                    </a:lnTo>
                    <a:lnTo>
                      <a:pt x="86" y="36"/>
                    </a:lnTo>
                    <a:lnTo>
                      <a:pt x="130" y="29"/>
                    </a:lnTo>
                    <a:lnTo>
                      <a:pt x="171" y="29"/>
                    </a:lnTo>
                    <a:lnTo>
                      <a:pt x="217" y="31"/>
                    </a:lnTo>
                    <a:lnTo>
                      <a:pt x="254" y="35"/>
                    </a:lnTo>
                    <a:lnTo>
                      <a:pt x="293" y="35"/>
                    </a:lnTo>
                    <a:lnTo>
                      <a:pt x="337" y="31"/>
                    </a:lnTo>
                    <a:lnTo>
                      <a:pt x="375" y="19"/>
                    </a:lnTo>
                    <a:lnTo>
                      <a:pt x="412" y="6"/>
                    </a:lnTo>
                    <a:lnTo>
                      <a:pt x="447" y="0"/>
                    </a:lnTo>
                    <a:lnTo>
                      <a:pt x="473" y="0"/>
                    </a:lnTo>
                    <a:lnTo>
                      <a:pt x="505" y="4"/>
                    </a:lnTo>
                    <a:lnTo>
                      <a:pt x="533" y="23"/>
                    </a:lnTo>
                    <a:lnTo>
                      <a:pt x="548" y="44"/>
                    </a:lnTo>
                    <a:lnTo>
                      <a:pt x="562" y="77"/>
                    </a:lnTo>
                    <a:lnTo>
                      <a:pt x="564" y="101"/>
                    </a:lnTo>
                    <a:lnTo>
                      <a:pt x="561" y="126"/>
                    </a:lnTo>
                    <a:lnTo>
                      <a:pt x="556" y="148"/>
                    </a:lnTo>
                    <a:lnTo>
                      <a:pt x="545" y="160"/>
                    </a:lnTo>
                    <a:lnTo>
                      <a:pt x="539" y="180"/>
                    </a:lnTo>
                    <a:lnTo>
                      <a:pt x="536" y="203"/>
                    </a:lnTo>
                    <a:lnTo>
                      <a:pt x="520" y="233"/>
                    </a:lnTo>
                    <a:lnTo>
                      <a:pt x="520" y="245"/>
                    </a:lnTo>
                    <a:lnTo>
                      <a:pt x="537" y="249"/>
                    </a:lnTo>
                    <a:lnTo>
                      <a:pt x="515" y="258"/>
                    </a:lnTo>
                    <a:lnTo>
                      <a:pt x="475" y="341"/>
                    </a:lnTo>
                    <a:lnTo>
                      <a:pt x="432" y="409"/>
                    </a:lnTo>
                    <a:lnTo>
                      <a:pt x="371" y="478"/>
                    </a:lnTo>
                    <a:lnTo>
                      <a:pt x="305" y="526"/>
                    </a:lnTo>
                    <a:lnTo>
                      <a:pt x="261" y="554"/>
                    </a:lnTo>
                    <a:lnTo>
                      <a:pt x="216" y="573"/>
                    </a:lnTo>
                    <a:lnTo>
                      <a:pt x="179" y="585"/>
                    </a:lnTo>
                    <a:lnTo>
                      <a:pt x="98" y="593"/>
                    </a:lnTo>
                    <a:lnTo>
                      <a:pt x="99" y="570"/>
                    </a:lnTo>
                    <a:lnTo>
                      <a:pt x="172" y="570"/>
                    </a:lnTo>
                    <a:lnTo>
                      <a:pt x="244" y="547"/>
                    </a:lnTo>
                    <a:lnTo>
                      <a:pt x="315" y="502"/>
                    </a:lnTo>
                    <a:lnTo>
                      <a:pt x="384" y="438"/>
                    </a:lnTo>
                    <a:lnTo>
                      <a:pt x="441" y="365"/>
                    </a:lnTo>
                    <a:lnTo>
                      <a:pt x="482" y="291"/>
                    </a:lnTo>
                    <a:lnTo>
                      <a:pt x="511" y="214"/>
                    </a:lnTo>
                    <a:lnTo>
                      <a:pt x="529" y="142"/>
                    </a:lnTo>
                    <a:lnTo>
                      <a:pt x="527" y="89"/>
                    </a:lnTo>
                    <a:lnTo>
                      <a:pt x="520" y="62"/>
                    </a:lnTo>
                    <a:lnTo>
                      <a:pt x="505" y="44"/>
                    </a:lnTo>
                    <a:lnTo>
                      <a:pt x="484" y="26"/>
                    </a:lnTo>
                    <a:lnTo>
                      <a:pt x="470" y="22"/>
                    </a:lnTo>
                    <a:lnTo>
                      <a:pt x="447" y="16"/>
                    </a:lnTo>
                    <a:lnTo>
                      <a:pt x="423" y="20"/>
                    </a:lnTo>
                    <a:lnTo>
                      <a:pt x="385" y="34"/>
                    </a:lnTo>
                    <a:lnTo>
                      <a:pt x="356" y="44"/>
                    </a:lnTo>
                    <a:lnTo>
                      <a:pt x="321" y="50"/>
                    </a:lnTo>
                    <a:lnTo>
                      <a:pt x="286" y="54"/>
                    </a:lnTo>
                    <a:lnTo>
                      <a:pt x="252" y="53"/>
                    </a:lnTo>
                    <a:lnTo>
                      <a:pt x="217" y="50"/>
                    </a:lnTo>
                    <a:lnTo>
                      <a:pt x="190" y="48"/>
                    </a:lnTo>
                    <a:lnTo>
                      <a:pt x="155" y="44"/>
                    </a:lnTo>
                    <a:lnTo>
                      <a:pt x="118" y="46"/>
                    </a:lnTo>
                    <a:lnTo>
                      <a:pt x="79" y="58"/>
                    </a:lnTo>
                    <a:lnTo>
                      <a:pt x="37" y="75"/>
                    </a:lnTo>
                    <a:lnTo>
                      <a:pt x="27" y="85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6" name="Freeform 122"/>
              <p:cNvSpPr>
                <a:spLocks/>
              </p:cNvSpPr>
              <p:nvPr/>
            </p:nvSpPr>
            <p:spPr bwMode="auto">
              <a:xfrm>
                <a:off x="982" y="3993"/>
                <a:ext cx="13" cy="23"/>
              </a:xfrm>
              <a:custGeom>
                <a:avLst/>
                <a:gdLst>
                  <a:gd name="T0" fmla="*/ 0 w 117"/>
                  <a:gd name="T1" fmla="*/ 0 h 207"/>
                  <a:gd name="T2" fmla="*/ 0 w 117"/>
                  <a:gd name="T3" fmla="*/ 0 h 207"/>
                  <a:gd name="T4" fmla="*/ 0 w 117"/>
                  <a:gd name="T5" fmla="*/ 0 h 207"/>
                  <a:gd name="T6" fmla="*/ 0 w 117"/>
                  <a:gd name="T7" fmla="*/ 0 h 207"/>
                  <a:gd name="T8" fmla="*/ 0 w 117"/>
                  <a:gd name="T9" fmla="*/ 0 h 207"/>
                  <a:gd name="T10" fmla="*/ 0 w 117"/>
                  <a:gd name="T11" fmla="*/ 0 h 207"/>
                  <a:gd name="T12" fmla="*/ 0 w 117"/>
                  <a:gd name="T13" fmla="*/ 0 h 207"/>
                  <a:gd name="T14" fmla="*/ 0 w 117"/>
                  <a:gd name="T15" fmla="*/ 0 h 207"/>
                  <a:gd name="T16" fmla="*/ 0 w 117"/>
                  <a:gd name="T17" fmla="*/ 0 h 207"/>
                  <a:gd name="T18" fmla="*/ 0 w 117"/>
                  <a:gd name="T19" fmla="*/ 0 h 207"/>
                  <a:gd name="T20" fmla="*/ 0 w 117"/>
                  <a:gd name="T21" fmla="*/ 0 h 207"/>
                  <a:gd name="T22" fmla="*/ 0 w 117"/>
                  <a:gd name="T23" fmla="*/ 0 h 207"/>
                  <a:gd name="T24" fmla="*/ 0 w 117"/>
                  <a:gd name="T25" fmla="*/ 0 h 207"/>
                  <a:gd name="T26" fmla="*/ 0 w 117"/>
                  <a:gd name="T27" fmla="*/ 0 h 207"/>
                  <a:gd name="T28" fmla="*/ 0 w 117"/>
                  <a:gd name="T29" fmla="*/ 0 h 207"/>
                  <a:gd name="T30" fmla="*/ 0 w 117"/>
                  <a:gd name="T31" fmla="*/ 0 h 207"/>
                  <a:gd name="T32" fmla="*/ 0 w 117"/>
                  <a:gd name="T33" fmla="*/ 0 h 207"/>
                  <a:gd name="T34" fmla="*/ 0 w 117"/>
                  <a:gd name="T35" fmla="*/ 0 h 207"/>
                  <a:gd name="T36" fmla="*/ 0 w 117"/>
                  <a:gd name="T37" fmla="*/ 0 h 207"/>
                  <a:gd name="T38" fmla="*/ 0 w 117"/>
                  <a:gd name="T39" fmla="*/ 0 h 207"/>
                  <a:gd name="T40" fmla="*/ 0 w 117"/>
                  <a:gd name="T41" fmla="*/ 0 h 207"/>
                  <a:gd name="T42" fmla="*/ 0 w 117"/>
                  <a:gd name="T43" fmla="*/ 0 h 207"/>
                  <a:gd name="T44" fmla="*/ 0 w 117"/>
                  <a:gd name="T45" fmla="*/ 0 h 207"/>
                  <a:gd name="T46" fmla="*/ 0 w 117"/>
                  <a:gd name="T47" fmla="*/ 0 h 207"/>
                  <a:gd name="T48" fmla="*/ 0 w 117"/>
                  <a:gd name="T49" fmla="*/ 0 h 207"/>
                  <a:gd name="T50" fmla="*/ 0 w 117"/>
                  <a:gd name="T51" fmla="*/ 0 h 207"/>
                  <a:gd name="T52" fmla="*/ 0 w 117"/>
                  <a:gd name="T53" fmla="*/ 0 h 207"/>
                  <a:gd name="T54" fmla="*/ 0 w 117"/>
                  <a:gd name="T55" fmla="*/ 0 h 207"/>
                  <a:gd name="T56" fmla="*/ 0 w 117"/>
                  <a:gd name="T57" fmla="*/ 0 h 207"/>
                  <a:gd name="T58" fmla="*/ 0 w 117"/>
                  <a:gd name="T59" fmla="*/ 0 h 207"/>
                  <a:gd name="T60" fmla="*/ 0 w 117"/>
                  <a:gd name="T61" fmla="*/ 0 h 207"/>
                  <a:gd name="T62" fmla="*/ 0 w 117"/>
                  <a:gd name="T63" fmla="*/ 0 h 207"/>
                  <a:gd name="T64" fmla="*/ 0 w 117"/>
                  <a:gd name="T65" fmla="*/ 0 h 207"/>
                  <a:gd name="T66" fmla="*/ 0 w 117"/>
                  <a:gd name="T67" fmla="*/ 0 h 207"/>
                  <a:gd name="T68" fmla="*/ 0 w 117"/>
                  <a:gd name="T69" fmla="*/ 0 h 207"/>
                  <a:gd name="T70" fmla="*/ 0 w 117"/>
                  <a:gd name="T71" fmla="*/ 0 h 207"/>
                  <a:gd name="T72" fmla="*/ 0 w 117"/>
                  <a:gd name="T73" fmla="*/ 0 h 20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17"/>
                  <a:gd name="T112" fmla="*/ 0 h 207"/>
                  <a:gd name="T113" fmla="*/ 117 w 117"/>
                  <a:gd name="T114" fmla="*/ 207 h 20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17" h="207">
                    <a:moveTo>
                      <a:pt x="57" y="207"/>
                    </a:moveTo>
                    <a:lnTo>
                      <a:pt x="42" y="167"/>
                    </a:lnTo>
                    <a:lnTo>
                      <a:pt x="29" y="115"/>
                    </a:lnTo>
                    <a:lnTo>
                      <a:pt x="23" y="72"/>
                    </a:lnTo>
                    <a:lnTo>
                      <a:pt x="25" y="35"/>
                    </a:lnTo>
                    <a:lnTo>
                      <a:pt x="34" y="23"/>
                    </a:lnTo>
                    <a:lnTo>
                      <a:pt x="48" y="21"/>
                    </a:lnTo>
                    <a:lnTo>
                      <a:pt x="61" y="25"/>
                    </a:lnTo>
                    <a:lnTo>
                      <a:pt x="69" y="40"/>
                    </a:lnTo>
                    <a:lnTo>
                      <a:pt x="74" y="77"/>
                    </a:lnTo>
                    <a:lnTo>
                      <a:pt x="78" y="110"/>
                    </a:lnTo>
                    <a:lnTo>
                      <a:pt x="85" y="138"/>
                    </a:lnTo>
                    <a:lnTo>
                      <a:pt x="90" y="164"/>
                    </a:lnTo>
                    <a:lnTo>
                      <a:pt x="97" y="189"/>
                    </a:lnTo>
                    <a:lnTo>
                      <a:pt x="89" y="207"/>
                    </a:lnTo>
                    <a:lnTo>
                      <a:pt x="117" y="191"/>
                    </a:lnTo>
                    <a:lnTo>
                      <a:pt x="115" y="156"/>
                    </a:lnTo>
                    <a:lnTo>
                      <a:pt x="105" y="125"/>
                    </a:lnTo>
                    <a:lnTo>
                      <a:pt x="95" y="79"/>
                    </a:lnTo>
                    <a:lnTo>
                      <a:pt x="89" y="37"/>
                    </a:lnTo>
                    <a:lnTo>
                      <a:pt x="86" y="13"/>
                    </a:lnTo>
                    <a:lnTo>
                      <a:pt x="76" y="8"/>
                    </a:lnTo>
                    <a:lnTo>
                      <a:pt x="64" y="4"/>
                    </a:lnTo>
                    <a:lnTo>
                      <a:pt x="51" y="0"/>
                    </a:lnTo>
                    <a:lnTo>
                      <a:pt x="42" y="0"/>
                    </a:lnTo>
                    <a:lnTo>
                      <a:pt x="29" y="2"/>
                    </a:lnTo>
                    <a:lnTo>
                      <a:pt x="11" y="11"/>
                    </a:lnTo>
                    <a:lnTo>
                      <a:pt x="3" y="17"/>
                    </a:lnTo>
                    <a:lnTo>
                      <a:pt x="0" y="28"/>
                    </a:lnTo>
                    <a:lnTo>
                      <a:pt x="2" y="69"/>
                    </a:lnTo>
                    <a:lnTo>
                      <a:pt x="6" y="103"/>
                    </a:lnTo>
                    <a:lnTo>
                      <a:pt x="11" y="127"/>
                    </a:lnTo>
                    <a:lnTo>
                      <a:pt x="20" y="163"/>
                    </a:lnTo>
                    <a:lnTo>
                      <a:pt x="27" y="192"/>
                    </a:lnTo>
                    <a:lnTo>
                      <a:pt x="32" y="203"/>
                    </a:lnTo>
                    <a:lnTo>
                      <a:pt x="57" y="2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7" name="Freeform 123"/>
              <p:cNvSpPr>
                <a:spLocks/>
              </p:cNvSpPr>
              <p:nvPr/>
            </p:nvSpPr>
            <p:spPr bwMode="auto">
              <a:xfrm>
                <a:off x="1059" y="4087"/>
                <a:ext cx="18" cy="62"/>
              </a:xfrm>
              <a:custGeom>
                <a:avLst/>
                <a:gdLst>
                  <a:gd name="T0" fmla="*/ 0 w 158"/>
                  <a:gd name="T1" fmla="*/ 0 h 554"/>
                  <a:gd name="T2" fmla="*/ 0 w 158"/>
                  <a:gd name="T3" fmla="*/ 0 h 554"/>
                  <a:gd name="T4" fmla="*/ 0 w 158"/>
                  <a:gd name="T5" fmla="*/ 0 h 554"/>
                  <a:gd name="T6" fmla="*/ 0 w 158"/>
                  <a:gd name="T7" fmla="*/ 0 h 554"/>
                  <a:gd name="T8" fmla="*/ 0 w 158"/>
                  <a:gd name="T9" fmla="*/ 0 h 554"/>
                  <a:gd name="T10" fmla="*/ 0 w 158"/>
                  <a:gd name="T11" fmla="*/ 0 h 554"/>
                  <a:gd name="T12" fmla="*/ 0 w 158"/>
                  <a:gd name="T13" fmla="*/ 0 h 554"/>
                  <a:gd name="T14" fmla="*/ 0 w 158"/>
                  <a:gd name="T15" fmla="*/ 0 h 554"/>
                  <a:gd name="T16" fmla="*/ 0 w 158"/>
                  <a:gd name="T17" fmla="*/ 0 h 554"/>
                  <a:gd name="T18" fmla="*/ 0 w 158"/>
                  <a:gd name="T19" fmla="*/ 0 h 554"/>
                  <a:gd name="T20" fmla="*/ 0 w 158"/>
                  <a:gd name="T21" fmla="*/ 0 h 554"/>
                  <a:gd name="T22" fmla="*/ 0 w 158"/>
                  <a:gd name="T23" fmla="*/ 0 h 554"/>
                  <a:gd name="T24" fmla="*/ 0 w 158"/>
                  <a:gd name="T25" fmla="*/ 0 h 554"/>
                  <a:gd name="T26" fmla="*/ 0 w 158"/>
                  <a:gd name="T27" fmla="*/ 0 h 554"/>
                  <a:gd name="T28" fmla="*/ 0 w 158"/>
                  <a:gd name="T29" fmla="*/ 0 h 554"/>
                  <a:gd name="T30" fmla="*/ 0 w 158"/>
                  <a:gd name="T31" fmla="*/ 0 h 554"/>
                  <a:gd name="T32" fmla="*/ 0 w 158"/>
                  <a:gd name="T33" fmla="*/ 0 h 554"/>
                  <a:gd name="T34" fmla="*/ 0 w 158"/>
                  <a:gd name="T35" fmla="*/ 0 h 554"/>
                  <a:gd name="T36" fmla="*/ 0 w 158"/>
                  <a:gd name="T37" fmla="*/ 0 h 554"/>
                  <a:gd name="T38" fmla="*/ 0 w 158"/>
                  <a:gd name="T39" fmla="*/ 0 h 554"/>
                  <a:gd name="T40" fmla="*/ 0 w 158"/>
                  <a:gd name="T41" fmla="*/ 0 h 554"/>
                  <a:gd name="T42" fmla="*/ 0 w 158"/>
                  <a:gd name="T43" fmla="*/ 0 h 554"/>
                  <a:gd name="T44" fmla="*/ 0 w 158"/>
                  <a:gd name="T45" fmla="*/ 0 h 554"/>
                  <a:gd name="T46" fmla="*/ 0 w 158"/>
                  <a:gd name="T47" fmla="*/ 0 h 554"/>
                  <a:gd name="T48" fmla="*/ 0 w 158"/>
                  <a:gd name="T49" fmla="*/ 0 h 554"/>
                  <a:gd name="T50" fmla="*/ 0 w 158"/>
                  <a:gd name="T51" fmla="*/ 0 h 554"/>
                  <a:gd name="T52" fmla="*/ 0 w 158"/>
                  <a:gd name="T53" fmla="*/ 0 h 554"/>
                  <a:gd name="T54" fmla="*/ 0 w 158"/>
                  <a:gd name="T55" fmla="*/ 0 h 554"/>
                  <a:gd name="T56" fmla="*/ 0 w 158"/>
                  <a:gd name="T57" fmla="*/ 0 h 554"/>
                  <a:gd name="T58" fmla="*/ 0 w 158"/>
                  <a:gd name="T59" fmla="*/ 0 h 554"/>
                  <a:gd name="T60" fmla="*/ 0 w 158"/>
                  <a:gd name="T61" fmla="*/ 0 h 554"/>
                  <a:gd name="T62" fmla="*/ 0 w 158"/>
                  <a:gd name="T63" fmla="*/ 0 h 554"/>
                  <a:gd name="T64" fmla="*/ 0 w 158"/>
                  <a:gd name="T65" fmla="*/ 0 h 554"/>
                  <a:gd name="T66" fmla="*/ 0 w 158"/>
                  <a:gd name="T67" fmla="*/ 0 h 554"/>
                  <a:gd name="T68" fmla="*/ 0 w 158"/>
                  <a:gd name="T69" fmla="*/ 0 h 554"/>
                  <a:gd name="T70" fmla="*/ 0 w 158"/>
                  <a:gd name="T71" fmla="*/ 0 h 554"/>
                  <a:gd name="T72" fmla="*/ 0 w 158"/>
                  <a:gd name="T73" fmla="*/ 0 h 554"/>
                  <a:gd name="T74" fmla="*/ 0 w 158"/>
                  <a:gd name="T75" fmla="*/ 0 h 554"/>
                  <a:gd name="T76" fmla="*/ 0 w 158"/>
                  <a:gd name="T77" fmla="*/ 0 h 554"/>
                  <a:gd name="T78" fmla="*/ 0 w 158"/>
                  <a:gd name="T79" fmla="*/ 0 h 554"/>
                  <a:gd name="T80" fmla="*/ 0 w 158"/>
                  <a:gd name="T81" fmla="*/ 0 h 554"/>
                  <a:gd name="T82" fmla="*/ 0 w 158"/>
                  <a:gd name="T83" fmla="*/ 0 h 554"/>
                  <a:gd name="T84" fmla="*/ 0 w 158"/>
                  <a:gd name="T85" fmla="*/ 0 h 554"/>
                  <a:gd name="T86" fmla="*/ 0 w 158"/>
                  <a:gd name="T87" fmla="*/ 0 h 554"/>
                  <a:gd name="T88" fmla="*/ 0 w 158"/>
                  <a:gd name="T89" fmla="*/ 0 h 554"/>
                  <a:gd name="T90" fmla="*/ 0 w 158"/>
                  <a:gd name="T91" fmla="*/ 0 h 554"/>
                  <a:gd name="T92" fmla="*/ 0 w 158"/>
                  <a:gd name="T93" fmla="*/ 0 h 554"/>
                  <a:gd name="T94" fmla="*/ 0 w 158"/>
                  <a:gd name="T95" fmla="*/ 0 h 554"/>
                  <a:gd name="T96" fmla="*/ 0 w 158"/>
                  <a:gd name="T97" fmla="*/ 0 h 554"/>
                  <a:gd name="T98" fmla="*/ 0 w 158"/>
                  <a:gd name="T99" fmla="*/ 0 h 554"/>
                  <a:gd name="T100" fmla="*/ 0 w 158"/>
                  <a:gd name="T101" fmla="*/ 0 h 554"/>
                  <a:gd name="T102" fmla="*/ 0 w 158"/>
                  <a:gd name="T103" fmla="*/ 0 h 554"/>
                  <a:gd name="T104" fmla="*/ 0 w 158"/>
                  <a:gd name="T105" fmla="*/ 0 h 55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58"/>
                  <a:gd name="T160" fmla="*/ 0 h 554"/>
                  <a:gd name="T161" fmla="*/ 158 w 158"/>
                  <a:gd name="T162" fmla="*/ 554 h 55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58" h="554">
                    <a:moveTo>
                      <a:pt x="0" y="9"/>
                    </a:moveTo>
                    <a:lnTo>
                      <a:pt x="28" y="0"/>
                    </a:lnTo>
                    <a:lnTo>
                      <a:pt x="57" y="0"/>
                    </a:lnTo>
                    <a:lnTo>
                      <a:pt x="83" y="3"/>
                    </a:lnTo>
                    <a:lnTo>
                      <a:pt x="104" y="13"/>
                    </a:lnTo>
                    <a:lnTo>
                      <a:pt x="127" y="29"/>
                    </a:lnTo>
                    <a:lnTo>
                      <a:pt x="142" y="51"/>
                    </a:lnTo>
                    <a:lnTo>
                      <a:pt x="150" y="73"/>
                    </a:lnTo>
                    <a:lnTo>
                      <a:pt x="150" y="98"/>
                    </a:lnTo>
                    <a:lnTo>
                      <a:pt x="147" y="124"/>
                    </a:lnTo>
                    <a:lnTo>
                      <a:pt x="141" y="140"/>
                    </a:lnTo>
                    <a:lnTo>
                      <a:pt x="130" y="153"/>
                    </a:lnTo>
                    <a:lnTo>
                      <a:pt x="130" y="164"/>
                    </a:lnTo>
                    <a:lnTo>
                      <a:pt x="142" y="175"/>
                    </a:lnTo>
                    <a:lnTo>
                      <a:pt x="156" y="195"/>
                    </a:lnTo>
                    <a:lnTo>
                      <a:pt x="156" y="225"/>
                    </a:lnTo>
                    <a:lnTo>
                      <a:pt x="158" y="257"/>
                    </a:lnTo>
                    <a:lnTo>
                      <a:pt x="155" y="288"/>
                    </a:lnTo>
                    <a:lnTo>
                      <a:pt x="151" y="327"/>
                    </a:lnTo>
                    <a:lnTo>
                      <a:pt x="147" y="361"/>
                    </a:lnTo>
                    <a:lnTo>
                      <a:pt x="142" y="407"/>
                    </a:lnTo>
                    <a:lnTo>
                      <a:pt x="139" y="436"/>
                    </a:lnTo>
                    <a:lnTo>
                      <a:pt x="132" y="477"/>
                    </a:lnTo>
                    <a:lnTo>
                      <a:pt x="128" y="492"/>
                    </a:lnTo>
                    <a:lnTo>
                      <a:pt x="119" y="517"/>
                    </a:lnTo>
                    <a:lnTo>
                      <a:pt x="99" y="534"/>
                    </a:lnTo>
                    <a:lnTo>
                      <a:pt x="81" y="545"/>
                    </a:lnTo>
                    <a:lnTo>
                      <a:pt x="64" y="552"/>
                    </a:lnTo>
                    <a:lnTo>
                      <a:pt x="52" y="554"/>
                    </a:lnTo>
                    <a:lnTo>
                      <a:pt x="44" y="542"/>
                    </a:lnTo>
                    <a:lnTo>
                      <a:pt x="57" y="542"/>
                    </a:lnTo>
                    <a:lnTo>
                      <a:pt x="79" y="533"/>
                    </a:lnTo>
                    <a:lnTo>
                      <a:pt x="93" y="516"/>
                    </a:lnTo>
                    <a:lnTo>
                      <a:pt x="108" y="492"/>
                    </a:lnTo>
                    <a:lnTo>
                      <a:pt x="122" y="433"/>
                    </a:lnTo>
                    <a:lnTo>
                      <a:pt x="133" y="330"/>
                    </a:lnTo>
                    <a:lnTo>
                      <a:pt x="136" y="246"/>
                    </a:lnTo>
                    <a:lnTo>
                      <a:pt x="133" y="206"/>
                    </a:lnTo>
                    <a:lnTo>
                      <a:pt x="122" y="189"/>
                    </a:lnTo>
                    <a:lnTo>
                      <a:pt x="113" y="169"/>
                    </a:lnTo>
                    <a:lnTo>
                      <a:pt x="95" y="146"/>
                    </a:lnTo>
                    <a:lnTo>
                      <a:pt x="101" y="137"/>
                    </a:lnTo>
                    <a:lnTo>
                      <a:pt x="113" y="140"/>
                    </a:lnTo>
                    <a:lnTo>
                      <a:pt x="130" y="126"/>
                    </a:lnTo>
                    <a:lnTo>
                      <a:pt x="138" y="95"/>
                    </a:lnTo>
                    <a:lnTo>
                      <a:pt x="132" y="62"/>
                    </a:lnTo>
                    <a:lnTo>
                      <a:pt x="118" y="45"/>
                    </a:lnTo>
                    <a:lnTo>
                      <a:pt x="103" y="31"/>
                    </a:lnTo>
                    <a:lnTo>
                      <a:pt x="72" y="25"/>
                    </a:lnTo>
                    <a:lnTo>
                      <a:pt x="37" y="22"/>
                    </a:lnTo>
                    <a:lnTo>
                      <a:pt x="0" y="22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8" name="Freeform 124"/>
              <p:cNvSpPr>
                <a:spLocks/>
              </p:cNvSpPr>
              <p:nvPr/>
            </p:nvSpPr>
            <p:spPr bwMode="auto">
              <a:xfrm>
                <a:off x="1000" y="4136"/>
                <a:ext cx="12" cy="24"/>
              </a:xfrm>
              <a:custGeom>
                <a:avLst/>
                <a:gdLst>
                  <a:gd name="T0" fmla="*/ 0 w 105"/>
                  <a:gd name="T1" fmla="*/ 0 h 214"/>
                  <a:gd name="T2" fmla="*/ 0 w 105"/>
                  <a:gd name="T3" fmla="*/ 0 h 214"/>
                  <a:gd name="T4" fmla="*/ 0 w 105"/>
                  <a:gd name="T5" fmla="*/ 0 h 214"/>
                  <a:gd name="T6" fmla="*/ 0 w 105"/>
                  <a:gd name="T7" fmla="*/ 0 h 214"/>
                  <a:gd name="T8" fmla="*/ 0 w 105"/>
                  <a:gd name="T9" fmla="*/ 0 h 214"/>
                  <a:gd name="T10" fmla="*/ 0 w 105"/>
                  <a:gd name="T11" fmla="*/ 0 h 214"/>
                  <a:gd name="T12" fmla="*/ 0 w 105"/>
                  <a:gd name="T13" fmla="*/ 0 h 214"/>
                  <a:gd name="T14" fmla="*/ 0 w 105"/>
                  <a:gd name="T15" fmla="*/ 0 h 214"/>
                  <a:gd name="T16" fmla="*/ 0 w 105"/>
                  <a:gd name="T17" fmla="*/ 0 h 214"/>
                  <a:gd name="T18" fmla="*/ 0 w 105"/>
                  <a:gd name="T19" fmla="*/ 0 h 214"/>
                  <a:gd name="T20" fmla="*/ 0 w 105"/>
                  <a:gd name="T21" fmla="*/ 0 h 214"/>
                  <a:gd name="T22" fmla="*/ 0 w 105"/>
                  <a:gd name="T23" fmla="*/ 0 h 214"/>
                  <a:gd name="T24" fmla="*/ 0 w 105"/>
                  <a:gd name="T25" fmla="*/ 0 h 214"/>
                  <a:gd name="T26" fmla="*/ 0 w 105"/>
                  <a:gd name="T27" fmla="*/ 0 h 21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214"/>
                  <a:gd name="T44" fmla="*/ 105 w 105"/>
                  <a:gd name="T45" fmla="*/ 214 h 21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214">
                    <a:moveTo>
                      <a:pt x="105" y="46"/>
                    </a:moveTo>
                    <a:lnTo>
                      <a:pt x="73" y="101"/>
                    </a:lnTo>
                    <a:lnTo>
                      <a:pt x="54" y="139"/>
                    </a:lnTo>
                    <a:lnTo>
                      <a:pt x="43" y="168"/>
                    </a:lnTo>
                    <a:lnTo>
                      <a:pt x="36" y="214"/>
                    </a:lnTo>
                    <a:lnTo>
                      <a:pt x="27" y="193"/>
                    </a:lnTo>
                    <a:lnTo>
                      <a:pt x="16" y="192"/>
                    </a:lnTo>
                    <a:lnTo>
                      <a:pt x="0" y="197"/>
                    </a:lnTo>
                    <a:lnTo>
                      <a:pt x="34" y="159"/>
                    </a:lnTo>
                    <a:lnTo>
                      <a:pt x="67" y="97"/>
                    </a:lnTo>
                    <a:lnTo>
                      <a:pt x="87" y="28"/>
                    </a:lnTo>
                    <a:lnTo>
                      <a:pt x="99" y="0"/>
                    </a:lnTo>
                    <a:lnTo>
                      <a:pt x="105" y="4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9" name="Freeform 125"/>
              <p:cNvSpPr>
                <a:spLocks/>
              </p:cNvSpPr>
              <p:nvPr/>
            </p:nvSpPr>
            <p:spPr bwMode="auto">
              <a:xfrm>
                <a:off x="1003" y="4141"/>
                <a:ext cx="30" cy="50"/>
              </a:xfrm>
              <a:custGeom>
                <a:avLst/>
                <a:gdLst>
                  <a:gd name="T0" fmla="*/ 0 w 270"/>
                  <a:gd name="T1" fmla="*/ 0 h 451"/>
                  <a:gd name="T2" fmla="*/ 0 w 270"/>
                  <a:gd name="T3" fmla="*/ 0 h 451"/>
                  <a:gd name="T4" fmla="*/ 0 w 270"/>
                  <a:gd name="T5" fmla="*/ 0 h 451"/>
                  <a:gd name="T6" fmla="*/ 0 w 270"/>
                  <a:gd name="T7" fmla="*/ 0 h 451"/>
                  <a:gd name="T8" fmla="*/ 0 w 270"/>
                  <a:gd name="T9" fmla="*/ 0 h 451"/>
                  <a:gd name="T10" fmla="*/ 0 w 270"/>
                  <a:gd name="T11" fmla="*/ 0 h 451"/>
                  <a:gd name="T12" fmla="*/ 0 w 270"/>
                  <a:gd name="T13" fmla="*/ 0 h 451"/>
                  <a:gd name="T14" fmla="*/ 0 w 270"/>
                  <a:gd name="T15" fmla="*/ 0 h 451"/>
                  <a:gd name="T16" fmla="*/ 0 w 270"/>
                  <a:gd name="T17" fmla="*/ 0 h 451"/>
                  <a:gd name="T18" fmla="*/ 0 w 270"/>
                  <a:gd name="T19" fmla="*/ 0 h 451"/>
                  <a:gd name="T20" fmla="*/ 0 w 270"/>
                  <a:gd name="T21" fmla="*/ 0 h 451"/>
                  <a:gd name="T22" fmla="*/ 0 w 270"/>
                  <a:gd name="T23" fmla="*/ 0 h 451"/>
                  <a:gd name="T24" fmla="*/ 0 w 270"/>
                  <a:gd name="T25" fmla="*/ 0 h 451"/>
                  <a:gd name="T26" fmla="*/ 0 w 270"/>
                  <a:gd name="T27" fmla="*/ 0 h 451"/>
                  <a:gd name="T28" fmla="*/ 0 w 270"/>
                  <a:gd name="T29" fmla="*/ 0 h 451"/>
                  <a:gd name="T30" fmla="*/ 0 w 270"/>
                  <a:gd name="T31" fmla="*/ 0 h 451"/>
                  <a:gd name="T32" fmla="*/ 0 w 270"/>
                  <a:gd name="T33" fmla="*/ 0 h 451"/>
                  <a:gd name="T34" fmla="*/ 0 w 270"/>
                  <a:gd name="T35" fmla="*/ 0 h 451"/>
                  <a:gd name="T36" fmla="*/ 0 w 270"/>
                  <a:gd name="T37" fmla="*/ 0 h 451"/>
                  <a:gd name="T38" fmla="*/ 0 w 270"/>
                  <a:gd name="T39" fmla="*/ 0 h 451"/>
                  <a:gd name="T40" fmla="*/ 0 w 270"/>
                  <a:gd name="T41" fmla="*/ 0 h 451"/>
                  <a:gd name="T42" fmla="*/ 0 w 270"/>
                  <a:gd name="T43" fmla="*/ 0 h 451"/>
                  <a:gd name="T44" fmla="*/ 0 w 270"/>
                  <a:gd name="T45" fmla="*/ 0 h 451"/>
                  <a:gd name="T46" fmla="*/ 0 w 270"/>
                  <a:gd name="T47" fmla="*/ 0 h 451"/>
                  <a:gd name="T48" fmla="*/ 0 w 270"/>
                  <a:gd name="T49" fmla="*/ 0 h 451"/>
                  <a:gd name="T50" fmla="*/ 0 w 270"/>
                  <a:gd name="T51" fmla="*/ 0 h 451"/>
                  <a:gd name="T52" fmla="*/ 0 w 270"/>
                  <a:gd name="T53" fmla="*/ 0 h 451"/>
                  <a:gd name="T54" fmla="*/ 0 w 270"/>
                  <a:gd name="T55" fmla="*/ 0 h 451"/>
                  <a:gd name="T56" fmla="*/ 0 w 270"/>
                  <a:gd name="T57" fmla="*/ 0 h 451"/>
                  <a:gd name="T58" fmla="*/ 0 w 270"/>
                  <a:gd name="T59" fmla="*/ 0 h 451"/>
                  <a:gd name="T60" fmla="*/ 0 w 270"/>
                  <a:gd name="T61" fmla="*/ 0 h 451"/>
                  <a:gd name="T62" fmla="*/ 0 w 270"/>
                  <a:gd name="T63" fmla="*/ 0 h 45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70"/>
                  <a:gd name="T97" fmla="*/ 0 h 451"/>
                  <a:gd name="T98" fmla="*/ 270 w 270"/>
                  <a:gd name="T99" fmla="*/ 451 h 45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70" h="451">
                    <a:moveTo>
                      <a:pt x="248" y="0"/>
                    </a:moveTo>
                    <a:lnTo>
                      <a:pt x="249" y="22"/>
                    </a:lnTo>
                    <a:lnTo>
                      <a:pt x="270" y="26"/>
                    </a:lnTo>
                    <a:lnTo>
                      <a:pt x="235" y="31"/>
                    </a:lnTo>
                    <a:lnTo>
                      <a:pt x="185" y="63"/>
                    </a:lnTo>
                    <a:lnTo>
                      <a:pt x="136" y="105"/>
                    </a:lnTo>
                    <a:lnTo>
                      <a:pt x="99" y="149"/>
                    </a:lnTo>
                    <a:lnTo>
                      <a:pt x="73" y="192"/>
                    </a:lnTo>
                    <a:lnTo>
                      <a:pt x="58" y="229"/>
                    </a:lnTo>
                    <a:lnTo>
                      <a:pt x="53" y="271"/>
                    </a:lnTo>
                    <a:lnTo>
                      <a:pt x="53" y="307"/>
                    </a:lnTo>
                    <a:lnTo>
                      <a:pt x="57" y="335"/>
                    </a:lnTo>
                    <a:lnTo>
                      <a:pt x="70" y="371"/>
                    </a:lnTo>
                    <a:lnTo>
                      <a:pt x="93" y="391"/>
                    </a:lnTo>
                    <a:lnTo>
                      <a:pt x="72" y="385"/>
                    </a:lnTo>
                    <a:lnTo>
                      <a:pt x="52" y="387"/>
                    </a:lnTo>
                    <a:lnTo>
                      <a:pt x="37" y="405"/>
                    </a:lnTo>
                    <a:lnTo>
                      <a:pt x="20" y="442"/>
                    </a:lnTo>
                    <a:lnTo>
                      <a:pt x="0" y="451"/>
                    </a:lnTo>
                    <a:lnTo>
                      <a:pt x="23" y="376"/>
                    </a:lnTo>
                    <a:lnTo>
                      <a:pt x="41" y="340"/>
                    </a:lnTo>
                    <a:lnTo>
                      <a:pt x="41" y="313"/>
                    </a:lnTo>
                    <a:lnTo>
                      <a:pt x="38" y="267"/>
                    </a:lnTo>
                    <a:lnTo>
                      <a:pt x="46" y="221"/>
                    </a:lnTo>
                    <a:lnTo>
                      <a:pt x="61" y="172"/>
                    </a:lnTo>
                    <a:lnTo>
                      <a:pt x="93" y="126"/>
                    </a:lnTo>
                    <a:lnTo>
                      <a:pt x="130" y="88"/>
                    </a:lnTo>
                    <a:lnTo>
                      <a:pt x="174" y="56"/>
                    </a:lnTo>
                    <a:lnTo>
                      <a:pt x="206" y="37"/>
                    </a:lnTo>
                    <a:lnTo>
                      <a:pt x="234" y="17"/>
                    </a:lnTo>
                    <a:lnTo>
                      <a:pt x="24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0" name="Freeform 126"/>
              <p:cNvSpPr>
                <a:spLocks/>
              </p:cNvSpPr>
              <p:nvPr/>
            </p:nvSpPr>
            <p:spPr bwMode="auto">
              <a:xfrm>
                <a:off x="1023" y="4130"/>
                <a:ext cx="27" cy="39"/>
              </a:xfrm>
              <a:custGeom>
                <a:avLst/>
                <a:gdLst>
                  <a:gd name="T0" fmla="*/ 0 w 243"/>
                  <a:gd name="T1" fmla="*/ 0 h 352"/>
                  <a:gd name="T2" fmla="*/ 0 w 243"/>
                  <a:gd name="T3" fmla="*/ 0 h 352"/>
                  <a:gd name="T4" fmla="*/ 0 w 243"/>
                  <a:gd name="T5" fmla="*/ 0 h 352"/>
                  <a:gd name="T6" fmla="*/ 0 w 243"/>
                  <a:gd name="T7" fmla="*/ 0 h 352"/>
                  <a:gd name="T8" fmla="*/ 0 w 243"/>
                  <a:gd name="T9" fmla="*/ 0 h 352"/>
                  <a:gd name="T10" fmla="*/ 0 w 243"/>
                  <a:gd name="T11" fmla="*/ 0 h 352"/>
                  <a:gd name="T12" fmla="*/ 0 w 243"/>
                  <a:gd name="T13" fmla="*/ 0 h 352"/>
                  <a:gd name="T14" fmla="*/ 0 w 243"/>
                  <a:gd name="T15" fmla="*/ 0 h 352"/>
                  <a:gd name="T16" fmla="*/ 0 w 243"/>
                  <a:gd name="T17" fmla="*/ 0 h 352"/>
                  <a:gd name="T18" fmla="*/ 0 w 243"/>
                  <a:gd name="T19" fmla="*/ 0 h 352"/>
                  <a:gd name="T20" fmla="*/ 0 w 243"/>
                  <a:gd name="T21" fmla="*/ 0 h 352"/>
                  <a:gd name="T22" fmla="*/ 0 w 243"/>
                  <a:gd name="T23" fmla="*/ 0 h 352"/>
                  <a:gd name="T24" fmla="*/ 0 w 243"/>
                  <a:gd name="T25" fmla="*/ 0 h 352"/>
                  <a:gd name="T26" fmla="*/ 0 w 243"/>
                  <a:gd name="T27" fmla="*/ 0 h 352"/>
                  <a:gd name="T28" fmla="*/ 0 w 243"/>
                  <a:gd name="T29" fmla="*/ 0 h 352"/>
                  <a:gd name="T30" fmla="*/ 0 w 243"/>
                  <a:gd name="T31" fmla="*/ 0 h 352"/>
                  <a:gd name="T32" fmla="*/ 0 w 243"/>
                  <a:gd name="T33" fmla="*/ 0 h 352"/>
                  <a:gd name="T34" fmla="*/ 0 w 243"/>
                  <a:gd name="T35" fmla="*/ 0 h 352"/>
                  <a:gd name="T36" fmla="*/ 0 w 243"/>
                  <a:gd name="T37" fmla="*/ 0 h 352"/>
                  <a:gd name="T38" fmla="*/ 0 w 243"/>
                  <a:gd name="T39" fmla="*/ 0 h 352"/>
                  <a:gd name="T40" fmla="*/ 0 w 243"/>
                  <a:gd name="T41" fmla="*/ 0 h 352"/>
                  <a:gd name="T42" fmla="*/ 0 w 243"/>
                  <a:gd name="T43" fmla="*/ 0 h 352"/>
                  <a:gd name="T44" fmla="*/ 0 w 243"/>
                  <a:gd name="T45" fmla="*/ 0 h 352"/>
                  <a:gd name="T46" fmla="*/ 0 w 243"/>
                  <a:gd name="T47" fmla="*/ 0 h 352"/>
                  <a:gd name="T48" fmla="*/ 0 w 243"/>
                  <a:gd name="T49" fmla="*/ 0 h 352"/>
                  <a:gd name="T50" fmla="*/ 0 w 243"/>
                  <a:gd name="T51" fmla="*/ 0 h 35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43"/>
                  <a:gd name="T79" fmla="*/ 0 h 352"/>
                  <a:gd name="T80" fmla="*/ 243 w 243"/>
                  <a:gd name="T81" fmla="*/ 352 h 35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43" h="352">
                    <a:moveTo>
                      <a:pt x="219" y="19"/>
                    </a:moveTo>
                    <a:lnTo>
                      <a:pt x="227" y="54"/>
                    </a:lnTo>
                    <a:lnTo>
                      <a:pt x="225" y="101"/>
                    </a:lnTo>
                    <a:lnTo>
                      <a:pt x="211" y="141"/>
                    </a:lnTo>
                    <a:lnTo>
                      <a:pt x="172" y="198"/>
                    </a:lnTo>
                    <a:lnTo>
                      <a:pt x="133" y="245"/>
                    </a:lnTo>
                    <a:lnTo>
                      <a:pt x="94" y="282"/>
                    </a:lnTo>
                    <a:lnTo>
                      <a:pt x="74" y="298"/>
                    </a:lnTo>
                    <a:lnTo>
                      <a:pt x="36" y="318"/>
                    </a:lnTo>
                    <a:lnTo>
                      <a:pt x="0" y="327"/>
                    </a:lnTo>
                    <a:lnTo>
                      <a:pt x="21" y="336"/>
                    </a:lnTo>
                    <a:lnTo>
                      <a:pt x="27" y="352"/>
                    </a:lnTo>
                    <a:lnTo>
                      <a:pt x="35" y="340"/>
                    </a:lnTo>
                    <a:lnTo>
                      <a:pt x="54" y="322"/>
                    </a:lnTo>
                    <a:lnTo>
                      <a:pt x="81" y="304"/>
                    </a:lnTo>
                    <a:lnTo>
                      <a:pt x="112" y="282"/>
                    </a:lnTo>
                    <a:lnTo>
                      <a:pt x="139" y="258"/>
                    </a:lnTo>
                    <a:lnTo>
                      <a:pt x="165" y="221"/>
                    </a:lnTo>
                    <a:lnTo>
                      <a:pt x="190" y="187"/>
                    </a:lnTo>
                    <a:lnTo>
                      <a:pt x="222" y="140"/>
                    </a:lnTo>
                    <a:lnTo>
                      <a:pt x="243" y="101"/>
                    </a:lnTo>
                    <a:lnTo>
                      <a:pt x="240" y="63"/>
                    </a:lnTo>
                    <a:lnTo>
                      <a:pt x="236" y="30"/>
                    </a:lnTo>
                    <a:lnTo>
                      <a:pt x="236" y="0"/>
                    </a:lnTo>
                    <a:lnTo>
                      <a:pt x="219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1" name="Freeform 127"/>
              <p:cNvSpPr>
                <a:spLocks/>
              </p:cNvSpPr>
              <p:nvPr/>
            </p:nvSpPr>
            <p:spPr bwMode="auto">
              <a:xfrm>
                <a:off x="1038" y="4164"/>
                <a:ext cx="33" cy="52"/>
              </a:xfrm>
              <a:custGeom>
                <a:avLst/>
                <a:gdLst>
                  <a:gd name="T0" fmla="*/ 0 w 301"/>
                  <a:gd name="T1" fmla="*/ 0 h 469"/>
                  <a:gd name="T2" fmla="*/ 0 w 301"/>
                  <a:gd name="T3" fmla="*/ 0 h 469"/>
                  <a:gd name="T4" fmla="*/ 0 w 301"/>
                  <a:gd name="T5" fmla="*/ 0 h 469"/>
                  <a:gd name="T6" fmla="*/ 0 w 301"/>
                  <a:gd name="T7" fmla="*/ 0 h 469"/>
                  <a:gd name="T8" fmla="*/ 0 w 301"/>
                  <a:gd name="T9" fmla="*/ 0 h 469"/>
                  <a:gd name="T10" fmla="*/ 0 w 301"/>
                  <a:gd name="T11" fmla="*/ 0 h 469"/>
                  <a:gd name="T12" fmla="*/ 0 w 301"/>
                  <a:gd name="T13" fmla="*/ 0 h 469"/>
                  <a:gd name="T14" fmla="*/ 0 w 301"/>
                  <a:gd name="T15" fmla="*/ 0 h 469"/>
                  <a:gd name="T16" fmla="*/ 0 w 301"/>
                  <a:gd name="T17" fmla="*/ 0 h 469"/>
                  <a:gd name="T18" fmla="*/ 0 w 301"/>
                  <a:gd name="T19" fmla="*/ 0 h 469"/>
                  <a:gd name="T20" fmla="*/ 0 w 301"/>
                  <a:gd name="T21" fmla="*/ 0 h 469"/>
                  <a:gd name="T22" fmla="*/ 0 w 301"/>
                  <a:gd name="T23" fmla="*/ 0 h 469"/>
                  <a:gd name="T24" fmla="*/ 0 w 301"/>
                  <a:gd name="T25" fmla="*/ 0 h 469"/>
                  <a:gd name="T26" fmla="*/ 0 w 301"/>
                  <a:gd name="T27" fmla="*/ 0 h 469"/>
                  <a:gd name="T28" fmla="*/ 0 w 301"/>
                  <a:gd name="T29" fmla="*/ 0 h 469"/>
                  <a:gd name="T30" fmla="*/ 0 w 301"/>
                  <a:gd name="T31" fmla="*/ 0 h 469"/>
                  <a:gd name="T32" fmla="*/ 0 w 301"/>
                  <a:gd name="T33" fmla="*/ 0 h 469"/>
                  <a:gd name="T34" fmla="*/ 0 w 301"/>
                  <a:gd name="T35" fmla="*/ 0 h 469"/>
                  <a:gd name="T36" fmla="*/ 0 w 301"/>
                  <a:gd name="T37" fmla="*/ 0 h 469"/>
                  <a:gd name="T38" fmla="*/ 0 w 301"/>
                  <a:gd name="T39" fmla="*/ 0 h 469"/>
                  <a:gd name="T40" fmla="*/ 0 w 301"/>
                  <a:gd name="T41" fmla="*/ 0 h 469"/>
                  <a:gd name="T42" fmla="*/ 0 w 301"/>
                  <a:gd name="T43" fmla="*/ 0 h 469"/>
                  <a:gd name="T44" fmla="*/ 0 w 301"/>
                  <a:gd name="T45" fmla="*/ 0 h 469"/>
                  <a:gd name="T46" fmla="*/ 0 w 301"/>
                  <a:gd name="T47" fmla="*/ 0 h 469"/>
                  <a:gd name="T48" fmla="*/ 0 w 301"/>
                  <a:gd name="T49" fmla="*/ 0 h 469"/>
                  <a:gd name="T50" fmla="*/ 0 w 301"/>
                  <a:gd name="T51" fmla="*/ 0 h 469"/>
                  <a:gd name="T52" fmla="*/ 0 w 301"/>
                  <a:gd name="T53" fmla="*/ 0 h 469"/>
                  <a:gd name="T54" fmla="*/ 0 w 301"/>
                  <a:gd name="T55" fmla="*/ 0 h 469"/>
                  <a:gd name="T56" fmla="*/ 0 w 301"/>
                  <a:gd name="T57" fmla="*/ 0 h 469"/>
                  <a:gd name="T58" fmla="*/ 0 w 301"/>
                  <a:gd name="T59" fmla="*/ 0 h 469"/>
                  <a:gd name="T60" fmla="*/ 0 w 301"/>
                  <a:gd name="T61" fmla="*/ 0 h 469"/>
                  <a:gd name="T62" fmla="*/ 0 w 301"/>
                  <a:gd name="T63" fmla="*/ 0 h 469"/>
                  <a:gd name="T64" fmla="*/ 0 w 301"/>
                  <a:gd name="T65" fmla="*/ 0 h 469"/>
                  <a:gd name="T66" fmla="*/ 0 w 301"/>
                  <a:gd name="T67" fmla="*/ 0 h 469"/>
                  <a:gd name="T68" fmla="*/ 0 w 301"/>
                  <a:gd name="T69" fmla="*/ 0 h 469"/>
                  <a:gd name="T70" fmla="*/ 0 w 301"/>
                  <a:gd name="T71" fmla="*/ 0 h 469"/>
                  <a:gd name="T72" fmla="*/ 0 w 301"/>
                  <a:gd name="T73" fmla="*/ 0 h 469"/>
                  <a:gd name="T74" fmla="*/ 0 w 301"/>
                  <a:gd name="T75" fmla="*/ 0 h 469"/>
                  <a:gd name="T76" fmla="*/ 0 w 301"/>
                  <a:gd name="T77" fmla="*/ 0 h 469"/>
                  <a:gd name="T78" fmla="*/ 0 w 301"/>
                  <a:gd name="T79" fmla="*/ 0 h 469"/>
                  <a:gd name="T80" fmla="*/ 0 w 301"/>
                  <a:gd name="T81" fmla="*/ 0 h 469"/>
                  <a:gd name="T82" fmla="*/ 0 w 301"/>
                  <a:gd name="T83" fmla="*/ 0 h 469"/>
                  <a:gd name="T84" fmla="*/ 0 w 301"/>
                  <a:gd name="T85" fmla="*/ 0 h 469"/>
                  <a:gd name="T86" fmla="*/ 0 w 301"/>
                  <a:gd name="T87" fmla="*/ 0 h 469"/>
                  <a:gd name="T88" fmla="*/ 0 w 301"/>
                  <a:gd name="T89" fmla="*/ 0 h 469"/>
                  <a:gd name="T90" fmla="*/ 0 w 301"/>
                  <a:gd name="T91" fmla="*/ 0 h 469"/>
                  <a:gd name="T92" fmla="*/ 0 w 301"/>
                  <a:gd name="T93" fmla="*/ 0 h 469"/>
                  <a:gd name="T94" fmla="*/ 0 w 301"/>
                  <a:gd name="T95" fmla="*/ 0 h 469"/>
                  <a:gd name="T96" fmla="*/ 0 w 301"/>
                  <a:gd name="T97" fmla="*/ 0 h 469"/>
                  <a:gd name="T98" fmla="*/ 0 w 301"/>
                  <a:gd name="T99" fmla="*/ 0 h 46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01"/>
                  <a:gd name="T151" fmla="*/ 0 h 469"/>
                  <a:gd name="T152" fmla="*/ 301 w 301"/>
                  <a:gd name="T153" fmla="*/ 469 h 46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01" h="469">
                    <a:moveTo>
                      <a:pt x="113" y="0"/>
                    </a:moveTo>
                    <a:lnTo>
                      <a:pt x="131" y="29"/>
                    </a:lnTo>
                    <a:lnTo>
                      <a:pt x="142" y="58"/>
                    </a:lnTo>
                    <a:lnTo>
                      <a:pt x="151" y="89"/>
                    </a:lnTo>
                    <a:lnTo>
                      <a:pt x="153" y="138"/>
                    </a:lnTo>
                    <a:lnTo>
                      <a:pt x="164" y="151"/>
                    </a:lnTo>
                    <a:lnTo>
                      <a:pt x="197" y="149"/>
                    </a:lnTo>
                    <a:lnTo>
                      <a:pt x="229" y="141"/>
                    </a:lnTo>
                    <a:lnTo>
                      <a:pt x="263" y="110"/>
                    </a:lnTo>
                    <a:lnTo>
                      <a:pt x="283" y="89"/>
                    </a:lnTo>
                    <a:lnTo>
                      <a:pt x="290" y="57"/>
                    </a:lnTo>
                    <a:lnTo>
                      <a:pt x="292" y="27"/>
                    </a:lnTo>
                    <a:lnTo>
                      <a:pt x="299" y="11"/>
                    </a:lnTo>
                    <a:lnTo>
                      <a:pt x="301" y="49"/>
                    </a:lnTo>
                    <a:lnTo>
                      <a:pt x="298" y="80"/>
                    </a:lnTo>
                    <a:lnTo>
                      <a:pt x="290" y="98"/>
                    </a:lnTo>
                    <a:lnTo>
                      <a:pt x="272" y="118"/>
                    </a:lnTo>
                    <a:lnTo>
                      <a:pt x="248" y="141"/>
                    </a:lnTo>
                    <a:lnTo>
                      <a:pt x="228" y="162"/>
                    </a:lnTo>
                    <a:lnTo>
                      <a:pt x="229" y="184"/>
                    </a:lnTo>
                    <a:lnTo>
                      <a:pt x="229" y="207"/>
                    </a:lnTo>
                    <a:lnTo>
                      <a:pt x="220" y="222"/>
                    </a:lnTo>
                    <a:lnTo>
                      <a:pt x="217" y="204"/>
                    </a:lnTo>
                    <a:lnTo>
                      <a:pt x="219" y="170"/>
                    </a:lnTo>
                    <a:lnTo>
                      <a:pt x="200" y="164"/>
                    </a:lnTo>
                    <a:lnTo>
                      <a:pt x="182" y="164"/>
                    </a:lnTo>
                    <a:lnTo>
                      <a:pt x="160" y="164"/>
                    </a:lnTo>
                    <a:lnTo>
                      <a:pt x="150" y="175"/>
                    </a:lnTo>
                    <a:lnTo>
                      <a:pt x="145" y="191"/>
                    </a:lnTo>
                    <a:lnTo>
                      <a:pt x="142" y="207"/>
                    </a:lnTo>
                    <a:lnTo>
                      <a:pt x="133" y="256"/>
                    </a:lnTo>
                    <a:lnTo>
                      <a:pt x="122" y="315"/>
                    </a:lnTo>
                    <a:lnTo>
                      <a:pt x="109" y="362"/>
                    </a:lnTo>
                    <a:lnTo>
                      <a:pt x="95" y="403"/>
                    </a:lnTo>
                    <a:lnTo>
                      <a:pt x="73" y="434"/>
                    </a:lnTo>
                    <a:lnTo>
                      <a:pt x="41" y="455"/>
                    </a:lnTo>
                    <a:lnTo>
                      <a:pt x="20" y="469"/>
                    </a:lnTo>
                    <a:lnTo>
                      <a:pt x="1" y="469"/>
                    </a:lnTo>
                    <a:lnTo>
                      <a:pt x="0" y="455"/>
                    </a:lnTo>
                    <a:lnTo>
                      <a:pt x="12" y="461"/>
                    </a:lnTo>
                    <a:lnTo>
                      <a:pt x="47" y="420"/>
                    </a:lnTo>
                    <a:lnTo>
                      <a:pt x="70" y="376"/>
                    </a:lnTo>
                    <a:lnTo>
                      <a:pt x="102" y="299"/>
                    </a:lnTo>
                    <a:lnTo>
                      <a:pt x="124" y="224"/>
                    </a:lnTo>
                    <a:lnTo>
                      <a:pt x="133" y="147"/>
                    </a:lnTo>
                    <a:lnTo>
                      <a:pt x="130" y="87"/>
                    </a:lnTo>
                    <a:lnTo>
                      <a:pt x="120" y="54"/>
                    </a:lnTo>
                    <a:lnTo>
                      <a:pt x="102" y="14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2" name="Freeform 128"/>
              <p:cNvSpPr>
                <a:spLocks/>
              </p:cNvSpPr>
              <p:nvPr/>
            </p:nvSpPr>
            <p:spPr bwMode="auto">
              <a:xfrm>
                <a:off x="1032" y="4191"/>
                <a:ext cx="7" cy="25"/>
              </a:xfrm>
              <a:custGeom>
                <a:avLst/>
                <a:gdLst>
                  <a:gd name="T0" fmla="*/ 0 w 68"/>
                  <a:gd name="T1" fmla="*/ 0 h 225"/>
                  <a:gd name="T2" fmla="*/ 0 w 68"/>
                  <a:gd name="T3" fmla="*/ 0 h 225"/>
                  <a:gd name="T4" fmla="*/ 0 w 68"/>
                  <a:gd name="T5" fmla="*/ 0 h 225"/>
                  <a:gd name="T6" fmla="*/ 0 w 68"/>
                  <a:gd name="T7" fmla="*/ 0 h 225"/>
                  <a:gd name="T8" fmla="*/ 0 w 68"/>
                  <a:gd name="T9" fmla="*/ 0 h 225"/>
                  <a:gd name="T10" fmla="*/ 0 w 68"/>
                  <a:gd name="T11" fmla="*/ 0 h 225"/>
                  <a:gd name="T12" fmla="*/ 0 w 68"/>
                  <a:gd name="T13" fmla="*/ 0 h 225"/>
                  <a:gd name="T14" fmla="*/ 0 w 68"/>
                  <a:gd name="T15" fmla="*/ 0 h 225"/>
                  <a:gd name="T16" fmla="*/ 0 w 68"/>
                  <a:gd name="T17" fmla="*/ 0 h 225"/>
                  <a:gd name="T18" fmla="*/ 0 w 68"/>
                  <a:gd name="T19" fmla="*/ 0 h 225"/>
                  <a:gd name="T20" fmla="*/ 0 w 68"/>
                  <a:gd name="T21" fmla="*/ 0 h 225"/>
                  <a:gd name="T22" fmla="*/ 0 w 68"/>
                  <a:gd name="T23" fmla="*/ 0 h 225"/>
                  <a:gd name="T24" fmla="*/ 0 w 68"/>
                  <a:gd name="T25" fmla="*/ 0 h 225"/>
                  <a:gd name="T26" fmla="*/ 0 w 68"/>
                  <a:gd name="T27" fmla="*/ 0 h 225"/>
                  <a:gd name="T28" fmla="*/ 0 w 68"/>
                  <a:gd name="T29" fmla="*/ 0 h 225"/>
                  <a:gd name="T30" fmla="*/ 0 w 68"/>
                  <a:gd name="T31" fmla="*/ 0 h 225"/>
                  <a:gd name="T32" fmla="*/ 0 w 68"/>
                  <a:gd name="T33" fmla="*/ 0 h 2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225"/>
                  <a:gd name="T53" fmla="*/ 68 w 68"/>
                  <a:gd name="T54" fmla="*/ 225 h 2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225">
                    <a:moveTo>
                      <a:pt x="43" y="0"/>
                    </a:moveTo>
                    <a:lnTo>
                      <a:pt x="25" y="52"/>
                    </a:lnTo>
                    <a:lnTo>
                      <a:pt x="0" y="61"/>
                    </a:lnTo>
                    <a:lnTo>
                      <a:pt x="23" y="72"/>
                    </a:lnTo>
                    <a:lnTo>
                      <a:pt x="38" y="101"/>
                    </a:lnTo>
                    <a:lnTo>
                      <a:pt x="51" y="141"/>
                    </a:lnTo>
                    <a:lnTo>
                      <a:pt x="52" y="193"/>
                    </a:lnTo>
                    <a:lnTo>
                      <a:pt x="52" y="225"/>
                    </a:lnTo>
                    <a:lnTo>
                      <a:pt x="68" y="225"/>
                    </a:lnTo>
                    <a:lnTo>
                      <a:pt x="62" y="174"/>
                    </a:lnTo>
                    <a:lnTo>
                      <a:pt x="60" y="135"/>
                    </a:lnTo>
                    <a:lnTo>
                      <a:pt x="55" y="109"/>
                    </a:lnTo>
                    <a:lnTo>
                      <a:pt x="48" y="89"/>
                    </a:lnTo>
                    <a:lnTo>
                      <a:pt x="40" y="70"/>
                    </a:lnTo>
                    <a:lnTo>
                      <a:pt x="43" y="27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3" name="Freeform 129"/>
              <p:cNvSpPr>
                <a:spLocks/>
              </p:cNvSpPr>
              <p:nvPr/>
            </p:nvSpPr>
            <p:spPr bwMode="auto">
              <a:xfrm>
                <a:off x="972" y="4207"/>
                <a:ext cx="22" cy="9"/>
              </a:xfrm>
              <a:custGeom>
                <a:avLst/>
                <a:gdLst>
                  <a:gd name="T0" fmla="*/ 0 w 201"/>
                  <a:gd name="T1" fmla="*/ 0 h 88"/>
                  <a:gd name="T2" fmla="*/ 0 w 201"/>
                  <a:gd name="T3" fmla="*/ 0 h 88"/>
                  <a:gd name="T4" fmla="*/ 0 w 201"/>
                  <a:gd name="T5" fmla="*/ 0 h 88"/>
                  <a:gd name="T6" fmla="*/ 0 w 201"/>
                  <a:gd name="T7" fmla="*/ 0 h 88"/>
                  <a:gd name="T8" fmla="*/ 0 w 201"/>
                  <a:gd name="T9" fmla="*/ 0 h 88"/>
                  <a:gd name="T10" fmla="*/ 0 w 201"/>
                  <a:gd name="T11" fmla="*/ 0 h 88"/>
                  <a:gd name="T12" fmla="*/ 0 w 201"/>
                  <a:gd name="T13" fmla="*/ 0 h 88"/>
                  <a:gd name="T14" fmla="*/ 0 w 201"/>
                  <a:gd name="T15" fmla="*/ 0 h 88"/>
                  <a:gd name="T16" fmla="*/ 0 w 201"/>
                  <a:gd name="T17" fmla="*/ 0 h 88"/>
                  <a:gd name="T18" fmla="*/ 0 w 201"/>
                  <a:gd name="T19" fmla="*/ 0 h 88"/>
                  <a:gd name="T20" fmla="*/ 0 w 201"/>
                  <a:gd name="T21" fmla="*/ 0 h 88"/>
                  <a:gd name="T22" fmla="*/ 0 w 201"/>
                  <a:gd name="T23" fmla="*/ 0 h 88"/>
                  <a:gd name="T24" fmla="*/ 0 w 201"/>
                  <a:gd name="T25" fmla="*/ 0 h 88"/>
                  <a:gd name="T26" fmla="*/ 0 w 201"/>
                  <a:gd name="T27" fmla="*/ 0 h 88"/>
                  <a:gd name="T28" fmla="*/ 0 w 201"/>
                  <a:gd name="T29" fmla="*/ 0 h 88"/>
                  <a:gd name="T30" fmla="*/ 0 w 201"/>
                  <a:gd name="T31" fmla="*/ 0 h 88"/>
                  <a:gd name="T32" fmla="*/ 0 w 201"/>
                  <a:gd name="T33" fmla="*/ 0 h 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1"/>
                  <a:gd name="T52" fmla="*/ 0 h 88"/>
                  <a:gd name="T53" fmla="*/ 201 w 201"/>
                  <a:gd name="T54" fmla="*/ 88 h 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1" h="88">
                    <a:moveTo>
                      <a:pt x="13" y="0"/>
                    </a:moveTo>
                    <a:lnTo>
                      <a:pt x="41" y="23"/>
                    </a:lnTo>
                    <a:lnTo>
                      <a:pt x="67" y="23"/>
                    </a:lnTo>
                    <a:lnTo>
                      <a:pt x="90" y="23"/>
                    </a:lnTo>
                    <a:lnTo>
                      <a:pt x="119" y="25"/>
                    </a:lnTo>
                    <a:lnTo>
                      <a:pt x="142" y="35"/>
                    </a:lnTo>
                    <a:lnTo>
                      <a:pt x="165" y="45"/>
                    </a:lnTo>
                    <a:lnTo>
                      <a:pt x="201" y="88"/>
                    </a:lnTo>
                    <a:lnTo>
                      <a:pt x="170" y="72"/>
                    </a:lnTo>
                    <a:lnTo>
                      <a:pt x="146" y="52"/>
                    </a:lnTo>
                    <a:lnTo>
                      <a:pt x="117" y="43"/>
                    </a:lnTo>
                    <a:lnTo>
                      <a:pt x="91" y="35"/>
                    </a:lnTo>
                    <a:lnTo>
                      <a:pt x="70" y="35"/>
                    </a:lnTo>
                    <a:lnTo>
                      <a:pt x="29" y="39"/>
                    </a:lnTo>
                    <a:lnTo>
                      <a:pt x="0" y="37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4" name="Freeform 130"/>
              <p:cNvSpPr>
                <a:spLocks/>
              </p:cNvSpPr>
              <p:nvPr/>
            </p:nvSpPr>
            <p:spPr bwMode="auto">
              <a:xfrm>
                <a:off x="954" y="4118"/>
                <a:ext cx="19" cy="9"/>
              </a:xfrm>
              <a:custGeom>
                <a:avLst/>
                <a:gdLst>
                  <a:gd name="T0" fmla="*/ 0 w 173"/>
                  <a:gd name="T1" fmla="*/ 0 h 79"/>
                  <a:gd name="T2" fmla="*/ 0 w 173"/>
                  <a:gd name="T3" fmla="*/ 0 h 79"/>
                  <a:gd name="T4" fmla="*/ 0 w 173"/>
                  <a:gd name="T5" fmla="*/ 0 h 79"/>
                  <a:gd name="T6" fmla="*/ 0 w 173"/>
                  <a:gd name="T7" fmla="*/ 0 h 79"/>
                  <a:gd name="T8" fmla="*/ 0 w 173"/>
                  <a:gd name="T9" fmla="*/ 0 h 79"/>
                  <a:gd name="T10" fmla="*/ 0 w 173"/>
                  <a:gd name="T11" fmla="*/ 0 h 79"/>
                  <a:gd name="T12" fmla="*/ 0 w 173"/>
                  <a:gd name="T13" fmla="*/ 0 h 79"/>
                  <a:gd name="T14" fmla="*/ 0 w 173"/>
                  <a:gd name="T15" fmla="*/ 0 h 79"/>
                  <a:gd name="T16" fmla="*/ 0 w 173"/>
                  <a:gd name="T17" fmla="*/ 0 h 79"/>
                  <a:gd name="T18" fmla="*/ 0 w 173"/>
                  <a:gd name="T19" fmla="*/ 0 h 79"/>
                  <a:gd name="T20" fmla="*/ 0 w 173"/>
                  <a:gd name="T21" fmla="*/ 0 h 79"/>
                  <a:gd name="T22" fmla="*/ 0 w 173"/>
                  <a:gd name="T23" fmla="*/ 0 h 79"/>
                  <a:gd name="T24" fmla="*/ 0 w 173"/>
                  <a:gd name="T25" fmla="*/ 0 h 79"/>
                  <a:gd name="T26" fmla="*/ 0 w 173"/>
                  <a:gd name="T27" fmla="*/ 0 h 79"/>
                  <a:gd name="T28" fmla="*/ 0 w 173"/>
                  <a:gd name="T29" fmla="*/ 0 h 79"/>
                  <a:gd name="T30" fmla="*/ 0 w 173"/>
                  <a:gd name="T31" fmla="*/ 0 h 79"/>
                  <a:gd name="T32" fmla="*/ 0 w 173"/>
                  <a:gd name="T33" fmla="*/ 0 h 79"/>
                  <a:gd name="T34" fmla="*/ 0 w 173"/>
                  <a:gd name="T35" fmla="*/ 0 h 79"/>
                  <a:gd name="T36" fmla="*/ 0 w 173"/>
                  <a:gd name="T37" fmla="*/ 0 h 79"/>
                  <a:gd name="T38" fmla="*/ 0 w 173"/>
                  <a:gd name="T39" fmla="*/ 0 h 79"/>
                  <a:gd name="T40" fmla="*/ 0 w 173"/>
                  <a:gd name="T41" fmla="*/ 0 h 79"/>
                  <a:gd name="T42" fmla="*/ 0 w 173"/>
                  <a:gd name="T43" fmla="*/ 0 h 79"/>
                  <a:gd name="T44" fmla="*/ 0 w 173"/>
                  <a:gd name="T45" fmla="*/ 0 h 79"/>
                  <a:gd name="T46" fmla="*/ 0 w 173"/>
                  <a:gd name="T47" fmla="*/ 0 h 79"/>
                  <a:gd name="T48" fmla="*/ 0 w 173"/>
                  <a:gd name="T49" fmla="*/ 0 h 7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3"/>
                  <a:gd name="T76" fmla="*/ 0 h 79"/>
                  <a:gd name="T77" fmla="*/ 173 w 173"/>
                  <a:gd name="T78" fmla="*/ 79 h 7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3" h="79">
                    <a:moveTo>
                      <a:pt x="7" y="10"/>
                    </a:moveTo>
                    <a:lnTo>
                      <a:pt x="12" y="20"/>
                    </a:lnTo>
                    <a:lnTo>
                      <a:pt x="6" y="30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10" y="53"/>
                    </a:lnTo>
                    <a:lnTo>
                      <a:pt x="29" y="65"/>
                    </a:lnTo>
                    <a:lnTo>
                      <a:pt x="55" y="75"/>
                    </a:lnTo>
                    <a:lnTo>
                      <a:pt x="83" y="79"/>
                    </a:lnTo>
                    <a:lnTo>
                      <a:pt x="107" y="78"/>
                    </a:lnTo>
                    <a:lnTo>
                      <a:pt x="133" y="69"/>
                    </a:lnTo>
                    <a:lnTo>
                      <a:pt x="173" y="60"/>
                    </a:lnTo>
                    <a:lnTo>
                      <a:pt x="144" y="53"/>
                    </a:lnTo>
                    <a:lnTo>
                      <a:pt x="132" y="42"/>
                    </a:lnTo>
                    <a:lnTo>
                      <a:pt x="135" y="56"/>
                    </a:lnTo>
                    <a:lnTo>
                      <a:pt x="123" y="63"/>
                    </a:lnTo>
                    <a:lnTo>
                      <a:pt x="85" y="63"/>
                    </a:lnTo>
                    <a:lnTo>
                      <a:pt x="56" y="62"/>
                    </a:lnTo>
                    <a:lnTo>
                      <a:pt x="39" y="54"/>
                    </a:lnTo>
                    <a:lnTo>
                      <a:pt x="28" y="43"/>
                    </a:lnTo>
                    <a:lnTo>
                      <a:pt x="25" y="31"/>
                    </a:lnTo>
                    <a:lnTo>
                      <a:pt x="30" y="16"/>
                    </a:lnTo>
                    <a:lnTo>
                      <a:pt x="30" y="0"/>
                    </a:lnTo>
                    <a:lnTo>
                      <a:pt x="7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5" name="Freeform 131"/>
              <p:cNvSpPr>
                <a:spLocks/>
              </p:cNvSpPr>
              <p:nvPr/>
            </p:nvSpPr>
            <p:spPr bwMode="auto">
              <a:xfrm>
                <a:off x="1059" y="4112"/>
                <a:ext cx="9" cy="55"/>
              </a:xfrm>
              <a:custGeom>
                <a:avLst/>
                <a:gdLst>
                  <a:gd name="T0" fmla="*/ 0 w 76"/>
                  <a:gd name="T1" fmla="*/ 0 h 498"/>
                  <a:gd name="T2" fmla="*/ 0 w 76"/>
                  <a:gd name="T3" fmla="*/ 0 h 498"/>
                  <a:gd name="T4" fmla="*/ 0 w 76"/>
                  <a:gd name="T5" fmla="*/ 0 h 498"/>
                  <a:gd name="T6" fmla="*/ 0 w 76"/>
                  <a:gd name="T7" fmla="*/ 0 h 498"/>
                  <a:gd name="T8" fmla="*/ 0 w 76"/>
                  <a:gd name="T9" fmla="*/ 0 h 498"/>
                  <a:gd name="T10" fmla="*/ 0 w 76"/>
                  <a:gd name="T11" fmla="*/ 0 h 498"/>
                  <a:gd name="T12" fmla="*/ 0 w 76"/>
                  <a:gd name="T13" fmla="*/ 0 h 498"/>
                  <a:gd name="T14" fmla="*/ 0 w 76"/>
                  <a:gd name="T15" fmla="*/ 0 h 498"/>
                  <a:gd name="T16" fmla="*/ 0 w 76"/>
                  <a:gd name="T17" fmla="*/ 0 h 498"/>
                  <a:gd name="T18" fmla="*/ 0 w 76"/>
                  <a:gd name="T19" fmla="*/ 0 h 498"/>
                  <a:gd name="T20" fmla="*/ 0 w 76"/>
                  <a:gd name="T21" fmla="*/ 0 h 498"/>
                  <a:gd name="T22" fmla="*/ 0 w 76"/>
                  <a:gd name="T23" fmla="*/ 0 h 498"/>
                  <a:gd name="T24" fmla="*/ 0 w 76"/>
                  <a:gd name="T25" fmla="*/ 0 h 498"/>
                  <a:gd name="T26" fmla="*/ 0 w 76"/>
                  <a:gd name="T27" fmla="*/ 0 h 498"/>
                  <a:gd name="T28" fmla="*/ 0 w 76"/>
                  <a:gd name="T29" fmla="*/ 0 h 498"/>
                  <a:gd name="T30" fmla="*/ 0 w 76"/>
                  <a:gd name="T31" fmla="*/ 0 h 498"/>
                  <a:gd name="T32" fmla="*/ 0 w 76"/>
                  <a:gd name="T33" fmla="*/ 0 h 498"/>
                  <a:gd name="T34" fmla="*/ 0 w 76"/>
                  <a:gd name="T35" fmla="*/ 0 h 498"/>
                  <a:gd name="T36" fmla="*/ 0 w 76"/>
                  <a:gd name="T37" fmla="*/ 0 h 498"/>
                  <a:gd name="T38" fmla="*/ 0 w 76"/>
                  <a:gd name="T39" fmla="*/ 0 h 498"/>
                  <a:gd name="T40" fmla="*/ 0 w 76"/>
                  <a:gd name="T41" fmla="*/ 0 h 498"/>
                  <a:gd name="T42" fmla="*/ 0 w 76"/>
                  <a:gd name="T43" fmla="*/ 0 h 498"/>
                  <a:gd name="T44" fmla="*/ 0 w 76"/>
                  <a:gd name="T45" fmla="*/ 0 h 498"/>
                  <a:gd name="T46" fmla="*/ 0 w 76"/>
                  <a:gd name="T47" fmla="*/ 0 h 498"/>
                  <a:gd name="T48" fmla="*/ 0 w 76"/>
                  <a:gd name="T49" fmla="*/ 0 h 498"/>
                  <a:gd name="T50" fmla="*/ 0 w 76"/>
                  <a:gd name="T51" fmla="*/ 0 h 498"/>
                  <a:gd name="T52" fmla="*/ 0 w 76"/>
                  <a:gd name="T53" fmla="*/ 0 h 498"/>
                  <a:gd name="T54" fmla="*/ 0 w 76"/>
                  <a:gd name="T55" fmla="*/ 0 h 498"/>
                  <a:gd name="T56" fmla="*/ 0 w 76"/>
                  <a:gd name="T57" fmla="*/ 0 h 498"/>
                  <a:gd name="T58" fmla="*/ 0 w 76"/>
                  <a:gd name="T59" fmla="*/ 0 h 498"/>
                  <a:gd name="T60" fmla="*/ 0 w 76"/>
                  <a:gd name="T61" fmla="*/ 0 h 498"/>
                  <a:gd name="T62" fmla="*/ 0 w 76"/>
                  <a:gd name="T63" fmla="*/ 0 h 498"/>
                  <a:gd name="T64" fmla="*/ 0 w 76"/>
                  <a:gd name="T65" fmla="*/ 0 h 498"/>
                  <a:gd name="T66" fmla="*/ 0 w 76"/>
                  <a:gd name="T67" fmla="*/ 0 h 49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"/>
                  <a:gd name="T103" fmla="*/ 0 h 498"/>
                  <a:gd name="T104" fmla="*/ 76 w 76"/>
                  <a:gd name="T105" fmla="*/ 498 h 49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" h="498">
                    <a:moveTo>
                      <a:pt x="74" y="0"/>
                    </a:moveTo>
                    <a:lnTo>
                      <a:pt x="70" y="53"/>
                    </a:lnTo>
                    <a:lnTo>
                      <a:pt x="61" y="87"/>
                    </a:lnTo>
                    <a:lnTo>
                      <a:pt x="38" y="122"/>
                    </a:lnTo>
                    <a:lnTo>
                      <a:pt x="20" y="149"/>
                    </a:lnTo>
                    <a:lnTo>
                      <a:pt x="7" y="173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6" y="240"/>
                    </a:lnTo>
                    <a:lnTo>
                      <a:pt x="15" y="265"/>
                    </a:lnTo>
                    <a:lnTo>
                      <a:pt x="27" y="288"/>
                    </a:lnTo>
                    <a:lnTo>
                      <a:pt x="40" y="328"/>
                    </a:lnTo>
                    <a:lnTo>
                      <a:pt x="43" y="357"/>
                    </a:lnTo>
                    <a:lnTo>
                      <a:pt x="38" y="393"/>
                    </a:lnTo>
                    <a:lnTo>
                      <a:pt x="26" y="453"/>
                    </a:lnTo>
                    <a:lnTo>
                      <a:pt x="17" y="482"/>
                    </a:lnTo>
                    <a:lnTo>
                      <a:pt x="18" y="498"/>
                    </a:lnTo>
                    <a:lnTo>
                      <a:pt x="30" y="466"/>
                    </a:lnTo>
                    <a:lnTo>
                      <a:pt x="44" y="425"/>
                    </a:lnTo>
                    <a:lnTo>
                      <a:pt x="52" y="390"/>
                    </a:lnTo>
                    <a:lnTo>
                      <a:pt x="54" y="356"/>
                    </a:lnTo>
                    <a:lnTo>
                      <a:pt x="54" y="330"/>
                    </a:lnTo>
                    <a:lnTo>
                      <a:pt x="48" y="317"/>
                    </a:lnTo>
                    <a:lnTo>
                      <a:pt x="40" y="303"/>
                    </a:lnTo>
                    <a:lnTo>
                      <a:pt x="40" y="281"/>
                    </a:lnTo>
                    <a:lnTo>
                      <a:pt x="20" y="240"/>
                    </a:lnTo>
                    <a:lnTo>
                      <a:pt x="17" y="210"/>
                    </a:lnTo>
                    <a:lnTo>
                      <a:pt x="20" y="188"/>
                    </a:lnTo>
                    <a:lnTo>
                      <a:pt x="40" y="151"/>
                    </a:lnTo>
                    <a:lnTo>
                      <a:pt x="55" y="117"/>
                    </a:lnTo>
                    <a:lnTo>
                      <a:pt x="66" y="94"/>
                    </a:lnTo>
                    <a:lnTo>
                      <a:pt x="76" y="45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6" name="Freeform 132"/>
              <p:cNvSpPr>
                <a:spLocks/>
              </p:cNvSpPr>
              <p:nvPr/>
            </p:nvSpPr>
            <p:spPr bwMode="auto">
              <a:xfrm>
                <a:off x="1062" y="4141"/>
                <a:ext cx="18" cy="53"/>
              </a:xfrm>
              <a:custGeom>
                <a:avLst/>
                <a:gdLst>
                  <a:gd name="T0" fmla="*/ 0 w 157"/>
                  <a:gd name="T1" fmla="*/ 0 h 480"/>
                  <a:gd name="T2" fmla="*/ 0 w 157"/>
                  <a:gd name="T3" fmla="*/ 0 h 480"/>
                  <a:gd name="T4" fmla="*/ 0 w 157"/>
                  <a:gd name="T5" fmla="*/ 0 h 480"/>
                  <a:gd name="T6" fmla="*/ 0 w 157"/>
                  <a:gd name="T7" fmla="*/ 0 h 480"/>
                  <a:gd name="T8" fmla="*/ 0 w 157"/>
                  <a:gd name="T9" fmla="*/ 0 h 480"/>
                  <a:gd name="T10" fmla="*/ 0 w 157"/>
                  <a:gd name="T11" fmla="*/ 0 h 480"/>
                  <a:gd name="T12" fmla="*/ 0 w 157"/>
                  <a:gd name="T13" fmla="*/ 0 h 480"/>
                  <a:gd name="T14" fmla="*/ 0 w 157"/>
                  <a:gd name="T15" fmla="*/ 0 h 480"/>
                  <a:gd name="T16" fmla="*/ 0 w 157"/>
                  <a:gd name="T17" fmla="*/ 0 h 480"/>
                  <a:gd name="T18" fmla="*/ 0 w 157"/>
                  <a:gd name="T19" fmla="*/ 0 h 480"/>
                  <a:gd name="T20" fmla="*/ 0 w 157"/>
                  <a:gd name="T21" fmla="*/ 0 h 480"/>
                  <a:gd name="T22" fmla="*/ 0 w 157"/>
                  <a:gd name="T23" fmla="*/ 0 h 480"/>
                  <a:gd name="T24" fmla="*/ 0 w 157"/>
                  <a:gd name="T25" fmla="*/ 0 h 480"/>
                  <a:gd name="T26" fmla="*/ 0 w 157"/>
                  <a:gd name="T27" fmla="*/ 0 h 480"/>
                  <a:gd name="T28" fmla="*/ 0 w 157"/>
                  <a:gd name="T29" fmla="*/ 0 h 480"/>
                  <a:gd name="T30" fmla="*/ 0 w 157"/>
                  <a:gd name="T31" fmla="*/ 0 h 480"/>
                  <a:gd name="T32" fmla="*/ 0 w 157"/>
                  <a:gd name="T33" fmla="*/ 0 h 480"/>
                  <a:gd name="T34" fmla="*/ 0 w 157"/>
                  <a:gd name="T35" fmla="*/ 0 h 480"/>
                  <a:gd name="T36" fmla="*/ 0 w 157"/>
                  <a:gd name="T37" fmla="*/ 0 h 480"/>
                  <a:gd name="T38" fmla="*/ 0 w 157"/>
                  <a:gd name="T39" fmla="*/ 0 h 480"/>
                  <a:gd name="T40" fmla="*/ 0 w 157"/>
                  <a:gd name="T41" fmla="*/ 0 h 480"/>
                  <a:gd name="T42" fmla="*/ 0 w 157"/>
                  <a:gd name="T43" fmla="*/ 0 h 480"/>
                  <a:gd name="T44" fmla="*/ 0 w 157"/>
                  <a:gd name="T45" fmla="*/ 0 h 480"/>
                  <a:gd name="T46" fmla="*/ 0 w 157"/>
                  <a:gd name="T47" fmla="*/ 0 h 480"/>
                  <a:gd name="T48" fmla="*/ 0 w 157"/>
                  <a:gd name="T49" fmla="*/ 0 h 480"/>
                  <a:gd name="T50" fmla="*/ 0 w 157"/>
                  <a:gd name="T51" fmla="*/ 0 h 480"/>
                  <a:gd name="T52" fmla="*/ 0 w 157"/>
                  <a:gd name="T53" fmla="*/ 0 h 480"/>
                  <a:gd name="T54" fmla="*/ 0 w 157"/>
                  <a:gd name="T55" fmla="*/ 0 h 480"/>
                  <a:gd name="T56" fmla="*/ 0 w 157"/>
                  <a:gd name="T57" fmla="*/ 0 h 480"/>
                  <a:gd name="T58" fmla="*/ 0 w 157"/>
                  <a:gd name="T59" fmla="*/ 0 h 480"/>
                  <a:gd name="T60" fmla="*/ 0 w 157"/>
                  <a:gd name="T61" fmla="*/ 0 h 480"/>
                  <a:gd name="T62" fmla="*/ 0 w 157"/>
                  <a:gd name="T63" fmla="*/ 0 h 48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57"/>
                  <a:gd name="T97" fmla="*/ 0 h 480"/>
                  <a:gd name="T98" fmla="*/ 157 w 157"/>
                  <a:gd name="T99" fmla="*/ 480 h 48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57" h="480">
                    <a:moveTo>
                      <a:pt x="92" y="30"/>
                    </a:moveTo>
                    <a:lnTo>
                      <a:pt x="100" y="26"/>
                    </a:lnTo>
                    <a:lnTo>
                      <a:pt x="111" y="32"/>
                    </a:lnTo>
                    <a:lnTo>
                      <a:pt x="122" y="48"/>
                    </a:lnTo>
                    <a:lnTo>
                      <a:pt x="125" y="70"/>
                    </a:lnTo>
                    <a:lnTo>
                      <a:pt x="125" y="97"/>
                    </a:lnTo>
                    <a:lnTo>
                      <a:pt x="119" y="121"/>
                    </a:lnTo>
                    <a:lnTo>
                      <a:pt x="111" y="138"/>
                    </a:lnTo>
                    <a:lnTo>
                      <a:pt x="97" y="161"/>
                    </a:lnTo>
                    <a:lnTo>
                      <a:pt x="89" y="183"/>
                    </a:lnTo>
                    <a:lnTo>
                      <a:pt x="84" y="197"/>
                    </a:lnTo>
                    <a:lnTo>
                      <a:pt x="85" y="209"/>
                    </a:lnTo>
                    <a:lnTo>
                      <a:pt x="92" y="206"/>
                    </a:lnTo>
                    <a:lnTo>
                      <a:pt x="93" y="190"/>
                    </a:lnTo>
                    <a:lnTo>
                      <a:pt x="105" y="169"/>
                    </a:lnTo>
                    <a:lnTo>
                      <a:pt x="115" y="156"/>
                    </a:lnTo>
                    <a:lnTo>
                      <a:pt x="126" y="157"/>
                    </a:lnTo>
                    <a:lnTo>
                      <a:pt x="133" y="175"/>
                    </a:lnTo>
                    <a:lnTo>
                      <a:pt x="142" y="210"/>
                    </a:lnTo>
                    <a:lnTo>
                      <a:pt x="144" y="249"/>
                    </a:lnTo>
                    <a:lnTo>
                      <a:pt x="141" y="292"/>
                    </a:lnTo>
                    <a:lnTo>
                      <a:pt x="133" y="316"/>
                    </a:lnTo>
                    <a:lnTo>
                      <a:pt x="122" y="344"/>
                    </a:lnTo>
                    <a:lnTo>
                      <a:pt x="93" y="384"/>
                    </a:lnTo>
                    <a:lnTo>
                      <a:pt x="66" y="410"/>
                    </a:lnTo>
                    <a:lnTo>
                      <a:pt x="37" y="433"/>
                    </a:lnTo>
                    <a:lnTo>
                      <a:pt x="22" y="443"/>
                    </a:lnTo>
                    <a:lnTo>
                      <a:pt x="10" y="441"/>
                    </a:lnTo>
                    <a:lnTo>
                      <a:pt x="6" y="435"/>
                    </a:lnTo>
                    <a:lnTo>
                      <a:pt x="10" y="413"/>
                    </a:lnTo>
                    <a:lnTo>
                      <a:pt x="0" y="412"/>
                    </a:lnTo>
                    <a:lnTo>
                      <a:pt x="0" y="472"/>
                    </a:lnTo>
                    <a:lnTo>
                      <a:pt x="11" y="468"/>
                    </a:lnTo>
                    <a:lnTo>
                      <a:pt x="33" y="447"/>
                    </a:lnTo>
                    <a:lnTo>
                      <a:pt x="55" y="434"/>
                    </a:lnTo>
                    <a:lnTo>
                      <a:pt x="67" y="423"/>
                    </a:lnTo>
                    <a:lnTo>
                      <a:pt x="81" y="422"/>
                    </a:lnTo>
                    <a:lnTo>
                      <a:pt x="94" y="426"/>
                    </a:lnTo>
                    <a:lnTo>
                      <a:pt x="105" y="439"/>
                    </a:lnTo>
                    <a:lnTo>
                      <a:pt x="115" y="458"/>
                    </a:lnTo>
                    <a:lnTo>
                      <a:pt x="120" y="480"/>
                    </a:lnTo>
                    <a:lnTo>
                      <a:pt x="134" y="455"/>
                    </a:lnTo>
                    <a:lnTo>
                      <a:pt x="128" y="423"/>
                    </a:lnTo>
                    <a:lnTo>
                      <a:pt x="121" y="397"/>
                    </a:lnTo>
                    <a:lnTo>
                      <a:pt x="111" y="379"/>
                    </a:lnTo>
                    <a:lnTo>
                      <a:pt x="121" y="362"/>
                    </a:lnTo>
                    <a:lnTo>
                      <a:pt x="135" y="338"/>
                    </a:lnTo>
                    <a:lnTo>
                      <a:pt x="147" y="317"/>
                    </a:lnTo>
                    <a:lnTo>
                      <a:pt x="157" y="268"/>
                    </a:lnTo>
                    <a:lnTo>
                      <a:pt x="155" y="227"/>
                    </a:lnTo>
                    <a:lnTo>
                      <a:pt x="149" y="184"/>
                    </a:lnTo>
                    <a:lnTo>
                      <a:pt x="144" y="162"/>
                    </a:lnTo>
                    <a:lnTo>
                      <a:pt x="136" y="152"/>
                    </a:lnTo>
                    <a:lnTo>
                      <a:pt x="130" y="144"/>
                    </a:lnTo>
                    <a:lnTo>
                      <a:pt x="135" y="124"/>
                    </a:lnTo>
                    <a:lnTo>
                      <a:pt x="139" y="103"/>
                    </a:lnTo>
                    <a:lnTo>
                      <a:pt x="139" y="82"/>
                    </a:lnTo>
                    <a:lnTo>
                      <a:pt x="136" y="66"/>
                    </a:lnTo>
                    <a:lnTo>
                      <a:pt x="132" y="51"/>
                    </a:lnTo>
                    <a:lnTo>
                      <a:pt x="124" y="30"/>
                    </a:lnTo>
                    <a:lnTo>
                      <a:pt x="112" y="9"/>
                    </a:lnTo>
                    <a:lnTo>
                      <a:pt x="100" y="0"/>
                    </a:lnTo>
                    <a:lnTo>
                      <a:pt x="92" y="3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7" name="Freeform 133"/>
              <p:cNvSpPr>
                <a:spLocks/>
              </p:cNvSpPr>
              <p:nvPr/>
            </p:nvSpPr>
            <p:spPr bwMode="auto">
              <a:xfrm>
                <a:off x="942" y="4187"/>
                <a:ext cx="18" cy="20"/>
              </a:xfrm>
              <a:custGeom>
                <a:avLst/>
                <a:gdLst>
                  <a:gd name="T0" fmla="*/ 0 w 168"/>
                  <a:gd name="T1" fmla="*/ 0 h 178"/>
                  <a:gd name="T2" fmla="*/ 0 w 168"/>
                  <a:gd name="T3" fmla="*/ 0 h 178"/>
                  <a:gd name="T4" fmla="*/ 0 w 168"/>
                  <a:gd name="T5" fmla="*/ 0 h 178"/>
                  <a:gd name="T6" fmla="*/ 0 w 168"/>
                  <a:gd name="T7" fmla="*/ 0 h 178"/>
                  <a:gd name="T8" fmla="*/ 0 w 168"/>
                  <a:gd name="T9" fmla="*/ 0 h 178"/>
                  <a:gd name="T10" fmla="*/ 0 w 168"/>
                  <a:gd name="T11" fmla="*/ 0 h 178"/>
                  <a:gd name="T12" fmla="*/ 0 w 168"/>
                  <a:gd name="T13" fmla="*/ 0 h 178"/>
                  <a:gd name="T14" fmla="*/ 0 w 168"/>
                  <a:gd name="T15" fmla="*/ 0 h 178"/>
                  <a:gd name="T16" fmla="*/ 0 w 168"/>
                  <a:gd name="T17" fmla="*/ 0 h 178"/>
                  <a:gd name="T18" fmla="*/ 0 w 168"/>
                  <a:gd name="T19" fmla="*/ 0 h 178"/>
                  <a:gd name="T20" fmla="*/ 0 w 168"/>
                  <a:gd name="T21" fmla="*/ 0 h 178"/>
                  <a:gd name="T22" fmla="*/ 0 w 168"/>
                  <a:gd name="T23" fmla="*/ 0 h 178"/>
                  <a:gd name="T24" fmla="*/ 0 w 168"/>
                  <a:gd name="T25" fmla="*/ 0 h 178"/>
                  <a:gd name="T26" fmla="*/ 0 w 168"/>
                  <a:gd name="T27" fmla="*/ 0 h 178"/>
                  <a:gd name="T28" fmla="*/ 0 w 168"/>
                  <a:gd name="T29" fmla="*/ 0 h 178"/>
                  <a:gd name="T30" fmla="*/ 0 w 168"/>
                  <a:gd name="T31" fmla="*/ 0 h 178"/>
                  <a:gd name="T32" fmla="*/ 0 w 168"/>
                  <a:gd name="T33" fmla="*/ 0 h 178"/>
                  <a:gd name="T34" fmla="*/ 0 w 168"/>
                  <a:gd name="T35" fmla="*/ 0 h 178"/>
                  <a:gd name="T36" fmla="*/ 0 w 168"/>
                  <a:gd name="T37" fmla="*/ 0 h 178"/>
                  <a:gd name="T38" fmla="*/ 0 w 168"/>
                  <a:gd name="T39" fmla="*/ 0 h 178"/>
                  <a:gd name="T40" fmla="*/ 0 w 168"/>
                  <a:gd name="T41" fmla="*/ 0 h 178"/>
                  <a:gd name="T42" fmla="*/ 0 w 168"/>
                  <a:gd name="T43" fmla="*/ 0 h 178"/>
                  <a:gd name="T44" fmla="*/ 0 w 168"/>
                  <a:gd name="T45" fmla="*/ 0 h 178"/>
                  <a:gd name="T46" fmla="*/ 0 w 168"/>
                  <a:gd name="T47" fmla="*/ 0 h 178"/>
                  <a:gd name="T48" fmla="*/ 0 w 168"/>
                  <a:gd name="T49" fmla="*/ 0 h 178"/>
                  <a:gd name="T50" fmla="*/ 0 w 168"/>
                  <a:gd name="T51" fmla="*/ 0 h 17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8"/>
                  <a:gd name="T79" fmla="*/ 0 h 178"/>
                  <a:gd name="T80" fmla="*/ 168 w 168"/>
                  <a:gd name="T81" fmla="*/ 178 h 17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8" h="178">
                    <a:moveTo>
                      <a:pt x="7" y="19"/>
                    </a:moveTo>
                    <a:lnTo>
                      <a:pt x="26" y="52"/>
                    </a:lnTo>
                    <a:lnTo>
                      <a:pt x="30" y="74"/>
                    </a:lnTo>
                    <a:lnTo>
                      <a:pt x="27" y="84"/>
                    </a:lnTo>
                    <a:lnTo>
                      <a:pt x="21" y="91"/>
                    </a:lnTo>
                    <a:lnTo>
                      <a:pt x="0" y="95"/>
                    </a:lnTo>
                    <a:lnTo>
                      <a:pt x="24" y="100"/>
                    </a:lnTo>
                    <a:lnTo>
                      <a:pt x="46" y="103"/>
                    </a:lnTo>
                    <a:lnTo>
                      <a:pt x="66" y="122"/>
                    </a:lnTo>
                    <a:lnTo>
                      <a:pt x="87" y="147"/>
                    </a:lnTo>
                    <a:lnTo>
                      <a:pt x="96" y="159"/>
                    </a:lnTo>
                    <a:lnTo>
                      <a:pt x="74" y="168"/>
                    </a:lnTo>
                    <a:lnTo>
                      <a:pt x="65" y="178"/>
                    </a:lnTo>
                    <a:lnTo>
                      <a:pt x="79" y="176"/>
                    </a:lnTo>
                    <a:lnTo>
                      <a:pt x="94" y="168"/>
                    </a:lnTo>
                    <a:lnTo>
                      <a:pt x="119" y="167"/>
                    </a:lnTo>
                    <a:lnTo>
                      <a:pt x="162" y="164"/>
                    </a:lnTo>
                    <a:lnTo>
                      <a:pt x="168" y="134"/>
                    </a:lnTo>
                    <a:lnTo>
                      <a:pt x="156" y="151"/>
                    </a:lnTo>
                    <a:lnTo>
                      <a:pt x="134" y="152"/>
                    </a:lnTo>
                    <a:lnTo>
                      <a:pt x="111" y="144"/>
                    </a:lnTo>
                    <a:lnTo>
                      <a:pt x="78" y="118"/>
                    </a:lnTo>
                    <a:lnTo>
                      <a:pt x="49" y="86"/>
                    </a:lnTo>
                    <a:lnTo>
                      <a:pt x="12" y="0"/>
                    </a:lnTo>
                    <a:lnTo>
                      <a:pt x="7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8" name="Freeform 134"/>
              <p:cNvSpPr>
                <a:spLocks/>
              </p:cNvSpPr>
              <p:nvPr/>
            </p:nvSpPr>
            <p:spPr bwMode="auto">
              <a:xfrm>
                <a:off x="956" y="4206"/>
                <a:ext cx="9" cy="9"/>
              </a:xfrm>
              <a:custGeom>
                <a:avLst/>
                <a:gdLst>
                  <a:gd name="T0" fmla="*/ 0 w 83"/>
                  <a:gd name="T1" fmla="*/ 0 h 85"/>
                  <a:gd name="T2" fmla="*/ 0 w 83"/>
                  <a:gd name="T3" fmla="*/ 0 h 85"/>
                  <a:gd name="T4" fmla="*/ 0 w 83"/>
                  <a:gd name="T5" fmla="*/ 0 h 85"/>
                  <a:gd name="T6" fmla="*/ 0 w 83"/>
                  <a:gd name="T7" fmla="*/ 0 h 85"/>
                  <a:gd name="T8" fmla="*/ 0 w 83"/>
                  <a:gd name="T9" fmla="*/ 0 h 85"/>
                  <a:gd name="T10" fmla="*/ 0 w 83"/>
                  <a:gd name="T11" fmla="*/ 0 h 85"/>
                  <a:gd name="T12" fmla="*/ 0 w 83"/>
                  <a:gd name="T13" fmla="*/ 0 h 85"/>
                  <a:gd name="T14" fmla="*/ 0 w 83"/>
                  <a:gd name="T15" fmla="*/ 0 h 85"/>
                  <a:gd name="T16" fmla="*/ 0 w 83"/>
                  <a:gd name="T17" fmla="*/ 0 h 85"/>
                  <a:gd name="T18" fmla="*/ 0 w 83"/>
                  <a:gd name="T19" fmla="*/ 0 h 85"/>
                  <a:gd name="T20" fmla="*/ 0 w 83"/>
                  <a:gd name="T21" fmla="*/ 0 h 85"/>
                  <a:gd name="T22" fmla="*/ 0 w 83"/>
                  <a:gd name="T23" fmla="*/ 0 h 85"/>
                  <a:gd name="T24" fmla="*/ 0 w 83"/>
                  <a:gd name="T25" fmla="*/ 0 h 85"/>
                  <a:gd name="T26" fmla="*/ 0 w 83"/>
                  <a:gd name="T27" fmla="*/ 0 h 85"/>
                  <a:gd name="T28" fmla="*/ 0 w 83"/>
                  <a:gd name="T29" fmla="*/ 0 h 85"/>
                  <a:gd name="T30" fmla="*/ 0 w 83"/>
                  <a:gd name="T31" fmla="*/ 0 h 85"/>
                  <a:gd name="T32" fmla="*/ 0 w 83"/>
                  <a:gd name="T33" fmla="*/ 0 h 85"/>
                  <a:gd name="T34" fmla="*/ 0 w 83"/>
                  <a:gd name="T35" fmla="*/ 0 h 85"/>
                  <a:gd name="T36" fmla="*/ 0 w 83"/>
                  <a:gd name="T37" fmla="*/ 0 h 85"/>
                  <a:gd name="T38" fmla="*/ 0 w 83"/>
                  <a:gd name="T39" fmla="*/ 0 h 85"/>
                  <a:gd name="T40" fmla="*/ 0 w 83"/>
                  <a:gd name="T41" fmla="*/ 0 h 85"/>
                  <a:gd name="T42" fmla="*/ 0 w 83"/>
                  <a:gd name="T43" fmla="*/ 0 h 85"/>
                  <a:gd name="T44" fmla="*/ 0 w 83"/>
                  <a:gd name="T45" fmla="*/ 0 h 85"/>
                  <a:gd name="T46" fmla="*/ 0 w 83"/>
                  <a:gd name="T47" fmla="*/ 0 h 85"/>
                  <a:gd name="T48" fmla="*/ 0 w 83"/>
                  <a:gd name="T49" fmla="*/ 0 h 85"/>
                  <a:gd name="T50" fmla="*/ 0 w 83"/>
                  <a:gd name="T51" fmla="*/ 0 h 85"/>
                  <a:gd name="T52" fmla="*/ 0 w 83"/>
                  <a:gd name="T53" fmla="*/ 0 h 85"/>
                  <a:gd name="T54" fmla="*/ 0 w 83"/>
                  <a:gd name="T55" fmla="*/ 0 h 85"/>
                  <a:gd name="T56" fmla="*/ 0 w 83"/>
                  <a:gd name="T57" fmla="*/ 0 h 85"/>
                  <a:gd name="T58" fmla="*/ 0 w 83"/>
                  <a:gd name="T59" fmla="*/ 0 h 8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83"/>
                  <a:gd name="T91" fmla="*/ 0 h 85"/>
                  <a:gd name="T92" fmla="*/ 83 w 83"/>
                  <a:gd name="T93" fmla="*/ 85 h 8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83" h="85">
                    <a:moveTo>
                      <a:pt x="15" y="85"/>
                    </a:moveTo>
                    <a:lnTo>
                      <a:pt x="5" y="78"/>
                    </a:lnTo>
                    <a:lnTo>
                      <a:pt x="1" y="67"/>
                    </a:lnTo>
                    <a:lnTo>
                      <a:pt x="0" y="53"/>
                    </a:lnTo>
                    <a:lnTo>
                      <a:pt x="3" y="39"/>
                    </a:lnTo>
                    <a:lnTo>
                      <a:pt x="18" y="24"/>
                    </a:lnTo>
                    <a:lnTo>
                      <a:pt x="36" y="11"/>
                    </a:lnTo>
                    <a:lnTo>
                      <a:pt x="43" y="0"/>
                    </a:lnTo>
                    <a:lnTo>
                      <a:pt x="48" y="14"/>
                    </a:lnTo>
                    <a:lnTo>
                      <a:pt x="67" y="20"/>
                    </a:lnTo>
                    <a:lnTo>
                      <a:pt x="78" y="33"/>
                    </a:lnTo>
                    <a:lnTo>
                      <a:pt x="83" y="47"/>
                    </a:lnTo>
                    <a:lnTo>
                      <a:pt x="80" y="56"/>
                    </a:lnTo>
                    <a:lnTo>
                      <a:pt x="68" y="71"/>
                    </a:lnTo>
                    <a:lnTo>
                      <a:pt x="49" y="84"/>
                    </a:lnTo>
                    <a:lnTo>
                      <a:pt x="33" y="85"/>
                    </a:lnTo>
                    <a:lnTo>
                      <a:pt x="29" y="79"/>
                    </a:lnTo>
                    <a:lnTo>
                      <a:pt x="38" y="73"/>
                    </a:lnTo>
                    <a:lnTo>
                      <a:pt x="47" y="67"/>
                    </a:lnTo>
                    <a:lnTo>
                      <a:pt x="47" y="54"/>
                    </a:lnTo>
                    <a:lnTo>
                      <a:pt x="41" y="44"/>
                    </a:lnTo>
                    <a:lnTo>
                      <a:pt x="34" y="38"/>
                    </a:lnTo>
                    <a:lnTo>
                      <a:pt x="23" y="36"/>
                    </a:lnTo>
                    <a:lnTo>
                      <a:pt x="14" y="40"/>
                    </a:lnTo>
                    <a:lnTo>
                      <a:pt x="9" y="52"/>
                    </a:lnTo>
                    <a:lnTo>
                      <a:pt x="9" y="62"/>
                    </a:lnTo>
                    <a:lnTo>
                      <a:pt x="13" y="71"/>
                    </a:lnTo>
                    <a:lnTo>
                      <a:pt x="18" y="77"/>
                    </a:lnTo>
                    <a:lnTo>
                      <a:pt x="15" y="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29" name="Freeform 135"/>
              <p:cNvSpPr>
                <a:spLocks/>
              </p:cNvSpPr>
              <p:nvPr/>
            </p:nvSpPr>
            <p:spPr bwMode="auto">
              <a:xfrm>
                <a:off x="976" y="4198"/>
                <a:ext cx="55" cy="35"/>
              </a:xfrm>
              <a:custGeom>
                <a:avLst/>
                <a:gdLst>
                  <a:gd name="T0" fmla="*/ 0 w 500"/>
                  <a:gd name="T1" fmla="*/ 0 h 315"/>
                  <a:gd name="T2" fmla="*/ 0 w 500"/>
                  <a:gd name="T3" fmla="*/ 0 h 315"/>
                  <a:gd name="T4" fmla="*/ 0 w 500"/>
                  <a:gd name="T5" fmla="*/ 0 h 315"/>
                  <a:gd name="T6" fmla="*/ 0 w 500"/>
                  <a:gd name="T7" fmla="*/ 0 h 315"/>
                  <a:gd name="T8" fmla="*/ 0 w 500"/>
                  <a:gd name="T9" fmla="*/ 0 h 315"/>
                  <a:gd name="T10" fmla="*/ 0 w 500"/>
                  <a:gd name="T11" fmla="*/ 0 h 315"/>
                  <a:gd name="T12" fmla="*/ 0 w 500"/>
                  <a:gd name="T13" fmla="*/ 0 h 315"/>
                  <a:gd name="T14" fmla="*/ 0 w 500"/>
                  <a:gd name="T15" fmla="*/ 0 h 315"/>
                  <a:gd name="T16" fmla="*/ 0 w 500"/>
                  <a:gd name="T17" fmla="*/ 0 h 315"/>
                  <a:gd name="T18" fmla="*/ 0 w 500"/>
                  <a:gd name="T19" fmla="*/ 0 h 315"/>
                  <a:gd name="T20" fmla="*/ 0 w 500"/>
                  <a:gd name="T21" fmla="*/ 0 h 315"/>
                  <a:gd name="T22" fmla="*/ 0 w 500"/>
                  <a:gd name="T23" fmla="*/ 0 h 315"/>
                  <a:gd name="T24" fmla="*/ 0 w 500"/>
                  <a:gd name="T25" fmla="*/ 0 h 315"/>
                  <a:gd name="T26" fmla="*/ 0 w 500"/>
                  <a:gd name="T27" fmla="*/ 0 h 315"/>
                  <a:gd name="T28" fmla="*/ 0 w 500"/>
                  <a:gd name="T29" fmla="*/ 0 h 315"/>
                  <a:gd name="T30" fmla="*/ 0 w 500"/>
                  <a:gd name="T31" fmla="*/ 0 h 315"/>
                  <a:gd name="T32" fmla="*/ 0 w 500"/>
                  <a:gd name="T33" fmla="*/ 0 h 315"/>
                  <a:gd name="T34" fmla="*/ 0 w 500"/>
                  <a:gd name="T35" fmla="*/ 0 h 315"/>
                  <a:gd name="T36" fmla="*/ 0 w 500"/>
                  <a:gd name="T37" fmla="*/ 0 h 315"/>
                  <a:gd name="T38" fmla="*/ 0 w 500"/>
                  <a:gd name="T39" fmla="*/ 0 h 315"/>
                  <a:gd name="T40" fmla="*/ 0 w 500"/>
                  <a:gd name="T41" fmla="*/ 0 h 315"/>
                  <a:gd name="T42" fmla="*/ 0 w 500"/>
                  <a:gd name="T43" fmla="*/ 0 h 315"/>
                  <a:gd name="T44" fmla="*/ 0 w 500"/>
                  <a:gd name="T45" fmla="*/ 0 h 315"/>
                  <a:gd name="T46" fmla="*/ 0 w 500"/>
                  <a:gd name="T47" fmla="*/ 0 h 315"/>
                  <a:gd name="T48" fmla="*/ 0 w 500"/>
                  <a:gd name="T49" fmla="*/ 0 h 315"/>
                  <a:gd name="T50" fmla="*/ 0 w 500"/>
                  <a:gd name="T51" fmla="*/ 0 h 315"/>
                  <a:gd name="T52" fmla="*/ 0 w 500"/>
                  <a:gd name="T53" fmla="*/ 0 h 315"/>
                  <a:gd name="T54" fmla="*/ 0 w 500"/>
                  <a:gd name="T55" fmla="*/ 0 h 315"/>
                  <a:gd name="T56" fmla="*/ 0 w 500"/>
                  <a:gd name="T57" fmla="*/ 0 h 315"/>
                  <a:gd name="T58" fmla="*/ 0 w 500"/>
                  <a:gd name="T59" fmla="*/ 0 h 315"/>
                  <a:gd name="T60" fmla="*/ 0 w 500"/>
                  <a:gd name="T61" fmla="*/ 0 h 315"/>
                  <a:gd name="T62" fmla="*/ 0 w 500"/>
                  <a:gd name="T63" fmla="*/ 0 h 315"/>
                  <a:gd name="T64" fmla="*/ 0 w 500"/>
                  <a:gd name="T65" fmla="*/ 0 h 315"/>
                  <a:gd name="T66" fmla="*/ 0 w 500"/>
                  <a:gd name="T67" fmla="*/ 0 h 315"/>
                  <a:gd name="T68" fmla="*/ 0 w 500"/>
                  <a:gd name="T69" fmla="*/ 0 h 315"/>
                  <a:gd name="T70" fmla="*/ 0 w 500"/>
                  <a:gd name="T71" fmla="*/ 0 h 315"/>
                  <a:gd name="T72" fmla="*/ 0 w 500"/>
                  <a:gd name="T73" fmla="*/ 0 h 31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00"/>
                  <a:gd name="T112" fmla="*/ 0 h 315"/>
                  <a:gd name="T113" fmla="*/ 500 w 500"/>
                  <a:gd name="T114" fmla="*/ 315 h 31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00" h="315">
                    <a:moveTo>
                      <a:pt x="29" y="210"/>
                    </a:moveTo>
                    <a:lnTo>
                      <a:pt x="23" y="225"/>
                    </a:lnTo>
                    <a:lnTo>
                      <a:pt x="13" y="237"/>
                    </a:lnTo>
                    <a:lnTo>
                      <a:pt x="0" y="247"/>
                    </a:lnTo>
                    <a:lnTo>
                      <a:pt x="23" y="249"/>
                    </a:lnTo>
                    <a:lnTo>
                      <a:pt x="54" y="261"/>
                    </a:lnTo>
                    <a:lnTo>
                      <a:pt x="101" y="279"/>
                    </a:lnTo>
                    <a:lnTo>
                      <a:pt x="148" y="295"/>
                    </a:lnTo>
                    <a:lnTo>
                      <a:pt x="223" y="309"/>
                    </a:lnTo>
                    <a:lnTo>
                      <a:pt x="265" y="315"/>
                    </a:lnTo>
                    <a:lnTo>
                      <a:pt x="319" y="310"/>
                    </a:lnTo>
                    <a:lnTo>
                      <a:pt x="359" y="297"/>
                    </a:lnTo>
                    <a:lnTo>
                      <a:pt x="400" y="261"/>
                    </a:lnTo>
                    <a:lnTo>
                      <a:pt x="434" y="212"/>
                    </a:lnTo>
                    <a:lnTo>
                      <a:pt x="457" y="169"/>
                    </a:lnTo>
                    <a:lnTo>
                      <a:pt x="472" y="125"/>
                    </a:lnTo>
                    <a:lnTo>
                      <a:pt x="476" y="98"/>
                    </a:lnTo>
                    <a:lnTo>
                      <a:pt x="485" y="64"/>
                    </a:lnTo>
                    <a:lnTo>
                      <a:pt x="489" y="35"/>
                    </a:lnTo>
                    <a:lnTo>
                      <a:pt x="500" y="16"/>
                    </a:lnTo>
                    <a:lnTo>
                      <a:pt x="487" y="0"/>
                    </a:lnTo>
                    <a:lnTo>
                      <a:pt x="465" y="92"/>
                    </a:lnTo>
                    <a:lnTo>
                      <a:pt x="445" y="140"/>
                    </a:lnTo>
                    <a:lnTo>
                      <a:pt x="419" y="192"/>
                    </a:lnTo>
                    <a:lnTo>
                      <a:pt x="379" y="244"/>
                    </a:lnTo>
                    <a:lnTo>
                      <a:pt x="337" y="272"/>
                    </a:lnTo>
                    <a:lnTo>
                      <a:pt x="297" y="287"/>
                    </a:lnTo>
                    <a:lnTo>
                      <a:pt x="273" y="290"/>
                    </a:lnTo>
                    <a:lnTo>
                      <a:pt x="216" y="287"/>
                    </a:lnTo>
                    <a:lnTo>
                      <a:pt x="167" y="279"/>
                    </a:lnTo>
                    <a:lnTo>
                      <a:pt x="109" y="265"/>
                    </a:lnTo>
                    <a:lnTo>
                      <a:pt x="55" y="246"/>
                    </a:lnTo>
                    <a:lnTo>
                      <a:pt x="41" y="233"/>
                    </a:lnTo>
                    <a:lnTo>
                      <a:pt x="37" y="222"/>
                    </a:lnTo>
                    <a:lnTo>
                      <a:pt x="34" y="204"/>
                    </a:lnTo>
                    <a:lnTo>
                      <a:pt x="29" y="2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0" name="Freeform 136"/>
              <p:cNvSpPr>
                <a:spLocks/>
              </p:cNvSpPr>
              <p:nvPr/>
            </p:nvSpPr>
            <p:spPr bwMode="auto">
              <a:xfrm>
                <a:off x="961" y="4213"/>
                <a:ext cx="7" cy="35"/>
              </a:xfrm>
              <a:custGeom>
                <a:avLst/>
                <a:gdLst>
                  <a:gd name="T0" fmla="*/ 0 w 65"/>
                  <a:gd name="T1" fmla="*/ 0 h 313"/>
                  <a:gd name="T2" fmla="*/ 0 w 65"/>
                  <a:gd name="T3" fmla="*/ 0 h 313"/>
                  <a:gd name="T4" fmla="*/ 0 w 65"/>
                  <a:gd name="T5" fmla="*/ 0 h 313"/>
                  <a:gd name="T6" fmla="*/ 0 w 65"/>
                  <a:gd name="T7" fmla="*/ 0 h 313"/>
                  <a:gd name="T8" fmla="*/ 0 w 65"/>
                  <a:gd name="T9" fmla="*/ 0 h 313"/>
                  <a:gd name="T10" fmla="*/ 0 w 65"/>
                  <a:gd name="T11" fmla="*/ 0 h 313"/>
                  <a:gd name="T12" fmla="*/ 0 w 65"/>
                  <a:gd name="T13" fmla="*/ 0 h 313"/>
                  <a:gd name="T14" fmla="*/ 0 w 65"/>
                  <a:gd name="T15" fmla="*/ 0 h 313"/>
                  <a:gd name="T16" fmla="*/ 0 w 65"/>
                  <a:gd name="T17" fmla="*/ 0 h 313"/>
                  <a:gd name="T18" fmla="*/ 0 w 65"/>
                  <a:gd name="T19" fmla="*/ 0 h 313"/>
                  <a:gd name="T20" fmla="*/ 0 w 65"/>
                  <a:gd name="T21" fmla="*/ 0 h 313"/>
                  <a:gd name="T22" fmla="*/ 0 w 65"/>
                  <a:gd name="T23" fmla="*/ 0 h 313"/>
                  <a:gd name="T24" fmla="*/ 0 w 65"/>
                  <a:gd name="T25" fmla="*/ 0 h 313"/>
                  <a:gd name="T26" fmla="*/ 0 w 65"/>
                  <a:gd name="T27" fmla="*/ 0 h 313"/>
                  <a:gd name="T28" fmla="*/ 0 w 65"/>
                  <a:gd name="T29" fmla="*/ 0 h 313"/>
                  <a:gd name="T30" fmla="*/ 0 w 65"/>
                  <a:gd name="T31" fmla="*/ 0 h 313"/>
                  <a:gd name="T32" fmla="*/ 0 w 65"/>
                  <a:gd name="T33" fmla="*/ 0 h 313"/>
                  <a:gd name="T34" fmla="*/ 0 w 65"/>
                  <a:gd name="T35" fmla="*/ 0 h 313"/>
                  <a:gd name="T36" fmla="*/ 0 w 65"/>
                  <a:gd name="T37" fmla="*/ 0 h 313"/>
                  <a:gd name="T38" fmla="*/ 0 w 65"/>
                  <a:gd name="T39" fmla="*/ 0 h 313"/>
                  <a:gd name="T40" fmla="*/ 0 w 65"/>
                  <a:gd name="T41" fmla="*/ 0 h 313"/>
                  <a:gd name="T42" fmla="*/ 0 w 65"/>
                  <a:gd name="T43" fmla="*/ 0 h 313"/>
                  <a:gd name="T44" fmla="*/ 0 w 65"/>
                  <a:gd name="T45" fmla="*/ 0 h 313"/>
                  <a:gd name="T46" fmla="*/ 0 w 65"/>
                  <a:gd name="T47" fmla="*/ 0 h 313"/>
                  <a:gd name="T48" fmla="*/ 0 w 65"/>
                  <a:gd name="T49" fmla="*/ 0 h 313"/>
                  <a:gd name="T50" fmla="*/ 0 w 65"/>
                  <a:gd name="T51" fmla="*/ 0 h 313"/>
                  <a:gd name="T52" fmla="*/ 0 w 65"/>
                  <a:gd name="T53" fmla="*/ 0 h 313"/>
                  <a:gd name="T54" fmla="*/ 0 w 65"/>
                  <a:gd name="T55" fmla="*/ 0 h 3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65"/>
                  <a:gd name="T85" fmla="*/ 0 h 313"/>
                  <a:gd name="T86" fmla="*/ 65 w 65"/>
                  <a:gd name="T87" fmla="*/ 313 h 31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65" h="313">
                    <a:moveTo>
                      <a:pt x="49" y="0"/>
                    </a:moveTo>
                    <a:lnTo>
                      <a:pt x="48" y="62"/>
                    </a:lnTo>
                    <a:lnTo>
                      <a:pt x="44" y="85"/>
                    </a:lnTo>
                    <a:lnTo>
                      <a:pt x="34" y="104"/>
                    </a:lnTo>
                    <a:lnTo>
                      <a:pt x="14" y="123"/>
                    </a:lnTo>
                    <a:lnTo>
                      <a:pt x="0" y="131"/>
                    </a:lnTo>
                    <a:lnTo>
                      <a:pt x="8" y="148"/>
                    </a:lnTo>
                    <a:lnTo>
                      <a:pt x="11" y="177"/>
                    </a:lnTo>
                    <a:lnTo>
                      <a:pt x="5" y="219"/>
                    </a:lnTo>
                    <a:lnTo>
                      <a:pt x="1" y="250"/>
                    </a:lnTo>
                    <a:lnTo>
                      <a:pt x="4" y="272"/>
                    </a:lnTo>
                    <a:lnTo>
                      <a:pt x="6" y="286"/>
                    </a:lnTo>
                    <a:lnTo>
                      <a:pt x="1" y="308"/>
                    </a:lnTo>
                    <a:lnTo>
                      <a:pt x="19" y="313"/>
                    </a:lnTo>
                    <a:lnTo>
                      <a:pt x="18" y="291"/>
                    </a:lnTo>
                    <a:lnTo>
                      <a:pt x="12" y="260"/>
                    </a:lnTo>
                    <a:lnTo>
                      <a:pt x="11" y="244"/>
                    </a:lnTo>
                    <a:lnTo>
                      <a:pt x="20" y="198"/>
                    </a:lnTo>
                    <a:lnTo>
                      <a:pt x="21" y="172"/>
                    </a:lnTo>
                    <a:lnTo>
                      <a:pt x="21" y="154"/>
                    </a:lnTo>
                    <a:lnTo>
                      <a:pt x="21" y="137"/>
                    </a:lnTo>
                    <a:lnTo>
                      <a:pt x="39" y="128"/>
                    </a:lnTo>
                    <a:lnTo>
                      <a:pt x="45" y="118"/>
                    </a:lnTo>
                    <a:lnTo>
                      <a:pt x="56" y="94"/>
                    </a:lnTo>
                    <a:lnTo>
                      <a:pt x="59" y="52"/>
                    </a:lnTo>
                    <a:lnTo>
                      <a:pt x="65" y="14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1" name="Freeform 137"/>
              <p:cNvSpPr>
                <a:spLocks/>
              </p:cNvSpPr>
              <p:nvPr/>
            </p:nvSpPr>
            <p:spPr bwMode="auto">
              <a:xfrm>
                <a:off x="966" y="4219"/>
                <a:ext cx="30" cy="31"/>
              </a:xfrm>
              <a:custGeom>
                <a:avLst/>
                <a:gdLst>
                  <a:gd name="T0" fmla="*/ 0 w 269"/>
                  <a:gd name="T1" fmla="*/ 0 h 278"/>
                  <a:gd name="T2" fmla="*/ 0 w 269"/>
                  <a:gd name="T3" fmla="*/ 0 h 278"/>
                  <a:gd name="T4" fmla="*/ 0 w 269"/>
                  <a:gd name="T5" fmla="*/ 0 h 278"/>
                  <a:gd name="T6" fmla="*/ 0 w 269"/>
                  <a:gd name="T7" fmla="*/ 0 h 278"/>
                  <a:gd name="T8" fmla="*/ 0 w 269"/>
                  <a:gd name="T9" fmla="*/ 0 h 278"/>
                  <a:gd name="T10" fmla="*/ 0 w 269"/>
                  <a:gd name="T11" fmla="*/ 0 h 278"/>
                  <a:gd name="T12" fmla="*/ 0 w 269"/>
                  <a:gd name="T13" fmla="*/ 0 h 278"/>
                  <a:gd name="T14" fmla="*/ 0 w 269"/>
                  <a:gd name="T15" fmla="*/ 0 h 278"/>
                  <a:gd name="T16" fmla="*/ 0 w 269"/>
                  <a:gd name="T17" fmla="*/ 0 h 278"/>
                  <a:gd name="T18" fmla="*/ 0 w 269"/>
                  <a:gd name="T19" fmla="*/ 0 h 278"/>
                  <a:gd name="T20" fmla="*/ 0 w 269"/>
                  <a:gd name="T21" fmla="*/ 0 h 278"/>
                  <a:gd name="T22" fmla="*/ 0 w 269"/>
                  <a:gd name="T23" fmla="*/ 0 h 278"/>
                  <a:gd name="T24" fmla="*/ 0 w 269"/>
                  <a:gd name="T25" fmla="*/ 0 h 278"/>
                  <a:gd name="T26" fmla="*/ 0 w 269"/>
                  <a:gd name="T27" fmla="*/ 0 h 278"/>
                  <a:gd name="T28" fmla="*/ 0 w 269"/>
                  <a:gd name="T29" fmla="*/ 0 h 278"/>
                  <a:gd name="T30" fmla="*/ 0 w 269"/>
                  <a:gd name="T31" fmla="*/ 0 h 278"/>
                  <a:gd name="T32" fmla="*/ 0 w 269"/>
                  <a:gd name="T33" fmla="*/ 0 h 278"/>
                  <a:gd name="T34" fmla="*/ 0 w 269"/>
                  <a:gd name="T35" fmla="*/ 0 h 278"/>
                  <a:gd name="T36" fmla="*/ 0 w 269"/>
                  <a:gd name="T37" fmla="*/ 0 h 278"/>
                  <a:gd name="T38" fmla="*/ 0 w 269"/>
                  <a:gd name="T39" fmla="*/ 0 h 278"/>
                  <a:gd name="T40" fmla="*/ 0 w 269"/>
                  <a:gd name="T41" fmla="*/ 0 h 278"/>
                  <a:gd name="T42" fmla="*/ 0 w 269"/>
                  <a:gd name="T43" fmla="*/ 0 h 27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69"/>
                  <a:gd name="T67" fmla="*/ 0 h 278"/>
                  <a:gd name="T68" fmla="*/ 269 w 269"/>
                  <a:gd name="T69" fmla="*/ 278 h 27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69" h="278">
                    <a:moveTo>
                      <a:pt x="0" y="68"/>
                    </a:moveTo>
                    <a:lnTo>
                      <a:pt x="7" y="97"/>
                    </a:lnTo>
                    <a:lnTo>
                      <a:pt x="24" y="129"/>
                    </a:lnTo>
                    <a:lnTo>
                      <a:pt x="49" y="155"/>
                    </a:lnTo>
                    <a:lnTo>
                      <a:pt x="93" y="184"/>
                    </a:lnTo>
                    <a:lnTo>
                      <a:pt x="136" y="202"/>
                    </a:lnTo>
                    <a:lnTo>
                      <a:pt x="177" y="218"/>
                    </a:lnTo>
                    <a:lnTo>
                      <a:pt x="211" y="233"/>
                    </a:lnTo>
                    <a:lnTo>
                      <a:pt x="239" y="240"/>
                    </a:lnTo>
                    <a:lnTo>
                      <a:pt x="241" y="278"/>
                    </a:lnTo>
                    <a:lnTo>
                      <a:pt x="269" y="226"/>
                    </a:lnTo>
                    <a:lnTo>
                      <a:pt x="225" y="212"/>
                    </a:lnTo>
                    <a:lnTo>
                      <a:pt x="164" y="188"/>
                    </a:lnTo>
                    <a:lnTo>
                      <a:pt x="117" y="170"/>
                    </a:lnTo>
                    <a:lnTo>
                      <a:pt x="83" y="152"/>
                    </a:lnTo>
                    <a:lnTo>
                      <a:pt x="51" y="128"/>
                    </a:lnTo>
                    <a:lnTo>
                      <a:pt x="32" y="100"/>
                    </a:lnTo>
                    <a:lnTo>
                      <a:pt x="22" y="73"/>
                    </a:lnTo>
                    <a:lnTo>
                      <a:pt x="17" y="50"/>
                    </a:lnTo>
                    <a:lnTo>
                      <a:pt x="18" y="0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2" name="Freeform 138"/>
              <p:cNvSpPr>
                <a:spLocks/>
              </p:cNvSpPr>
              <p:nvPr/>
            </p:nvSpPr>
            <p:spPr bwMode="auto">
              <a:xfrm>
                <a:off x="1007" y="4213"/>
                <a:ext cx="37" cy="34"/>
              </a:xfrm>
              <a:custGeom>
                <a:avLst/>
                <a:gdLst>
                  <a:gd name="T0" fmla="*/ 0 w 332"/>
                  <a:gd name="T1" fmla="*/ 0 h 305"/>
                  <a:gd name="T2" fmla="*/ 0 w 332"/>
                  <a:gd name="T3" fmla="*/ 0 h 305"/>
                  <a:gd name="T4" fmla="*/ 0 w 332"/>
                  <a:gd name="T5" fmla="*/ 0 h 305"/>
                  <a:gd name="T6" fmla="*/ 0 w 332"/>
                  <a:gd name="T7" fmla="*/ 0 h 305"/>
                  <a:gd name="T8" fmla="*/ 0 w 332"/>
                  <a:gd name="T9" fmla="*/ 0 h 305"/>
                  <a:gd name="T10" fmla="*/ 0 w 332"/>
                  <a:gd name="T11" fmla="*/ 0 h 305"/>
                  <a:gd name="T12" fmla="*/ 0 w 332"/>
                  <a:gd name="T13" fmla="*/ 0 h 305"/>
                  <a:gd name="T14" fmla="*/ 0 w 332"/>
                  <a:gd name="T15" fmla="*/ 0 h 305"/>
                  <a:gd name="T16" fmla="*/ 0 w 332"/>
                  <a:gd name="T17" fmla="*/ 0 h 305"/>
                  <a:gd name="T18" fmla="*/ 0 w 332"/>
                  <a:gd name="T19" fmla="*/ 0 h 305"/>
                  <a:gd name="T20" fmla="*/ 0 w 332"/>
                  <a:gd name="T21" fmla="*/ 0 h 305"/>
                  <a:gd name="T22" fmla="*/ 0 w 332"/>
                  <a:gd name="T23" fmla="*/ 0 h 305"/>
                  <a:gd name="T24" fmla="*/ 0 w 332"/>
                  <a:gd name="T25" fmla="*/ 0 h 305"/>
                  <a:gd name="T26" fmla="*/ 0 w 332"/>
                  <a:gd name="T27" fmla="*/ 0 h 305"/>
                  <a:gd name="T28" fmla="*/ 0 w 332"/>
                  <a:gd name="T29" fmla="*/ 0 h 305"/>
                  <a:gd name="T30" fmla="*/ 0 w 332"/>
                  <a:gd name="T31" fmla="*/ 0 h 305"/>
                  <a:gd name="T32" fmla="*/ 0 w 332"/>
                  <a:gd name="T33" fmla="*/ 0 h 305"/>
                  <a:gd name="T34" fmla="*/ 0 w 332"/>
                  <a:gd name="T35" fmla="*/ 0 h 305"/>
                  <a:gd name="T36" fmla="*/ 0 w 332"/>
                  <a:gd name="T37" fmla="*/ 0 h 305"/>
                  <a:gd name="T38" fmla="*/ 0 w 332"/>
                  <a:gd name="T39" fmla="*/ 0 h 305"/>
                  <a:gd name="T40" fmla="*/ 0 w 332"/>
                  <a:gd name="T41" fmla="*/ 0 h 305"/>
                  <a:gd name="T42" fmla="*/ 0 w 332"/>
                  <a:gd name="T43" fmla="*/ 0 h 305"/>
                  <a:gd name="T44" fmla="*/ 0 w 332"/>
                  <a:gd name="T45" fmla="*/ 0 h 305"/>
                  <a:gd name="T46" fmla="*/ 0 w 332"/>
                  <a:gd name="T47" fmla="*/ 0 h 305"/>
                  <a:gd name="T48" fmla="*/ 0 w 332"/>
                  <a:gd name="T49" fmla="*/ 0 h 305"/>
                  <a:gd name="T50" fmla="*/ 0 w 332"/>
                  <a:gd name="T51" fmla="*/ 0 h 305"/>
                  <a:gd name="T52" fmla="*/ 0 w 332"/>
                  <a:gd name="T53" fmla="*/ 0 h 305"/>
                  <a:gd name="T54" fmla="*/ 0 w 332"/>
                  <a:gd name="T55" fmla="*/ 0 h 305"/>
                  <a:gd name="T56" fmla="*/ 0 w 332"/>
                  <a:gd name="T57" fmla="*/ 0 h 305"/>
                  <a:gd name="T58" fmla="*/ 0 w 332"/>
                  <a:gd name="T59" fmla="*/ 0 h 305"/>
                  <a:gd name="T60" fmla="*/ 0 w 332"/>
                  <a:gd name="T61" fmla="*/ 0 h 305"/>
                  <a:gd name="T62" fmla="*/ 0 w 332"/>
                  <a:gd name="T63" fmla="*/ 0 h 30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32"/>
                  <a:gd name="T97" fmla="*/ 0 h 305"/>
                  <a:gd name="T98" fmla="*/ 332 w 332"/>
                  <a:gd name="T99" fmla="*/ 305 h 30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32" h="305">
                    <a:moveTo>
                      <a:pt x="332" y="2"/>
                    </a:moveTo>
                    <a:lnTo>
                      <a:pt x="317" y="17"/>
                    </a:lnTo>
                    <a:lnTo>
                      <a:pt x="293" y="34"/>
                    </a:lnTo>
                    <a:lnTo>
                      <a:pt x="287" y="41"/>
                    </a:lnTo>
                    <a:lnTo>
                      <a:pt x="286" y="55"/>
                    </a:lnTo>
                    <a:lnTo>
                      <a:pt x="283" y="78"/>
                    </a:lnTo>
                    <a:lnTo>
                      <a:pt x="268" y="111"/>
                    </a:lnTo>
                    <a:lnTo>
                      <a:pt x="257" y="133"/>
                    </a:lnTo>
                    <a:lnTo>
                      <a:pt x="240" y="169"/>
                    </a:lnTo>
                    <a:lnTo>
                      <a:pt x="220" y="196"/>
                    </a:lnTo>
                    <a:lnTo>
                      <a:pt x="216" y="209"/>
                    </a:lnTo>
                    <a:lnTo>
                      <a:pt x="197" y="233"/>
                    </a:lnTo>
                    <a:lnTo>
                      <a:pt x="174" y="252"/>
                    </a:lnTo>
                    <a:lnTo>
                      <a:pt x="151" y="268"/>
                    </a:lnTo>
                    <a:lnTo>
                      <a:pt x="124" y="281"/>
                    </a:lnTo>
                    <a:lnTo>
                      <a:pt x="116" y="295"/>
                    </a:lnTo>
                    <a:lnTo>
                      <a:pt x="95" y="303"/>
                    </a:lnTo>
                    <a:lnTo>
                      <a:pt x="51" y="305"/>
                    </a:lnTo>
                    <a:lnTo>
                      <a:pt x="0" y="303"/>
                    </a:lnTo>
                    <a:lnTo>
                      <a:pt x="36" y="291"/>
                    </a:lnTo>
                    <a:lnTo>
                      <a:pt x="84" y="289"/>
                    </a:lnTo>
                    <a:lnTo>
                      <a:pt x="123" y="271"/>
                    </a:lnTo>
                    <a:lnTo>
                      <a:pt x="148" y="254"/>
                    </a:lnTo>
                    <a:lnTo>
                      <a:pt x="195" y="209"/>
                    </a:lnTo>
                    <a:lnTo>
                      <a:pt x="229" y="156"/>
                    </a:lnTo>
                    <a:lnTo>
                      <a:pt x="248" y="113"/>
                    </a:lnTo>
                    <a:lnTo>
                      <a:pt x="266" y="65"/>
                    </a:lnTo>
                    <a:lnTo>
                      <a:pt x="280" y="3"/>
                    </a:lnTo>
                    <a:lnTo>
                      <a:pt x="290" y="24"/>
                    </a:lnTo>
                    <a:lnTo>
                      <a:pt x="322" y="0"/>
                    </a:lnTo>
                    <a:lnTo>
                      <a:pt x="332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3" name="Freeform 139"/>
              <p:cNvSpPr>
                <a:spLocks/>
              </p:cNvSpPr>
              <p:nvPr/>
            </p:nvSpPr>
            <p:spPr bwMode="auto">
              <a:xfrm>
                <a:off x="990" y="4243"/>
                <a:ext cx="27" cy="28"/>
              </a:xfrm>
              <a:custGeom>
                <a:avLst/>
                <a:gdLst>
                  <a:gd name="T0" fmla="*/ 0 w 241"/>
                  <a:gd name="T1" fmla="*/ 0 h 250"/>
                  <a:gd name="T2" fmla="*/ 0 w 241"/>
                  <a:gd name="T3" fmla="*/ 0 h 250"/>
                  <a:gd name="T4" fmla="*/ 0 w 241"/>
                  <a:gd name="T5" fmla="*/ 0 h 250"/>
                  <a:gd name="T6" fmla="*/ 0 w 241"/>
                  <a:gd name="T7" fmla="*/ 0 h 250"/>
                  <a:gd name="T8" fmla="*/ 0 w 241"/>
                  <a:gd name="T9" fmla="*/ 0 h 250"/>
                  <a:gd name="T10" fmla="*/ 0 w 241"/>
                  <a:gd name="T11" fmla="*/ 0 h 250"/>
                  <a:gd name="T12" fmla="*/ 0 w 241"/>
                  <a:gd name="T13" fmla="*/ 0 h 250"/>
                  <a:gd name="T14" fmla="*/ 0 w 241"/>
                  <a:gd name="T15" fmla="*/ 0 h 250"/>
                  <a:gd name="T16" fmla="*/ 0 w 241"/>
                  <a:gd name="T17" fmla="*/ 0 h 250"/>
                  <a:gd name="T18" fmla="*/ 0 w 241"/>
                  <a:gd name="T19" fmla="*/ 0 h 250"/>
                  <a:gd name="T20" fmla="*/ 0 w 241"/>
                  <a:gd name="T21" fmla="*/ 0 h 250"/>
                  <a:gd name="T22" fmla="*/ 0 w 241"/>
                  <a:gd name="T23" fmla="*/ 0 h 250"/>
                  <a:gd name="T24" fmla="*/ 0 w 241"/>
                  <a:gd name="T25" fmla="*/ 0 h 250"/>
                  <a:gd name="T26" fmla="*/ 0 w 241"/>
                  <a:gd name="T27" fmla="*/ 0 h 250"/>
                  <a:gd name="T28" fmla="*/ 0 w 241"/>
                  <a:gd name="T29" fmla="*/ 0 h 250"/>
                  <a:gd name="T30" fmla="*/ 0 w 241"/>
                  <a:gd name="T31" fmla="*/ 0 h 250"/>
                  <a:gd name="T32" fmla="*/ 0 w 241"/>
                  <a:gd name="T33" fmla="*/ 0 h 250"/>
                  <a:gd name="T34" fmla="*/ 0 w 241"/>
                  <a:gd name="T35" fmla="*/ 0 h 250"/>
                  <a:gd name="T36" fmla="*/ 0 w 241"/>
                  <a:gd name="T37" fmla="*/ 0 h 250"/>
                  <a:gd name="T38" fmla="*/ 0 w 241"/>
                  <a:gd name="T39" fmla="*/ 0 h 250"/>
                  <a:gd name="T40" fmla="*/ 0 w 241"/>
                  <a:gd name="T41" fmla="*/ 0 h 250"/>
                  <a:gd name="T42" fmla="*/ 0 w 241"/>
                  <a:gd name="T43" fmla="*/ 0 h 250"/>
                  <a:gd name="T44" fmla="*/ 0 w 241"/>
                  <a:gd name="T45" fmla="*/ 0 h 250"/>
                  <a:gd name="T46" fmla="*/ 0 w 241"/>
                  <a:gd name="T47" fmla="*/ 0 h 250"/>
                  <a:gd name="T48" fmla="*/ 0 w 241"/>
                  <a:gd name="T49" fmla="*/ 0 h 250"/>
                  <a:gd name="T50" fmla="*/ 0 w 241"/>
                  <a:gd name="T51" fmla="*/ 0 h 250"/>
                  <a:gd name="T52" fmla="*/ 0 w 241"/>
                  <a:gd name="T53" fmla="*/ 0 h 25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41"/>
                  <a:gd name="T82" fmla="*/ 0 h 250"/>
                  <a:gd name="T83" fmla="*/ 241 w 241"/>
                  <a:gd name="T84" fmla="*/ 250 h 25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41" h="250">
                    <a:moveTo>
                      <a:pt x="0" y="0"/>
                    </a:moveTo>
                    <a:lnTo>
                      <a:pt x="63" y="16"/>
                    </a:lnTo>
                    <a:lnTo>
                      <a:pt x="100" y="22"/>
                    </a:lnTo>
                    <a:lnTo>
                      <a:pt x="131" y="26"/>
                    </a:lnTo>
                    <a:lnTo>
                      <a:pt x="170" y="26"/>
                    </a:lnTo>
                    <a:lnTo>
                      <a:pt x="241" y="22"/>
                    </a:lnTo>
                    <a:lnTo>
                      <a:pt x="226" y="37"/>
                    </a:lnTo>
                    <a:lnTo>
                      <a:pt x="148" y="39"/>
                    </a:lnTo>
                    <a:lnTo>
                      <a:pt x="145" y="88"/>
                    </a:lnTo>
                    <a:lnTo>
                      <a:pt x="138" y="152"/>
                    </a:lnTo>
                    <a:lnTo>
                      <a:pt x="137" y="211"/>
                    </a:lnTo>
                    <a:lnTo>
                      <a:pt x="140" y="250"/>
                    </a:lnTo>
                    <a:lnTo>
                      <a:pt x="124" y="243"/>
                    </a:lnTo>
                    <a:lnTo>
                      <a:pt x="122" y="234"/>
                    </a:lnTo>
                    <a:lnTo>
                      <a:pt x="109" y="222"/>
                    </a:lnTo>
                    <a:lnTo>
                      <a:pt x="107" y="194"/>
                    </a:lnTo>
                    <a:lnTo>
                      <a:pt x="107" y="136"/>
                    </a:lnTo>
                    <a:lnTo>
                      <a:pt x="111" y="122"/>
                    </a:lnTo>
                    <a:lnTo>
                      <a:pt x="126" y="84"/>
                    </a:lnTo>
                    <a:lnTo>
                      <a:pt x="128" y="66"/>
                    </a:lnTo>
                    <a:lnTo>
                      <a:pt x="124" y="48"/>
                    </a:lnTo>
                    <a:lnTo>
                      <a:pt x="115" y="39"/>
                    </a:lnTo>
                    <a:lnTo>
                      <a:pt x="90" y="32"/>
                    </a:lnTo>
                    <a:lnTo>
                      <a:pt x="67" y="32"/>
                    </a:lnTo>
                    <a:lnTo>
                      <a:pt x="28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4" name="Freeform 140"/>
              <p:cNvSpPr>
                <a:spLocks/>
              </p:cNvSpPr>
              <p:nvPr/>
            </p:nvSpPr>
            <p:spPr bwMode="auto">
              <a:xfrm>
                <a:off x="992" y="4245"/>
                <a:ext cx="14" cy="29"/>
              </a:xfrm>
              <a:custGeom>
                <a:avLst/>
                <a:gdLst>
                  <a:gd name="T0" fmla="*/ 0 w 126"/>
                  <a:gd name="T1" fmla="*/ 0 h 257"/>
                  <a:gd name="T2" fmla="*/ 0 w 126"/>
                  <a:gd name="T3" fmla="*/ 0 h 257"/>
                  <a:gd name="T4" fmla="*/ 0 w 126"/>
                  <a:gd name="T5" fmla="*/ 0 h 257"/>
                  <a:gd name="T6" fmla="*/ 0 w 126"/>
                  <a:gd name="T7" fmla="*/ 0 h 257"/>
                  <a:gd name="T8" fmla="*/ 0 w 126"/>
                  <a:gd name="T9" fmla="*/ 0 h 257"/>
                  <a:gd name="T10" fmla="*/ 0 w 126"/>
                  <a:gd name="T11" fmla="*/ 0 h 257"/>
                  <a:gd name="T12" fmla="*/ 0 w 126"/>
                  <a:gd name="T13" fmla="*/ 0 h 257"/>
                  <a:gd name="T14" fmla="*/ 0 w 126"/>
                  <a:gd name="T15" fmla="*/ 0 h 257"/>
                  <a:gd name="T16" fmla="*/ 0 w 126"/>
                  <a:gd name="T17" fmla="*/ 0 h 257"/>
                  <a:gd name="T18" fmla="*/ 0 w 126"/>
                  <a:gd name="T19" fmla="*/ 0 h 257"/>
                  <a:gd name="T20" fmla="*/ 0 w 126"/>
                  <a:gd name="T21" fmla="*/ 0 h 257"/>
                  <a:gd name="T22" fmla="*/ 0 w 126"/>
                  <a:gd name="T23" fmla="*/ 0 h 257"/>
                  <a:gd name="T24" fmla="*/ 0 w 126"/>
                  <a:gd name="T25" fmla="*/ 0 h 257"/>
                  <a:gd name="T26" fmla="*/ 0 w 126"/>
                  <a:gd name="T27" fmla="*/ 0 h 257"/>
                  <a:gd name="T28" fmla="*/ 0 w 126"/>
                  <a:gd name="T29" fmla="*/ 0 h 257"/>
                  <a:gd name="T30" fmla="*/ 0 w 126"/>
                  <a:gd name="T31" fmla="*/ 0 h 257"/>
                  <a:gd name="T32" fmla="*/ 0 w 126"/>
                  <a:gd name="T33" fmla="*/ 0 h 257"/>
                  <a:gd name="T34" fmla="*/ 0 w 126"/>
                  <a:gd name="T35" fmla="*/ 0 h 257"/>
                  <a:gd name="T36" fmla="*/ 0 w 126"/>
                  <a:gd name="T37" fmla="*/ 0 h 257"/>
                  <a:gd name="T38" fmla="*/ 0 w 126"/>
                  <a:gd name="T39" fmla="*/ 0 h 257"/>
                  <a:gd name="T40" fmla="*/ 0 w 126"/>
                  <a:gd name="T41" fmla="*/ 0 h 257"/>
                  <a:gd name="T42" fmla="*/ 0 w 126"/>
                  <a:gd name="T43" fmla="*/ 0 h 257"/>
                  <a:gd name="T44" fmla="*/ 0 w 126"/>
                  <a:gd name="T45" fmla="*/ 0 h 257"/>
                  <a:gd name="T46" fmla="*/ 0 w 126"/>
                  <a:gd name="T47" fmla="*/ 0 h 257"/>
                  <a:gd name="T48" fmla="*/ 0 w 126"/>
                  <a:gd name="T49" fmla="*/ 0 h 257"/>
                  <a:gd name="T50" fmla="*/ 0 w 126"/>
                  <a:gd name="T51" fmla="*/ 0 h 257"/>
                  <a:gd name="T52" fmla="*/ 0 w 126"/>
                  <a:gd name="T53" fmla="*/ 0 h 257"/>
                  <a:gd name="T54" fmla="*/ 0 w 126"/>
                  <a:gd name="T55" fmla="*/ 0 h 257"/>
                  <a:gd name="T56" fmla="*/ 0 w 126"/>
                  <a:gd name="T57" fmla="*/ 0 h 257"/>
                  <a:gd name="T58" fmla="*/ 0 w 126"/>
                  <a:gd name="T59" fmla="*/ 0 h 257"/>
                  <a:gd name="T60" fmla="*/ 0 w 126"/>
                  <a:gd name="T61" fmla="*/ 0 h 257"/>
                  <a:gd name="T62" fmla="*/ 0 w 126"/>
                  <a:gd name="T63" fmla="*/ 0 h 257"/>
                  <a:gd name="T64" fmla="*/ 0 w 126"/>
                  <a:gd name="T65" fmla="*/ 0 h 257"/>
                  <a:gd name="T66" fmla="*/ 0 w 126"/>
                  <a:gd name="T67" fmla="*/ 0 h 257"/>
                  <a:gd name="T68" fmla="*/ 0 w 126"/>
                  <a:gd name="T69" fmla="*/ 0 h 257"/>
                  <a:gd name="T70" fmla="*/ 0 w 126"/>
                  <a:gd name="T71" fmla="*/ 0 h 257"/>
                  <a:gd name="T72" fmla="*/ 0 w 126"/>
                  <a:gd name="T73" fmla="*/ 0 h 257"/>
                  <a:gd name="T74" fmla="*/ 0 w 126"/>
                  <a:gd name="T75" fmla="*/ 0 h 257"/>
                  <a:gd name="T76" fmla="*/ 0 w 126"/>
                  <a:gd name="T77" fmla="*/ 0 h 257"/>
                  <a:gd name="T78" fmla="*/ 0 w 126"/>
                  <a:gd name="T79" fmla="*/ 0 h 257"/>
                  <a:gd name="T80" fmla="*/ 0 w 126"/>
                  <a:gd name="T81" fmla="*/ 0 h 257"/>
                  <a:gd name="T82" fmla="*/ 0 w 126"/>
                  <a:gd name="T83" fmla="*/ 0 h 257"/>
                  <a:gd name="T84" fmla="*/ 0 w 126"/>
                  <a:gd name="T85" fmla="*/ 0 h 25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26"/>
                  <a:gd name="T130" fmla="*/ 0 h 257"/>
                  <a:gd name="T131" fmla="*/ 126 w 126"/>
                  <a:gd name="T132" fmla="*/ 257 h 25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26" h="257">
                    <a:moveTo>
                      <a:pt x="61" y="9"/>
                    </a:moveTo>
                    <a:lnTo>
                      <a:pt x="34" y="19"/>
                    </a:lnTo>
                    <a:lnTo>
                      <a:pt x="22" y="29"/>
                    </a:lnTo>
                    <a:lnTo>
                      <a:pt x="14" y="53"/>
                    </a:lnTo>
                    <a:lnTo>
                      <a:pt x="14" y="77"/>
                    </a:lnTo>
                    <a:lnTo>
                      <a:pt x="20" y="117"/>
                    </a:lnTo>
                    <a:lnTo>
                      <a:pt x="29" y="164"/>
                    </a:lnTo>
                    <a:lnTo>
                      <a:pt x="32" y="189"/>
                    </a:lnTo>
                    <a:lnTo>
                      <a:pt x="34" y="209"/>
                    </a:lnTo>
                    <a:lnTo>
                      <a:pt x="34" y="220"/>
                    </a:lnTo>
                    <a:lnTo>
                      <a:pt x="44" y="217"/>
                    </a:lnTo>
                    <a:lnTo>
                      <a:pt x="54" y="215"/>
                    </a:lnTo>
                    <a:lnTo>
                      <a:pt x="75" y="214"/>
                    </a:lnTo>
                    <a:lnTo>
                      <a:pt x="98" y="217"/>
                    </a:lnTo>
                    <a:lnTo>
                      <a:pt x="118" y="218"/>
                    </a:lnTo>
                    <a:lnTo>
                      <a:pt x="126" y="227"/>
                    </a:lnTo>
                    <a:lnTo>
                      <a:pt x="125" y="237"/>
                    </a:lnTo>
                    <a:lnTo>
                      <a:pt x="117" y="246"/>
                    </a:lnTo>
                    <a:lnTo>
                      <a:pt x="108" y="250"/>
                    </a:lnTo>
                    <a:lnTo>
                      <a:pt x="96" y="253"/>
                    </a:lnTo>
                    <a:lnTo>
                      <a:pt x="82" y="256"/>
                    </a:lnTo>
                    <a:lnTo>
                      <a:pt x="69" y="257"/>
                    </a:lnTo>
                    <a:lnTo>
                      <a:pt x="69" y="244"/>
                    </a:lnTo>
                    <a:lnTo>
                      <a:pt x="81" y="246"/>
                    </a:lnTo>
                    <a:lnTo>
                      <a:pt x="95" y="243"/>
                    </a:lnTo>
                    <a:lnTo>
                      <a:pt x="104" y="240"/>
                    </a:lnTo>
                    <a:lnTo>
                      <a:pt x="108" y="238"/>
                    </a:lnTo>
                    <a:lnTo>
                      <a:pt x="105" y="232"/>
                    </a:lnTo>
                    <a:lnTo>
                      <a:pt x="96" y="229"/>
                    </a:lnTo>
                    <a:lnTo>
                      <a:pt x="87" y="227"/>
                    </a:lnTo>
                    <a:lnTo>
                      <a:pt x="76" y="227"/>
                    </a:lnTo>
                    <a:lnTo>
                      <a:pt x="63" y="227"/>
                    </a:lnTo>
                    <a:lnTo>
                      <a:pt x="54" y="227"/>
                    </a:lnTo>
                    <a:lnTo>
                      <a:pt x="47" y="231"/>
                    </a:lnTo>
                    <a:lnTo>
                      <a:pt x="43" y="234"/>
                    </a:lnTo>
                    <a:lnTo>
                      <a:pt x="34" y="247"/>
                    </a:lnTo>
                    <a:lnTo>
                      <a:pt x="25" y="238"/>
                    </a:lnTo>
                    <a:lnTo>
                      <a:pt x="20" y="201"/>
                    </a:lnTo>
                    <a:lnTo>
                      <a:pt x="4" y="92"/>
                    </a:lnTo>
                    <a:lnTo>
                      <a:pt x="0" y="58"/>
                    </a:lnTo>
                    <a:lnTo>
                      <a:pt x="3" y="0"/>
                    </a:lnTo>
                    <a:lnTo>
                      <a:pt x="61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5" name="Freeform 141"/>
              <p:cNvSpPr>
                <a:spLocks/>
              </p:cNvSpPr>
              <p:nvPr/>
            </p:nvSpPr>
            <p:spPr bwMode="auto">
              <a:xfrm>
                <a:off x="995" y="4271"/>
                <a:ext cx="8" cy="3"/>
              </a:xfrm>
              <a:custGeom>
                <a:avLst/>
                <a:gdLst>
                  <a:gd name="T0" fmla="*/ 0 w 75"/>
                  <a:gd name="T1" fmla="*/ 0 h 24"/>
                  <a:gd name="T2" fmla="*/ 0 w 75"/>
                  <a:gd name="T3" fmla="*/ 0 h 24"/>
                  <a:gd name="T4" fmla="*/ 0 w 75"/>
                  <a:gd name="T5" fmla="*/ 0 h 24"/>
                  <a:gd name="T6" fmla="*/ 0 w 75"/>
                  <a:gd name="T7" fmla="*/ 0 h 24"/>
                  <a:gd name="T8" fmla="*/ 0 w 75"/>
                  <a:gd name="T9" fmla="*/ 0 h 24"/>
                  <a:gd name="T10" fmla="*/ 0 w 75"/>
                  <a:gd name="T11" fmla="*/ 0 h 24"/>
                  <a:gd name="T12" fmla="*/ 0 w 75"/>
                  <a:gd name="T13" fmla="*/ 0 h 24"/>
                  <a:gd name="T14" fmla="*/ 0 w 75"/>
                  <a:gd name="T15" fmla="*/ 0 h 24"/>
                  <a:gd name="T16" fmla="*/ 0 w 75"/>
                  <a:gd name="T17" fmla="*/ 0 h 24"/>
                  <a:gd name="T18" fmla="*/ 0 w 75"/>
                  <a:gd name="T19" fmla="*/ 0 h 24"/>
                  <a:gd name="T20" fmla="*/ 0 w 75"/>
                  <a:gd name="T21" fmla="*/ 0 h 24"/>
                  <a:gd name="T22" fmla="*/ 0 w 75"/>
                  <a:gd name="T23" fmla="*/ 0 h 24"/>
                  <a:gd name="T24" fmla="*/ 0 w 75"/>
                  <a:gd name="T25" fmla="*/ 0 h 24"/>
                  <a:gd name="T26" fmla="*/ 0 w 75"/>
                  <a:gd name="T27" fmla="*/ 0 h 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75"/>
                  <a:gd name="T43" fmla="*/ 0 h 24"/>
                  <a:gd name="T44" fmla="*/ 75 w 75"/>
                  <a:gd name="T45" fmla="*/ 24 h 2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75" h="24">
                    <a:moveTo>
                      <a:pt x="18" y="1"/>
                    </a:moveTo>
                    <a:lnTo>
                      <a:pt x="22" y="8"/>
                    </a:lnTo>
                    <a:lnTo>
                      <a:pt x="34" y="10"/>
                    </a:lnTo>
                    <a:lnTo>
                      <a:pt x="47" y="11"/>
                    </a:lnTo>
                    <a:lnTo>
                      <a:pt x="75" y="11"/>
                    </a:lnTo>
                    <a:lnTo>
                      <a:pt x="70" y="18"/>
                    </a:lnTo>
                    <a:lnTo>
                      <a:pt x="45" y="24"/>
                    </a:lnTo>
                    <a:lnTo>
                      <a:pt x="33" y="23"/>
                    </a:lnTo>
                    <a:lnTo>
                      <a:pt x="22" y="20"/>
                    </a:lnTo>
                    <a:lnTo>
                      <a:pt x="11" y="16"/>
                    </a:lnTo>
                    <a:lnTo>
                      <a:pt x="2" y="8"/>
                    </a:lnTo>
                    <a:lnTo>
                      <a:pt x="0" y="0"/>
                    </a:lnTo>
                    <a:lnTo>
                      <a:pt x="1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6" name="Freeform 142"/>
              <p:cNvSpPr>
                <a:spLocks/>
              </p:cNvSpPr>
              <p:nvPr/>
            </p:nvSpPr>
            <p:spPr bwMode="auto">
              <a:xfrm>
                <a:off x="1030" y="4191"/>
                <a:ext cx="36" cy="46"/>
              </a:xfrm>
              <a:custGeom>
                <a:avLst/>
                <a:gdLst>
                  <a:gd name="T0" fmla="*/ 0 w 326"/>
                  <a:gd name="T1" fmla="*/ 0 h 418"/>
                  <a:gd name="T2" fmla="*/ 0 w 326"/>
                  <a:gd name="T3" fmla="*/ 0 h 418"/>
                  <a:gd name="T4" fmla="*/ 0 w 326"/>
                  <a:gd name="T5" fmla="*/ 0 h 418"/>
                  <a:gd name="T6" fmla="*/ 0 w 326"/>
                  <a:gd name="T7" fmla="*/ 0 h 418"/>
                  <a:gd name="T8" fmla="*/ 0 w 326"/>
                  <a:gd name="T9" fmla="*/ 0 h 418"/>
                  <a:gd name="T10" fmla="*/ 0 w 326"/>
                  <a:gd name="T11" fmla="*/ 0 h 418"/>
                  <a:gd name="T12" fmla="*/ 0 w 326"/>
                  <a:gd name="T13" fmla="*/ 0 h 418"/>
                  <a:gd name="T14" fmla="*/ 0 w 326"/>
                  <a:gd name="T15" fmla="*/ 0 h 418"/>
                  <a:gd name="T16" fmla="*/ 0 w 326"/>
                  <a:gd name="T17" fmla="*/ 0 h 418"/>
                  <a:gd name="T18" fmla="*/ 0 w 326"/>
                  <a:gd name="T19" fmla="*/ 0 h 418"/>
                  <a:gd name="T20" fmla="*/ 0 w 326"/>
                  <a:gd name="T21" fmla="*/ 0 h 418"/>
                  <a:gd name="T22" fmla="*/ 0 w 326"/>
                  <a:gd name="T23" fmla="*/ 0 h 418"/>
                  <a:gd name="T24" fmla="*/ 0 w 326"/>
                  <a:gd name="T25" fmla="*/ 0 h 418"/>
                  <a:gd name="T26" fmla="*/ 0 w 326"/>
                  <a:gd name="T27" fmla="*/ 0 h 418"/>
                  <a:gd name="T28" fmla="*/ 0 w 326"/>
                  <a:gd name="T29" fmla="*/ 0 h 418"/>
                  <a:gd name="T30" fmla="*/ 0 w 326"/>
                  <a:gd name="T31" fmla="*/ 0 h 418"/>
                  <a:gd name="T32" fmla="*/ 0 w 326"/>
                  <a:gd name="T33" fmla="*/ 0 h 418"/>
                  <a:gd name="T34" fmla="*/ 0 w 326"/>
                  <a:gd name="T35" fmla="*/ 0 h 418"/>
                  <a:gd name="T36" fmla="*/ 0 w 326"/>
                  <a:gd name="T37" fmla="*/ 0 h 418"/>
                  <a:gd name="T38" fmla="*/ 0 w 326"/>
                  <a:gd name="T39" fmla="*/ 0 h 418"/>
                  <a:gd name="T40" fmla="*/ 0 w 326"/>
                  <a:gd name="T41" fmla="*/ 0 h 418"/>
                  <a:gd name="T42" fmla="*/ 0 w 326"/>
                  <a:gd name="T43" fmla="*/ 0 h 418"/>
                  <a:gd name="T44" fmla="*/ 0 w 326"/>
                  <a:gd name="T45" fmla="*/ 0 h 418"/>
                  <a:gd name="T46" fmla="*/ 0 w 326"/>
                  <a:gd name="T47" fmla="*/ 0 h 418"/>
                  <a:gd name="T48" fmla="*/ 0 w 326"/>
                  <a:gd name="T49" fmla="*/ 0 h 418"/>
                  <a:gd name="T50" fmla="*/ 0 w 326"/>
                  <a:gd name="T51" fmla="*/ 0 h 418"/>
                  <a:gd name="T52" fmla="*/ 0 w 326"/>
                  <a:gd name="T53" fmla="*/ 0 h 418"/>
                  <a:gd name="T54" fmla="*/ 0 w 326"/>
                  <a:gd name="T55" fmla="*/ 0 h 418"/>
                  <a:gd name="T56" fmla="*/ 0 w 326"/>
                  <a:gd name="T57" fmla="*/ 0 h 418"/>
                  <a:gd name="T58" fmla="*/ 0 w 326"/>
                  <a:gd name="T59" fmla="*/ 0 h 418"/>
                  <a:gd name="T60" fmla="*/ 0 w 326"/>
                  <a:gd name="T61" fmla="*/ 0 h 418"/>
                  <a:gd name="T62" fmla="*/ 0 w 326"/>
                  <a:gd name="T63" fmla="*/ 0 h 418"/>
                  <a:gd name="T64" fmla="*/ 0 w 326"/>
                  <a:gd name="T65" fmla="*/ 0 h 418"/>
                  <a:gd name="T66" fmla="*/ 0 w 326"/>
                  <a:gd name="T67" fmla="*/ 0 h 418"/>
                  <a:gd name="T68" fmla="*/ 0 w 326"/>
                  <a:gd name="T69" fmla="*/ 0 h 418"/>
                  <a:gd name="T70" fmla="*/ 0 w 326"/>
                  <a:gd name="T71" fmla="*/ 0 h 418"/>
                  <a:gd name="T72" fmla="*/ 0 w 326"/>
                  <a:gd name="T73" fmla="*/ 0 h 418"/>
                  <a:gd name="T74" fmla="*/ 0 w 326"/>
                  <a:gd name="T75" fmla="*/ 0 h 418"/>
                  <a:gd name="T76" fmla="*/ 0 w 326"/>
                  <a:gd name="T77" fmla="*/ 0 h 418"/>
                  <a:gd name="T78" fmla="*/ 0 w 326"/>
                  <a:gd name="T79" fmla="*/ 0 h 418"/>
                  <a:gd name="T80" fmla="*/ 0 w 326"/>
                  <a:gd name="T81" fmla="*/ 0 h 41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26"/>
                  <a:gd name="T124" fmla="*/ 0 h 418"/>
                  <a:gd name="T125" fmla="*/ 326 w 326"/>
                  <a:gd name="T126" fmla="*/ 418 h 41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26" h="418">
                    <a:moveTo>
                      <a:pt x="300" y="4"/>
                    </a:moveTo>
                    <a:lnTo>
                      <a:pt x="300" y="38"/>
                    </a:lnTo>
                    <a:lnTo>
                      <a:pt x="300" y="71"/>
                    </a:lnTo>
                    <a:lnTo>
                      <a:pt x="310" y="88"/>
                    </a:lnTo>
                    <a:lnTo>
                      <a:pt x="326" y="92"/>
                    </a:lnTo>
                    <a:lnTo>
                      <a:pt x="308" y="102"/>
                    </a:lnTo>
                    <a:lnTo>
                      <a:pt x="296" y="118"/>
                    </a:lnTo>
                    <a:lnTo>
                      <a:pt x="288" y="137"/>
                    </a:lnTo>
                    <a:lnTo>
                      <a:pt x="286" y="159"/>
                    </a:lnTo>
                    <a:lnTo>
                      <a:pt x="286" y="175"/>
                    </a:lnTo>
                    <a:lnTo>
                      <a:pt x="293" y="189"/>
                    </a:lnTo>
                    <a:lnTo>
                      <a:pt x="281" y="202"/>
                    </a:lnTo>
                    <a:lnTo>
                      <a:pt x="269" y="218"/>
                    </a:lnTo>
                    <a:lnTo>
                      <a:pt x="262" y="242"/>
                    </a:lnTo>
                    <a:lnTo>
                      <a:pt x="262" y="263"/>
                    </a:lnTo>
                    <a:lnTo>
                      <a:pt x="277" y="282"/>
                    </a:lnTo>
                    <a:lnTo>
                      <a:pt x="255" y="277"/>
                    </a:lnTo>
                    <a:lnTo>
                      <a:pt x="236" y="282"/>
                    </a:lnTo>
                    <a:lnTo>
                      <a:pt x="220" y="294"/>
                    </a:lnTo>
                    <a:lnTo>
                      <a:pt x="212" y="309"/>
                    </a:lnTo>
                    <a:lnTo>
                      <a:pt x="209" y="327"/>
                    </a:lnTo>
                    <a:lnTo>
                      <a:pt x="188" y="322"/>
                    </a:lnTo>
                    <a:lnTo>
                      <a:pt x="162" y="328"/>
                    </a:lnTo>
                    <a:lnTo>
                      <a:pt x="143" y="342"/>
                    </a:lnTo>
                    <a:lnTo>
                      <a:pt x="134" y="349"/>
                    </a:lnTo>
                    <a:lnTo>
                      <a:pt x="114" y="347"/>
                    </a:lnTo>
                    <a:lnTo>
                      <a:pt x="91" y="345"/>
                    </a:lnTo>
                    <a:lnTo>
                      <a:pt x="66" y="353"/>
                    </a:lnTo>
                    <a:lnTo>
                      <a:pt x="47" y="363"/>
                    </a:lnTo>
                    <a:lnTo>
                      <a:pt x="0" y="418"/>
                    </a:lnTo>
                    <a:lnTo>
                      <a:pt x="44" y="325"/>
                    </a:lnTo>
                    <a:lnTo>
                      <a:pt x="58" y="334"/>
                    </a:lnTo>
                    <a:lnTo>
                      <a:pt x="102" y="329"/>
                    </a:lnTo>
                    <a:lnTo>
                      <a:pt x="152" y="311"/>
                    </a:lnTo>
                    <a:lnTo>
                      <a:pt x="200" y="275"/>
                    </a:lnTo>
                    <a:lnTo>
                      <a:pt x="236" y="226"/>
                    </a:lnTo>
                    <a:lnTo>
                      <a:pt x="267" y="167"/>
                    </a:lnTo>
                    <a:lnTo>
                      <a:pt x="277" y="108"/>
                    </a:lnTo>
                    <a:lnTo>
                      <a:pt x="289" y="0"/>
                    </a:lnTo>
                    <a:lnTo>
                      <a:pt x="30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7" name="Freeform 143"/>
              <p:cNvSpPr>
                <a:spLocks/>
              </p:cNvSpPr>
              <p:nvPr/>
            </p:nvSpPr>
            <p:spPr bwMode="auto">
              <a:xfrm>
                <a:off x="1017" y="4186"/>
                <a:ext cx="61" cy="67"/>
              </a:xfrm>
              <a:custGeom>
                <a:avLst/>
                <a:gdLst>
                  <a:gd name="T0" fmla="*/ 0 w 548"/>
                  <a:gd name="T1" fmla="*/ 0 h 596"/>
                  <a:gd name="T2" fmla="*/ 0 w 548"/>
                  <a:gd name="T3" fmla="*/ 0 h 596"/>
                  <a:gd name="T4" fmla="*/ 0 w 548"/>
                  <a:gd name="T5" fmla="*/ 0 h 596"/>
                  <a:gd name="T6" fmla="*/ 0 w 548"/>
                  <a:gd name="T7" fmla="*/ 0 h 596"/>
                  <a:gd name="T8" fmla="*/ 0 w 548"/>
                  <a:gd name="T9" fmla="*/ 0 h 596"/>
                  <a:gd name="T10" fmla="*/ 0 w 548"/>
                  <a:gd name="T11" fmla="*/ 0 h 596"/>
                  <a:gd name="T12" fmla="*/ 0 w 548"/>
                  <a:gd name="T13" fmla="*/ 0 h 596"/>
                  <a:gd name="T14" fmla="*/ 0 w 548"/>
                  <a:gd name="T15" fmla="*/ 0 h 596"/>
                  <a:gd name="T16" fmla="*/ 0 w 548"/>
                  <a:gd name="T17" fmla="*/ 0 h 596"/>
                  <a:gd name="T18" fmla="*/ 0 w 548"/>
                  <a:gd name="T19" fmla="*/ 0 h 596"/>
                  <a:gd name="T20" fmla="*/ 0 w 548"/>
                  <a:gd name="T21" fmla="*/ 0 h 596"/>
                  <a:gd name="T22" fmla="*/ 0 w 548"/>
                  <a:gd name="T23" fmla="*/ 0 h 596"/>
                  <a:gd name="T24" fmla="*/ 0 w 548"/>
                  <a:gd name="T25" fmla="*/ 0 h 596"/>
                  <a:gd name="T26" fmla="*/ 0 w 548"/>
                  <a:gd name="T27" fmla="*/ 0 h 596"/>
                  <a:gd name="T28" fmla="*/ 0 w 548"/>
                  <a:gd name="T29" fmla="*/ 0 h 596"/>
                  <a:gd name="T30" fmla="*/ 0 w 548"/>
                  <a:gd name="T31" fmla="*/ 0 h 596"/>
                  <a:gd name="T32" fmla="*/ 0 w 548"/>
                  <a:gd name="T33" fmla="*/ 0 h 596"/>
                  <a:gd name="T34" fmla="*/ 0 w 548"/>
                  <a:gd name="T35" fmla="*/ 0 h 596"/>
                  <a:gd name="T36" fmla="*/ 0 w 548"/>
                  <a:gd name="T37" fmla="*/ 0 h 596"/>
                  <a:gd name="T38" fmla="*/ 0 w 548"/>
                  <a:gd name="T39" fmla="*/ 0 h 596"/>
                  <a:gd name="T40" fmla="*/ 0 w 548"/>
                  <a:gd name="T41" fmla="*/ 0 h 596"/>
                  <a:gd name="T42" fmla="*/ 0 w 548"/>
                  <a:gd name="T43" fmla="*/ 0 h 596"/>
                  <a:gd name="T44" fmla="*/ 0 w 548"/>
                  <a:gd name="T45" fmla="*/ 0 h 596"/>
                  <a:gd name="T46" fmla="*/ 0 w 548"/>
                  <a:gd name="T47" fmla="*/ 0 h 596"/>
                  <a:gd name="T48" fmla="*/ 0 w 548"/>
                  <a:gd name="T49" fmla="*/ 0 h 596"/>
                  <a:gd name="T50" fmla="*/ 0 w 548"/>
                  <a:gd name="T51" fmla="*/ 0 h 596"/>
                  <a:gd name="T52" fmla="*/ 0 w 548"/>
                  <a:gd name="T53" fmla="*/ 0 h 596"/>
                  <a:gd name="T54" fmla="*/ 0 w 548"/>
                  <a:gd name="T55" fmla="*/ 0 h 596"/>
                  <a:gd name="T56" fmla="*/ 0 w 548"/>
                  <a:gd name="T57" fmla="*/ 0 h 596"/>
                  <a:gd name="T58" fmla="*/ 0 w 548"/>
                  <a:gd name="T59" fmla="*/ 0 h 596"/>
                  <a:gd name="T60" fmla="*/ 0 w 548"/>
                  <a:gd name="T61" fmla="*/ 0 h 596"/>
                  <a:gd name="T62" fmla="*/ 0 w 548"/>
                  <a:gd name="T63" fmla="*/ 0 h 596"/>
                  <a:gd name="T64" fmla="*/ 0 w 548"/>
                  <a:gd name="T65" fmla="*/ 0 h 596"/>
                  <a:gd name="T66" fmla="*/ 0 w 548"/>
                  <a:gd name="T67" fmla="*/ 0 h 596"/>
                  <a:gd name="T68" fmla="*/ 0 w 548"/>
                  <a:gd name="T69" fmla="*/ 0 h 596"/>
                  <a:gd name="T70" fmla="*/ 0 w 548"/>
                  <a:gd name="T71" fmla="*/ 0 h 596"/>
                  <a:gd name="T72" fmla="*/ 0 w 548"/>
                  <a:gd name="T73" fmla="*/ 0 h 596"/>
                  <a:gd name="T74" fmla="*/ 0 w 548"/>
                  <a:gd name="T75" fmla="*/ 0 h 596"/>
                  <a:gd name="T76" fmla="*/ 0 w 548"/>
                  <a:gd name="T77" fmla="*/ 0 h 596"/>
                  <a:gd name="T78" fmla="*/ 0 w 548"/>
                  <a:gd name="T79" fmla="*/ 0 h 596"/>
                  <a:gd name="T80" fmla="*/ 0 w 548"/>
                  <a:gd name="T81" fmla="*/ 0 h 596"/>
                  <a:gd name="T82" fmla="*/ 0 w 548"/>
                  <a:gd name="T83" fmla="*/ 0 h 596"/>
                  <a:gd name="T84" fmla="*/ 0 w 548"/>
                  <a:gd name="T85" fmla="*/ 0 h 596"/>
                  <a:gd name="T86" fmla="*/ 0 w 548"/>
                  <a:gd name="T87" fmla="*/ 0 h 596"/>
                  <a:gd name="T88" fmla="*/ 0 w 548"/>
                  <a:gd name="T89" fmla="*/ 0 h 596"/>
                  <a:gd name="T90" fmla="*/ 0 w 548"/>
                  <a:gd name="T91" fmla="*/ 0 h 596"/>
                  <a:gd name="T92" fmla="*/ 0 w 548"/>
                  <a:gd name="T93" fmla="*/ 0 h 596"/>
                  <a:gd name="T94" fmla="*/ 0 w 548"/>
                  <a:gd name="T95" fmla="*/ 0 h 596"/>
                  <a:gd name="T96" fmla="*/ 0 w 548"/>
                  <a:gd name="T97" fmla="*/ 0 h 596"/>
                  <a:gd name="T98" fmla="*/ 0 w 548"/>
                  <a:gd name="T99" fmla="*/ 0 h 59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48"/>
                  <a:gd name="T151" fmla="*/ 0 h 596"/>
                  <a:gd name="T152" fmla="*/ 548 w 548"/>
                  <a:gd name="T153" fmla="*/ 596 h 59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48" h="596">
                    <a:moveTo>
                      <a:pt x="519" y="47"/>
                    </a:moveTo>
                    <a:lnTo>
                      <a:pt x="525" y="80"/>
                    </a:lnTo>
                    <a:lnTo>
                      <a:pt x="521" y="105"/>
                    </a:lnTo>
                    <a:lnTo>
                      <a:pt x="514" y="122"/>
                    </a:lnTo>
                    <a:lnTo>
                      <a:pt x="496" y="132"/>
                    </a:lnTo>
                    <a:lnTo>
                      <a:pt x="477" y="137"/>
                    </a:lnTo>
                    <a:lnTo>
                      <a:pt x="492" y="147"/>
                    </a:lnTo>
                    <a:lnTo>
                      <a:pt x="512" y="154"/>
                    </a:lnTo>
                    <a:lnTo>
                      <a:pt x="524" y="171"/>
                    </a:lnTo>
                    <a:lnTo>
                      <a:pt x="534" y="189"/>
                    </a:lnTo>
                    <a:lnTo>
                      <a:pt x="534" y="214"/>
                    </a:lnTo>
                    <a:lnTo>
                      <a:pt x="524" y="236"/>
                    </a:lnTo>
                    <a:lnTo>
                      <a:pt x="515" y="249"/>
                    </a:lnTo>
                    <a:lnTo>
                      <a:pt x="497" y="249"/>
                    </a:lnTo>
                    <a:lnTo>
                      <a:pt x="483" y="245"/>
                    </a:lnTo>
                    <a:lnTo>
                      <a:pt x="471" y="244"/>
                    </a:lnTo>
                    <a:lnTo>
                      <a:pt x="450" y="247"/>
                    </a:lnTo>
                    <a:lnTo>
                      <a:pt x="477" y="251"/>
                    </a:lnTo>
                    <a:lnTo>
                      <a:pt x="496" y="263"/>
                    </a:lnTo>
                    <a:lnTo>
                      <a:pt x="502" y="281"/>
                    </a:lnTo>
                    <a:lnTo>
                      <a:pt x="500" y="307"/>
                    </a:lnTo>
                    <a:lnTo>
                      <a:pt x="496" y="323"/>
                    </a:lnTo>
                    <a:lnTo>
                      <a:pt x="485" y="342"/>
                    </a:lnTo>
                    <a:lnTo>
                      <a:pt x="467" y="352"/>
                    </a:lnTo>
                    <a:lnTo>
                      <a:pt x="439" y="352"/>
                    </a:lnTo>
                    <a:lnTo>
                      <a:pt x="446" y="371"/>
                    </a:lnTo>
                    <a:lnTo>
                      <a:pt x="450" y="395"/>
                    </a:lnTo>
                    <a:lnTo>
                      <a:pt x="445" y="420"/>
                    </a:lnTo>
                    <a:lnTo>
                      <a:pt x="441" y="433"/>
                    </a:lnTo>
                    <a:lnTo>
                      <a:pt x="421" y="452"/>
                    </a:lnTo>
                    <a:lnTo>
                      <a:pt x="395" y="457"/>
                    </a:lnTo>
                    <a:lnTo>
                      <a:pt x="378" y="457"/>
                    </a:lnTo>
                    <a:lnTo>
                      <a:pt x="368" y="450"/>
                    </a:lnTo>
                    <a:lnTo>
                      <a:pt x="352" y="447"/>
                    </a:lnTo>
                    <a:lnTo>
                      <a:pt x="355" y="463"/>
                    </a:lnTo>
                    <a:lnTo>
                      <a:pt x="350" y="491"/>
                    </a:lnTo>
                    <a:lnTo>
                      <a:pt x="332" y="519"/>
                    </a:lnTo>
                    <a:lnTo>
                      <a:pt x="310" y="533"/>
                    </a:lnTo>
                    <a:lnTo>
                      <a:pt x="281" y="537"/>
                    </a:lnTo>
                    <a:lnTo>
                      <a:pt x="251" y="536"/>
                    </a:lnTo>
                    <a:lnTo>
                      <a:pt x="238" y="534"/>
                    </a:lnTo>
                    <a:lnTo>
                      <a:pt x="235" y="551"/>
                    </a:lnTo>
                    <a:lnTo>
                      <a:pt x="214" y="569"/>
                    </a:lnTo>
                    <a:lnTo>
                      <a:pt x="183" y="578"/>
                    </a:lnTo>
                    <a:lnTo>
                      <a:pt x="150" y="575"/>
                    </a:lnTo>
                    <a:lnTo>
                      <a:pt x="133" y="567"/>
                    </a:lnTo>
                    <a:lnTo>
                      <a:pt x="121" y="556"/>
                    </a:lnTo>
                    <a:lnTo>
                      <a:pt x="101" y="568"/>
                    </a:lnTo>
                    <a:lnTo>
                      <a:pt x="78" y="575"/>
                    </a:lnTo>
                    <a:lnTo>
                      <a:pt x="49" y="576"/>
                    </a:lnTo>
                    <a:lnTo>
                      <a:pt x="26" y="564"/>
                    </a:lnTo>
                    <a:lnTo>
                      <a:pt x="22" y="549"/>
                    </a:lnTo>
                    <a:lnTo>
                      <a:pt x="23" y="529"/>
                    </a:lnTo>
                    <a:lnTo>
                      <a:pt x="0" y="542"/>
                    </a:lnTo>
                    <a:lnTo>
                      <a:pt x="5" y="564"/>
                    </a:lnTo>
                    <a:lnTo>
                      <a:pt x="18" y="578"/>
                    </a:lnTo>
                    <a:lnTo>
                      <a:pt x="47" y="591"/>
                    </a:lnTo>
                    <a:lnTo>
                      <a:pt x="77" y="592"/>
                    </a:lnTo>
                    <a:lnTo>
                      <a:pt x="108" y="585"/>
                    </a:lnTo>
                    <a:lnTo>
                      <a:pt x="125" y="580"/>
                    </a:lnTo>
                    <a:lnTo>
                      <a:pt x="143" y="592"/>
                    </a:lnTo>
                    <a:lnTo>
                      <a:pt x="171" y="596"/>
                    </a:lnTo>
                    <a:lnTo>
                      <a:pt x="206" y="596"/>
                    </a:lnTo>
                    <a:lnTo>
                      <a:pt x="230" y="584"/>
                    </a:lnTo>
                    <a:lnTo>
                      <a:pt x="251" y="567"/>
                    </a:lnTo>
                    <a:lnTo>
                      <a:pt x="257" y="553"/>
                    </a:lnTo>
                    <a:lnTo>
                      <a:pt x="277" y="554"/>
                    </a:lnTo>
                    <a:lnTo>
                      <a:pt x="308" y="555"/>
                    </a:lnTo>
                    <a:lnTo>
                      <a:pt x="331" y="547"/>
                    </a:lnTo>
                    <a:lnTo>
                      <a:pt x="356" y="525"/>
                    </a:lnTo>
                    <a:lnTo>
                      <a:pt x="369" y="500"/>
                    </a:lnTo>
                    <a:lnTo>
                      <a:pt x="377" y="479"/>
                    </a:lnTo>
                    <a:lnTo>
                      <a:pt x="396" y="481"/>
                    </a:lnTo>
                    <a:lnTo>
                      <a:pt x="426" y="474"/>
                    </a:lnTo>
                    <a:lnTo>
                      <a:pt x="446" y="458"/>
                    </a:lnTo>
                    <a:lnTo>
                      <a:pt x="460" y="436"/>
                    </a:lnTo>
                    <a:lnTo>
                      <a:pt x="465" y="413"/>
                    </a:lnTo>
                    <a:lnTo>
                      <a:pt x="468" y="386"/>
                    </a:lnTo>
                    <a:lnTo>
                      <a:pt x="467" y="379"/>
                    </a:lnTo>
                    <a:lnTo>
                      <a:pt x="481" y="375"/>
                    </a:lnTo>
                    <a:lnTo>
                      <a:pt x="496" y="366"/>
                    </a:lnTo>
                    <a:lnTo>
                      <a:pt x="507" y="352"/>
                    </a:lnTo>
                    <a:lnTo>
                      <a:pt x="517" y="330"/>
                    </a:lnTo>
                    <a:lnTo>
                      <a:pt x="523" y="298"/>
                    </a:lnTo>
                    <a:lnTo>
                      <a:pt x="521" y="281"/>
                    </a:lnTo>
                    <a:lnTo>
                      <a:pt x="516" y="267"/>
                    </a:lnTo>
                    <a:lnTo>
                      <a:pt x="528" y="260"/>
                    </a:lnTo>
                    <a:lnTo>
                      <a:pt x="542" y="239"/>
                    </a:lnTo>
                    <a:lnTo>
                      <a:pt x="548" y="218"/>
                    </a:lnTo>
                    <a:lnTo>
                      <a:pt x="546" y="186"/>
                    </a:lnTo>
                    <a:lnTo>
                      <a:pt x="537" y="172"/>
                    </a:lnTo>
                    <a:lnTo>
                      <a:pt x="527" y="158"/>
                    </a:lnTo>
                    <a:lnTo>
                      <a:pt x="518" y="146"/>
                    </a:lnTo>
                    <a:lnTo>
                      <a:pt x="528" y="131"/>
                    </a:lnTo>
                    <a:lnTo>
                      <a:pt x="538" y="111"/>
                    </a:lnTo>
                    <a:lnTo>
                      <a:pt x="542" y="81"/>
                    </a:lnTo>
                    <a:lnTo>
                      <a:pt x="540" y="52"/>
                    </a:lnTo>
                    <a:lnTo>
                      <a:pt x="526" y="0"/>
                    </a:lnTo>
                    <a:lnTo>
                      <a:pt x="519" y="4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8" name="Freeform 144"/>
              <p:cNvSpPr>
                <a:spLocks/>
              </p:cNvSpPr>
              <p:nvPr/>
            </p:nvSpPr>
            <p:spPr bwMode="auto">
              <a:xfrm>
                <a:off x="932" y="4189"/>
                <a:ext cx="21" cy="32"/>
              </a:xfrm>
              <a:custGeom>
                <a:avLst/>
                <a:gdLst>
                  <a:gd name="T0" fmla="*/ 0 w 188"/>
                  <a:gd name="T1" fmla="*/ 0 h 290"/>
                  <a:gd name="T2" fmla="*/ 0 w 188"/>
                  <a:gd name="T3" fmla="*/ 0 h 290"/>
                  <a:gd name="T4" fmla="*/ 0 w 188"/>
                  <a:gd name="T5" fmla="*/ 0 h 290"/>
                  <a:gd name="T6" fmla="*/ 0 w 188"/>
                  <a:gd name="T7" fmla="*/ 0 h 290"/>
                  <a:gd name="T8" fmla="*/ 0 w 188"/>
                  <a:gd name="T9" fmla="*/ 0 h 290"/>
                  <a:gd name="T10" fmla="*/ 0 w 188"/>
                  <a:gd name="T11" fmla="*/ 0 h 290"/>
                  <a:gd name="T12" fmla="*/ 0 w 188"/>
                  <a:gd name="T13" fmla="*/ 0 h 290"/>
                  <a:gd name="T14" fmla="*/ 0 w 188"/>
                  <a:gd name="T15" fmla="*/ 0 h 290"/>
                  <a:gd name="T16" fmla="*/ 0 w 188"/>
                  <a:gd name="T17" fmla="*/ 0 h 290"/>
                  <a:gd name="T18" fmla="*/ 0 w 188"/>
                  <a:gd name="T19" fmla="*/ 0 h 290"/>
                  <a:gd name="T20" fmla="*/ 0 w 188"/>
                  <a:gd name="T21" fmla="*/ 0 h 290"/>
                  <a:gd name="T22" fmla="*/ 0 w 188"/>
                  <a:gd name="T23" fmla="*/ 0 h 290"/>
                  <a:gd name="T24" fmla="*/ 0 w 188"/>
                  <a:gd name="T25" fmla="*/ 0 h 290"/>
                  <a:gd name="T26" fmla="*/ 0 w 188"/>
                  <a:gd name="T27" fmla="*/ 0 h 290"/>
                  <a:gd name="T28" fmla="*/ 0 w 188"/>
                  <a:gd name="T29" fmla="*/ 0 h 290"/>
                  <a:gd name="T30" fmla="*/ 0 w 188"/>
                  <a:gd name="T31" fmla="*/ 0 h 290"/>
                  <a:gd name="T32" fmla="*/ 0 w 188"/>
                  <a:gd name="T33" fmla="*/ 0 h 290"/>
                  <a:gd name="T34" fmla="*/ 0 w 188"/>
                  <a:gd name="T35" fmla="*/ 0 h 290"/>
                  <a:gd name="T36" fmla="*/ 0 w 188"/>
                  <a:gd name="T37" fmla="*/ 0 h 290"/>
                  <a:gd name="T38" fmla="*/ 0 w 188"/>
                  <a:gd name="T39" fmla="*/ 0 h 290"/>
                  <a:gd name="T40" fmla="*/ 0 w 188"/>
                  <a:gd name="T41" fmla="*/ 0 h 290"/>
                  <a:gd name="T42" fmla="*/ 0 w 188"/>
                  <a:gd name="T43" fmla="*/ 0 h 290"/>
                  <a:gd name="T44" fmla="*/ 0 w 188"/>
                  <a:gd name="T45" fmla="*/ 0 h 290"/>
                  <a:gd name="T46" fmla="*/ 0 w 188"/>
                  <a:gd name="T47" fmla="*/ 0 h 290"/>
                  <a:gd name="T48" fmla="*/ 0 w 188"/>
                  <a:gd name="T49" fmla="*/ 0 h 290"/>
                  <a:gd name="T50" fmla="*/ 0 w 188"/>
                  <a:gd name="T51" fmla="*/ 0 h 290"/>
                  <a:gd name="T52" fmla="*/ 0 w 188"/>
                  <a:gd name="T53" fmla="*/ 0 h 290"/>
                  <a:gd name="T54" fmla="*/ 0 w 188"/>
                  <a:gd name="T55" fmla="*/ 0 h 290"/>
                  <a:gd name="T56" fmla="*/ 0 w 188"/>
                  <a:gd name="T57" fmla="*/ 0 h 290"/>
                  <a:gd name="T58" fmla="*/ 0 w 188"/>
                  <a:gd name="T59" fmla="*/ 0 h 290"/>
                  <a:gd name="T60" fmla="*/ 0 w 188"/>
                  <a:gd name="T61" fmla="*/ 0 h 290"/>
                  <a:gd name="T62" fmla="*/ 0 w 188"/>
                  <a:gd name="T63" fmla="*/ 0 h 290"/>
                  <a:gd name="T64" fmla="*/ 0 w 188"/>
                  <a:gd name="T65" fmla="*/ 0 h 290"/>
                  <a:gd name="T66" fmla="*/ 0 w 188"/>
                  <a:gd name="T67" fmla="*/ 0 h 290"/>
                  <a:gd name="T68" fmla="*/ 0 w 188"/>
                  <a:gd name="T69" fmla="*/ 0 h 290"/>
                  <a:gd name="T70" fmla="*/ 0 w 188"/>
                  <a:gd name="T71" fmla="*/ 0 h 290"/>
                  <a:gd name="T72" fmla="*/ 0 w 188"/>
                  <a:gd name="T73" fmla="*/ 0 h 29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88"/>
                  <a:gd name="T112" fmla="*/ 0 h 290"/>
                  <a:gd name="T113" fmla="*/ 188 w 188"/>
                  <a:gd name="T114" fmla="*/ 290 h 29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88" h="290">
                    <a:moveTo>
                      <a:pt x="26" y="60"/>
                    </a:moveTo>
                    <a:lnTo>
                      <a:pt x="28" y="89"/>
                    </a:lnTo>
                    <a:lnTo>
                      <a:pt x="24" y="104"/>
                    </a:lnTo>
                    <a:lnTo>
                      <a:pt x="17" y="118"/>
                    </a:lnTo>
                    <a:lnTo>
                      <a:pt x="0" y="128"/>
                    </a:lnTo>
                    <a:lnTo>
                      <a:pt x="23" y="128"/>
                    </a:lnTo>
                    <a:lnTo>
                      <a:pt x="39" y="133"/>
                    </a:lnTo>
                    <a:lnTo>
                      <a:pt x="52" y="144"/>
                    </a:lnTo>
                    <a:lnTo>
                      <a:pt x="63" y="160"/>
                    </a:lnTo>
                    <a:lnTo>
                      <a:pt x="66" y="173"/>
                    </a:lnTo>
                    <a:lnTo>
                      <a:pt x="66" y="187"/>
                    </a:lnTo>
                    <a:lnTo>
                      <a:pt x="49" y="204"/>
                    </a:lnTo>
                    <a:lnTo>
                      <a:pt x="42" y="214"/>
                    </a:lnTo>
                    <a:lnTo>
                      <a:pt x="71" y="211"/>
                    </a:lnTo>
                    <a:lnTo>
                      <a:pt x="99" y="211"/>
                    </a:lnTo>
                    <a:lnTo>
                      <a:pt x="118" y="214"/>
                    </a:lnTo>
                    <a:lnTo>
                      <a:pt x="139" y="226"/>
                    </a:lnTo>
                    <a:lnTo>
                      <a:pt x="159" y="244"/>
                    </a:lnTo>
                    <a:lnTo>
                      <a:pt x="172" y="260"/>
                    </a:lnTo>
                    <a:lnTo>
                      <a:pt x="188" y="290"/>
                    </a:lnTo>
                    <a:lnTo>
                      <a:pt x="185" y="263"/>
                    </a:lnTo>
                    <a:lnTo>
                      <a:pt x="168" y="240"/>
                    </a:lnTo>
                    <a:lnTo>
                      <a:pt x="149" y="221"/>
                    </a:lnTo>
                    <a:lnTo>
                      <a:pt x="127" y="208"/>
                    </a:lnTo>
                    <a:lnTo>
                      <a:pt x="101" y="200"/>
                    </a:lnTo>
                    <a:lnTo>
                      <a:pt x="86" y="196"/>
                    </a:lnTo>
                    <a:lnTo>
                      <a:pt x="74" y="157"/>
                    </a:lnTo>
                    <a:lnTo>
                      <a:pt x="61" y="133"/>
                    </a:lnTo>
                    <a:lnTo>
                      <a:pt x="45" y="106"/>
                    </a:lnTo>
                    <a:lnTo>
                      <a:pt x="37" y="81"/>
                    </a:lnTo>
                    <a:lnTo>
                      <a:pt x="35" y="57"/>
                    </a:lnTo>
                    <a:lnTo>
                      <a:pt x="21" y="31"/>
                    </a:lnTo>
                    <a:lnTo>
                      <a:pt x="19" y="0"/>
                    </a:lnTo>
                    <a:lnTo>
                      <a:pt x="8" y="10"/>
                    </a:lnTo>
                    <a:lnTo>
                      <a:pt x="15" y="36"/>
                    </a:lnTo>
                    <a:lnTo>
                      <a:pt x="26" y="6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39" name="Freeform 145"/>
              <p:cNvSpPr>
                <a:spLocks/>
              </p:cNvSpPr>
              <p:nvPr/>
            </p:nvSpPr>
            <p:spPr bwMode="auto">
              <a:xfrm>
                <a:off x="957" y="4213"/>
                <a:ext cx="5" cy="2"/>
              </a:xfrm>
              <a:custGeom>
                <a:avLst/>
                <a:gdLst>
                  <a:gd name="T0" fmla="*/ 0 w 52"/>
                  <a:gd name="T1" fmla="*/ 0 h 17"/>
                  <a:gd name="T2" fmla="*/ 0 w 52"/>
                  <a:gd name="T3" fmla="*/ 0 h 17"/>
                  <a:gd name="T4" fmla="*/ 0 w 52"/>
                  <a:gd name="T5" fmla="*/ 0 h 17"/>
                  <a:gd name="T6" fmla="*/ 0 w 52"/>
                  <a:gd name="T7" fmla="*/ 0 h 17"/>
                  <a:gd name="T8" fmla="*/ 0 w 52"/>
                  <a:gd name="T9" fmla="*/ 0 h 17"/>
                  <a:gd name="T10" fmla="*/ 0 w 52"/>
                  <a:gd name="T11" fmla="*/ 0 h 17"/>
                  <a:gd name="T12" fmla="*/ 0 w 52"/>
                  <a:gd name="T13" fmla="*/ 0 h 17"/>
                  <a:gd name="T14" fmla="*/ 0 w 52"/>
                  <a:gd name="T15" fmla="*/ 0 h 17"/>
                  <a:gd name="T16" fmla="*/ 0 w 52"/>
                  <a:gd name="T17" fmla="*/ 0 h 17"/>
                  <a:gd name="T18" fmla="*/ 0 w 52"/>
                  <a:gd name="T19" fmla="*/ 0 h 17"/>
                  <a:gd name="T20" fmla="*/ 0 w 52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2"/>
                  <a:gd name="T34" fmla="*/ 0 h 17"/>
                  <a:gd name="T35" fmla="*/ 52 w 52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2" h="17">
                    <a:moveTo>
                      <a:pt x="7" y="8"/>
                    </a:moveTo>
                    <a:lnTo>
                      <a:pt x="16" y="9"/>
                    </a:lnTo>
                    <a:lnTo>
                      <a:pt x="29" y="6"/>
                    </a:lnTo>
                    <a:lnTo>
                      <a:pt x="52" y="0"/>
                    </a:lnTo>
                    <a:lnTo>
                      <a:pt x="35" y="15"/>
                    </a:lnTo>
                    <a:lnTo>
                      <a:pt x="24" y="17"/>
                    </a:lnTo>
                    <a:lnTo>
                      <a:pt x="12" y="17"/>
                    </a:lnTo>
                    <a:lnTo>
                      <a:pt x="4" y="15"/>
                    </a:lnTo>
                    <a:lnTo>
                      <a:pt x="0" y="0"/>
                    </a:lnTo>
                    <a:lnTo>
                      <a:pt x="7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0" name="Freeform 146"/>
              <p:cNvSpPr>
                <a:spLocks/>
              </p:cNvSpPr>
              <p:nvPr/>
            </p:nvSpPr>
            <p:spPr bwMode="auto">
              <a:xfrm>
                <a:off x="994" y="4133"/>
                <a:ext cx="5" cy="8"/>
              </a:xfrm>
              <a:custGeom>
                <a:avLst/>
                <a:gdLst>
                  <a:gd name="T0" fmla="*/ 0 w 52"/>
                  <a:gd name="T1" fmla="*/ 0 h 73"/>
                  <a:gd name="T2" fmla="*/ 0 w 52"/>
                  <a:gd name="T3" fmla="*/ 0 h 73"/>
                  <a:gd name="T4" fmla="*/ 0 w 52"/>
                  <a:gd name="T5" fmla="*/ 0 h 73"/>
                  <a:gd name="T6" fmla="*/ 0 w 52"/>
                  <a:gd name="T7" fmla="*/ 0 h 73"/>
                  <a:gd name="T8" fmla="*/ 0 w 52"/>
                  <a:gd name="T9" fmla="*/ 0 h 73"/>
                  <a:gd name="T10" fmla="*/ 0 w 52"/>
                  <a:gd name="T11" fmla="*/ 0 h 73"/>
                  <a:gd name="T12" fmla="*/ 0 w 52"/>
                  <a:gd name="T13" fmla="*/ 0 h 73"/>
                  <a:gd name="T14" fmla="*/ 0 w 52"/>
                  <a:gd name="T15" fmla="*/ 0 h 73"/>
                  <a:gd name="T16" fmla="*/ 0 w 52"/>
                  <a:gd name="T17" fmla="*/ 0 h 73"/>
                  <a:gd name="T18" fmla="*/ 0 w 52"/>
                  <a:gd name="T19" fmla="*/ 0 h 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2"/>
                  <a:gd name="T31" fmla="*/ 0 h 73"/>
                  <a:gd name="T32" fmla="*/ 52 w 52"/>
                  <a:gd name="T33" fmla="*/ 73 h 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2" h="73">
                    <a:moveTo>
                      <a:pt x="52" y="49"/>
                    </a:moveTo>
                    <a:lnTo>
                      <a:pt x="43" y="46"/>
                    </a:lnTo>
                    <a:lnTo>
                      <a:pt x="36" y="43"/>
                    </a:lnTo>
                    <a:lnTo>
                      <a:pt x="30" y="44"/>
                    </a:lnTo>
                    <a:lnTo>
                      <a:pt x="25" y="50"/>
                    </a:lnTo>
                    <a:lnTo>
                      <a:pt x="18" y="73"/>
                    </a:lnTo>
                    <a:lnTo>
                      <a:pt x="0" y="0"/>
                    </a:lnTo>
                    <a:lnTo>
                      <a:pt x="47" y="5"/>
                    </a:lnTo>
                    <a:lnTo>
                      <a:pt x="52" y="49"/>
                    </a:lnTo>
                    <a:close/>
                  </a:path>
                </a:pathLst>
              </a:custGeom>
              <a:solidFill>
                <a:srgbClr val="E598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1" name="Freeform 147"/>
              <p:cNvSpPr>
                <a:spLocks/>
              </p:cNvSpPr>
              <p:nvPr/>
            </p:nvSpPr>
            <p:spPr bwMode="auto">
              <a:xfrm>
                <a:off x="966" y="4163"/>
                <a:ext cx="24" cy="57"/>
              </a:xfrm>
              <a:custGeom>
                <a:avLst/>
                <a:gdLst>
                  <a:gd name="T0" fmla="*/ 0 w 216"/>
                  <a:gd name="T1" fmla="*/ 0 h 519"/>
                  <a:gd name="T2" fmla="*/ 0 w 216"/>
                  <a:gd name="T3" fmla="*/ 0 h 519"/>
                  <a:gd name="T4" fmla="*/ 0 w 216"/>
                  <a:gd name="T5" fmla="*/ 0 h 519"/>
                  <a:gd name="T6" fmla="*/ 0 w 216"/>
                  <a:gd name="T7" fmla="*/ 0 h 519"/>
                  <a:gd name="T8" fmla="*/ 0 w 216"/>
                  <a:gd name="T9" fmla="*/ 0 h 519"/>
                  <a:gd name="T10" fmla="*/ 0 w 216"/>
                  <a:gd name="T11" fmla="*/ 0 h 519"/>
                  <a:gd name="T12" fmla="*/ 0 w 216"/>
                  <a:gd name="T13" fmla="*/ 0 h 519"/>
                  <a:gd name="T14" fmla="*/ 0 w 216"/>
                  <a:gd name="T15" fmla="*/ 0 h 519"/>
                  <a:gd name="T16" fmla="*/ 0 w 216"/>
                  <a:gd name="T17" fmla="*/ 0 h 519"/>
                  <a:gd name="T18" fmla="*/ 0 w 216"/>
                  <a:gd name="T19" fmla="*/ 0 h 519"/>
                  <a:gd name="T20" fmla="*/ 0 w 216"/>
                  <a:gd name="T21" fmla="*/ 0 h 519"/>
                  <a:gd name="T22" fmla="*/ 0 w 216"/>
                  <a:gd name="T23" fmla="*/ 0 h 519"/>
                  <a:gd name="T24" fmla="*/ 0 w 216"/>
                  <a:gd name="T25" fmla="*/ 0 h 519"/>
                  <a:gd name="T26" fmla="*/ 0 w 216"/>
                  <a:gd name="T27" fmla="*/ 0 h 519"/>
                  <a:gd name="T28" fmla="*/ 0 w 216"/>
                  <a:gd name="T29" fmla="*/ 0 h 519"/>
                  <a:gd name="T30" fmla="*/ 0 w 216"/>
                  <a:gd name="T31" fmla="*/ 0 h 519"/>
                  <a:gd name="T32" fmla="*/ 0 w 216"/>
                  <a:gd name="T33" fmla="*/ 0 h 519"/>
                  <a:gd name="T34" fmla="*/ 0 w 216"/>
                  <a:gd name="T35" fmla="*/ 0 h 519"/>
                  <a:gd name="T36" fmla="*/ 0 w 216"/>
                  <a:gd name="T37" fmla="*/ 0 h 519"/>
                  <a:gd name="T38" fmla="*/ 0 w 216"/>
                  <a:gd name="T39" fmla="*/ 0 h 519"/>
                  <a:gd name="T40" fmla="*/ 0 w 216"/>
                  <a:gd name="T41" fmla="*/ 0 h 519"/>
                  <a:gd name="T42" fmla="*/ 0 w 216"/>
                  <a:gd name="T43" fmla="*/ 0 h 519"/>
                  <a:gd name="T44" fmla="*/ 0 w 216"/>
                  <a:gd name="T45" fmla="*/ 0 h 519"/>
                  <a:gd name="T46" fmla="*/ 0 w 216"/>
                  <a:gd name="T47" fmla="*/ 0 h 519"/>
                  <a:gd name="T48" fmla="*/ 0 w 216"/>
                  <a:gd name="T49" fmla="*/ 0 h 519"/>
                  <a:gd name="T50" fmla="*/ 0 w 216"/>
                  <a:gd name="T51" fmla="*/ 0 h 519"/>
                  <a:gd name="T52" fmla="*/ 0 w 216"/>
                  <a:gd name="T53" fmla="*/ 0 h 519"/>
                  <a:gd name="T54" fmla="*/ 0 w 216"/>
                  <a:gd name="T55" fmla="*/ 0 h 519"/>
                  <a:gd name="T56" fmla="*/ 0 w 216"/>
                  <a:gd name="T57" fmla="*/ 0 h 519"/>
                  <a:gd name="T58" fmla="*/ 0 w 216"/>
                  <a:gd name="T59" fmla="*/ 0 h 519"/>
                  <a:gd name="T60" fmla="*/ 0 w 216"/>
                  <a:gd name="T61" fmla="*/ 0 h 519"/>
                  <a:gd name="T62" fmla="*/ 0 w 216"/>
                  <a:gd name="T63" fmla="*/ 0 h 519"/>
                  <a:gd name="T64" fmla="*/ 0 w 216"/>
                  <a:gd name="T65" fmla="*/ 0 h 519"/>
                  <a:gd name="T66" fmla="*/ 0 w 216"/>
                  <a:gd name="T67" fmla="*/ 0 h 519"/>
                  <a:gd name="T68" fmla="*/ 0 w 216"/>
                  <a:gd name="T69" fmla="*/ 0 h 519"/>
                  <a:gd name="T70" fmla="*/ 0 w 216"/>
                  <a:gd name="T71" fmla="*/ 0 h 519"/>
                  <a:gd name="T72" fmla="*/ 0 w 216"/>
                  <a:gd name="T73" fmla="*/ 0 h 519"/>
                  <a:gd name="T74" fmla="*/ 0 w 216"/>
                  <a:gd name="T75" fmla="*/ 0 h 519"/>
                  <a:gd name="T76" fmla="*/ 0 w 216"/>
                  <a:gd name="T77" fmla="*/ 0 h 519"/>
                  <a:gd name="T78" fmla="*/ 0 w 216"/>
                  <a:gd name="T79" fmla="*/ 0 h 519"/>
                  <a:gd name="T80" fmla="*/ 0 w 216"/>
                  <a:gd name="T81" fmla="*/ 0 h 51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16"/>
                  <a:gd name="T124" fmla="*/ 0 h 519"/>
                  <a:gd name="T125" fmla="*/ 216 w 216"/>
                  <a:gd name="T126" fmla="*/ 519 h 51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16" h="519">
                    <a:moveTo>
                      <a:pt x="201" y="0"/>
                    </a:moveTo>
                    <a:lnTo>
                      <a:pt x="186" y="23"/>
                    </a:lnTo>
                    <a:lnTo>
                      <a:pt x="139" y="43"/>
                    </a:lnTo>
                    <a:lnTo>
                      <a:pt x="93" y="56"/>
                    </a:lnTo>
                    <a:lnTo>
                      <a:pt x="75" y="72"/>
                    </a:lnTo>
                    <a:lnTo>
                      <a:pt x="62" y="84"/>
                    </a:lnTo>
                    <a:lnTo>
                      <a:pt x="32" y="65"/>
                    </a:lnTo>
                    <a:lnTo>
                      <a:pt x="50" y="86"/>
                    </a:lnTo>
                    <a:lnTo>
                      <a:pt x="51" y="123"/>
                    </a:lnTo>
                    <a:lnTo>
                      <a:pt x="46" y="158"/>
                    </a:lnTo>
                    <a:lnTo>
                      <a:pt x="38" y="187"/>
                    </a:lnTo>
                    <a:lnTo>
                      <a:pt x="35" y="216"/>
                    </a:lnTo>
                    <a:lnTo>
                      <a:pt x="35" y="240"/>
                    </a:lnTo>
                    <a:lnTo>
                      <a:pt x="37" y="265"/>
                    </a:lnTo>
                    <a:lnTo>
                      <a:pt x="46" y="305"/>
                    </a:lnTo>
                    <a:lnTo>
                      <a:pt x="51" y="350"/>
                    </a:lnTo>
                    <a:lnTo>
                      <a:pt x="48" y="390"/>
                    </a:lnTo>
                    <a:lnTo>
                      <a:pt x="40" y="404"/>
                    </a:lnTo>
                    <a:lnTo>
                      <a:pt x="18" y="424"/>
                    </a:lnTo>
                    <a:lnTo>
                      <a:pt x="0" y="437"/>
                    </a:lnTo>
                    <a:lnTo>
                      <a:pt x="5" y="451"/>
                    </a:lnTo>
                    <a:lnTo>
                      <a:pt x="9" y="479"/>
                    </a:lnTo>
                    <a:lnTo>
                      <a:pt x="14" y="519"/>
                    </a:lnTo>
                    <a:lnTo>
                      <a:pt x="22" y="480"/>
                    </a:lnTo>
                    <a:lnTo>
                      <a:pt x="43" y="454"/>
                    </a:lnTo>
                    <a:lnTo>
                      <a:pt x="66" y="440"/>
                    </a:lnTo>
                    <a:lnTo>
                      <a:pt x="89" y="431"/>
                    </a:lnTo>
                    <a:lnTo>
                      <a:pt x="112" y="425"/>
                    </a:lnTo>
                    <a:lnTo>
                      <a:pt x="101" y="419"/>
                    </a:lnTo>
                    <a:lnTo>
                      <a:pt x="84" y="419"/>
                    </a:lnTo>
                    <a:lnTo>
                      <a:pt x="69" y="382"/>
                    </a:lnTo>
                    <a:lnTo>
                      <a:pt x="57" y="276"/>
                    </a:lnTo>
                    <a:lnTo>
                      <a:pt x="52" y="212"/>
                    </a:lnTo>
                    <a:lnTo>
                      <a:pt x="66" y="154"/>
                    </a:lnTo>
                    <a:lnTo>
                      <a:pt x="95" y="109"/>
                    </a:lnTo>
                    <a:lnTo>
                      <a:pt x="124" y="77"/>
                    </a:lnTo>
                    <a:lnTo>
                      <a:pt x="161" y="51"/>
                    </a:lnTo>
                    <a:lnTo>
                      <a:pt x="191" y="37"/>
                    </a:lnTo>
                    <a:lnTo>
                      <a:pt x="216" y="28"/>
                    </a:lnTo>
                    <a:lnTo>
                      <a:pt x="20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2" name="Freeform 148"/>
              <p:cNvSpPr>
                <a:spLocks/>
              </p:cNvSpPr>
              <p:nvPr/>
            </p:nvSpPr>
            <p:spPr bwMode="auto">
              <a:xfrm>
                <a:off x="987" y="4174"/>
                <a:ext cx="12" cy="45"/>
              </a:xfrm>
              <a:custGeom>
                <a:avLst/>
                <a:gdLst>
                  <a:gd name="T0" fmla="*/ 0 w 108"/>
                  <a:gd name="T1" fmla="*/ 0 h 402"/>
                  <a:gd name="T2" fmla="*/ 0 w 108"/>
                  <a:gd name="T3" fmla="*/ 0 h 402"/>
                  <a:gd name="T4" fmla="*/ 0 w 108"/>
                  <a:gd name="T5" fmla="*/ 0 h 402"/>
                  <a:gd name="T6" fmla="*/ 0 w 108"/>
                  <a:gd name="T7" fmla="*/ 0 h 402"/>
                  <a:gd name="T8" fmla="*/ 0 w 108"/>
                  <a:gd name="T9" fmla="*/ 0 h 402"/>
                  <a:gd name="T10" fmla="*/ 0 w 108"/>
                  <a:gd name="T11" fmla="*/ 0 h 402"/>
                  <a:gd name="T12" fmla="*/ 0 w 108"/>
                  <a:gd name="T13" fmla="*/ 0 h 402"/>
                  <a:gd name="T14" fmla="*/ 0 w 108"/>
                  <a:gd name="T15" fmla="*/ 0 h 402"/>
                  <a:gd name="T16" fmla="*/ 0 w 108"/>
                  <a:gd name="T17" fmla="*/ 0 h 402"/>
                  <a:gd name="T18" fmla="*/ 0 w 108"/>
                  <a:gd name="T19" fmla="*/ 0 h 402"/>
                  <a:gd name="T20" fmla="*/ 0 w 108"/>
                  <a:gd name="T21" fmla="*/ 0 h 402"/>
                  <a:gd name="T22" fmla="*/ 0 w 108"/>
                  <a:gd name="T23" fmla="*/ 0 h 402"/>
                  <a:gd name="T24" fmla="*/ 0 w 108"/>
                  <a:gd name="T25" fmla="*/ 0 h 402"/>
                  <a:gd name="T26" fmla="*/ 0 w 108"/>
                  <a:gd name="T27" fmla="*/ 0 h 402"/>
                  <a:gd name="T28" fmla="*/ 0 w 108"/>
                  <a:gd name="T29" fmla="*/ 0 h 402"/>
                  <a:gd name="T30" fmla="*/ 0 w 108"/>
                  <a:gd name="T31" fmla="*/ 0 h 402"/>
                  <a:gd name="T32" fmla="*/ 0 w 108"/>
                  <a:gd name="T33" fmla="*/ 0 h 402"/>
                  <a:gd name="T34" fmla="*/ 0 w 108"/>
                  <a:gd name="T35" fmla="*/ 0 h 402"/>
                  <a:gd name="T36" fmla="*/ 0 w 108"/>
                  <a:gd name="T37" fmla="*/ 0 h 402"/>
                  <a:gd name="T38" fmla="*/ 0 w 108"/>
                  <a:gd name="T39" fmla="*/ 0 h 402"/>
                  <a:gd name="T40" fmla="*/ 0 w 108"/>
                  <a:gd name="T41" fmla="*/ 0 h 402"/>
                  <a:gd name="T42" fmla="*/ 0 w 108"/>
                  <a:gd name="T43" fmla="*/ 0 h 402"/>
                  <a:gd name="T44" fmla="*/ 0 w 108"/>
                  <a:gd name="T45" fmla="*/ 0 h 402"/>
                  <a:gd name="T46" fmla="*/ 0 w 108"/>
                  <a:gd name="T47" fmla="*/ 0 h 40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08"/>
                  <a:gd name="T73" fmla="*/ 0 h 402"/>
                  <a:gd name="T74" fmla="*/ 108 w 108"/>
                  <a:gd name="T75" fmla="*/ 402 h 40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08" h="402">
                    <a:moveTo>
                      <a:pt x="81" y="0"/>
                    </a:moveTo>
                    <a:lnTo>
                      <a:pt x="56" y="18"/>
                    </a:lnTo>
                    <a:lnTo>
                      <a:pt x="39" y="41"/>
                    </a:lnTo>
                    <a:lnTo>
                      <a:pt x="22" y="76"/>
                    </a:lnTo>
                    <a:lnTo>
                      <a:pt x="12" y="110"/>
                    </a:lnTo>
                    <a:lnTo>
                      <a:pt x="6" y="140"/>
                    </a:lnTo>
                    <a:lnTo>
                      <a:pt x="0" y="184"/>
                    </a:lnTo>
                    <a:lnTo>
                      <a:pt x="0" y="219"/>
                    </a:lnTo>
                    <a:lnTo>
                      <a:pt x="2" y="260"/>
                    </a:lnTo>
                    <a:lnTo>
                      <a:pt x="12" y="300"/>
                    </a:lnTo>
                    <a:lnTo>
                      <a:pt x="30" y="348"/>
                    </a:lnTo>
                    <a:lnTo>
                      <a:pt x="48" y="373"/>
                    </a:lnTo>
                    <a:lnTo>
                      <a:pt x="93" y="402"/>
                    </a:lnTo>
                    <a:lnTo>
                      <a:pt x="79" y="382"/>
                    </a:lnTo>
                    <a:lnTo>
                      <a:pt x="52" y="349"/>
                    </a:lnTo>
                    <a:lnTo>
                      <a:pt x="32" y="313"/>
                    </a:lnTo>
                    <a:lnTo>
                      <a:pt x="17" y="247"/>
                    </a:lnTo>
                    <a:lnTo>
                      <a:pt x="17" y="184"/>
                    </a:lnTo>
                    <a:lnTo>
                      <a:pt x="30" y="109"/>
                    </a:lnTo>
                    <a:lnTo>
                      <a:pt x="59" y="52"/>
                    </a:lnTo>
                    <a:lnTo>
                      <a:pt x="81" y="18"/>
                    </a:lnTo>
                    <a:lnTo>
                      <a:pt x="108" y="5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3" name="Freeform 149"/>
              <p:cNvSpPr>
                <a:spLocks/>
              </p:cNvSpPr>
              <p:nvPr/>
            </p:nvSpPr>
            <p:spPr bwMode="auto">
              <a:xfrm>
                <a:off x="1002" y="4185"/>
                <a:ext cx="5" cy="20"/>
              </a:xfrm>
              <a:custGeom>
                <a:avLst/>
                <a:gdLst>
                  <a:gd name="T0" fmla="*/ 0 w 49"/>
                  <a:gd name="T1" fmla="*/ 0 h 179"/>
                  <a:gd name="T2" fmla="*/ 0 w 49"/>
                  <a:gd name="T3" fmla="*/ 0 h 179"/>
                  <a:gd name="T4" fmla="*/ 0 w 49"/>
                  <a:gd name="T5" fmla="*/ 0 h 179"/>
                  <a:gd name="T6" fmla="*/ 0 w 49"/>
                  <a:gd name="T7" fmla="*/ 0 h 179"/>
                  <a:gd name="T8" fmla="*/ 0 w 49"/>
                  <a:gd name="T9" fmla="*/ 0 h 179"/>
                  <a:gd name="T10" fmla="*/ 0 w 49"/>
                  <a:gd name="T11" fmla="*/ 0 h 179"/>
                  <a:gd name="T12" fmla="*/ 0 w 49"/>
                  <a:gd name="T13" fmla="*/ 0 h 179"/>
                  <a:gd name="T14" fmla="*/ 0 w 49"/>
                  <a:gd name="T15" fmla="*/ 0 h 179"/>
                  <a:gd name="T16" fmla="*/ 0 w 49"/>
                  <a:gd name="T17" fmla="*/ 0 h 179"/>
                  <a:gd name="T18" fmla="*/ 0 w 49"/>
                  <a:gd name="T19" fmla="*/ 0 h 179"/>
                  <a:gd name="T20" fmla="*/ 0 w 49"/>
                  <a:gd name="T21" fmla="*/ 0 h 179"/>
                  <a:gd name="T22" fmla="*/ 0 w 49"/>
                  <a:gd name="T23" fmla="*/ 0 h 179"/>
                  <a:gd name="T24" fmla="*/ 0 w 49"/>
                  <a:gd name="T25" fmla="*/ 0 h 17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9"/>
                  <a:gd name="T40" fmla="*/ 0 h 179"/>
                  <a:gd name="T41" fmla="*/ 49 w 49"/>
                  <a:gd name="T42" fmla="*/ 179 h 17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9" h="179">
                    <a:moveTo>
                      <a:pt x="21" y="30"/>
                    </a:moveTo>
                    <a:lnTo>
                      <a:pt x="9" y="67"/>
                    </a:lnTo>
                    <a:lnTo>
                      <a:pt x="6" y="98"/>
                    </a:lnTo>
                    <a:lnTo>
                      <a:pt x="1" y="134"/>
                    </a:lnTo>
                    <a:lnTo>
                      <a:pt x="0" y="164"/>
                    </a:lnTo>
                    <a:lnTo>
                      <a:pt x="0" y="179"/>
                    </a:lnTo>
                    <a:lnTo>
                      <a:pt x="14" y="156"/>
                    </a:lnTo>
                    <a:lnTo>
                      <a:pt x="21" y="125"/>
                    </a:lnTo>
                    <a:lnTo>
                      <a:pt x="27" y="87"/>
                    </a:lnTo>
                    <a:lnTo>
                      <a:pt x="30" y="64"/>
                    </a:lnTo>
                    <a:lnTo>
                      <a:pt x="49" y="0"/>
                    </a:lnTo>
                    <a:lnTo>
                      <a:pt x="21" y="3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4" name="Freeform 150"/>
              <p:cNvSpPr>
                <a:spLocks/>
              </p:cNvSpPr>
              <p:nvPr/>
            </p:nvSpPr>
            <p:spPr bwMode="auto">
              <a:xfrm>
                <a:off x="1008" y="4139"/>
                <a:ext cx="44" cy="66"/>
              </a:xfrm>
              <a:custGeom>
                <a:avLst/>
                <a:gdLst>
                  <a:gd name="T0" fmla="*/ 0 w 399"/>
                  <a:gd name="T1" fmla="*/ 0 h 598"/>
                  <a:gd name="T2" fmla="*/ 0 w 399"/>
                  <a:gd name="T3" fmla="*/ 0 h 598"/>
                  <a:gd name="T4" fmla="*/ 0 w 399"/>
                  <a:gd name="T5" fmla="*/ 0 h 598"/>
                  <a:gd name="T6" fmla="*/ 0 w 399"/>
                  <a:gd name="T7" fmla="*/ 0 h 598"/>
                  <a:gd name="T8" fmla="*/ 0 w 399"/>
                  <a:gd name="T9" fmla="*/ 0 h 598"/>
                  <a:gd name="T10" fmla="*/ 0 w 399"/>
                  <a:gd name="T11" fmla="*/ 0 h 598"/>
                  <a:gd name="T12" fmla="*/ 0 w 399"/>
                  <a:gd name="T13" fmla="*/ 0 h 598"/>
                  <a:gd name="T14" fmla="*/ 0 w 399"/>
                  <a:gd name="T15" fmla="*/ 0 h 598"/>
                  <a:gd name="T16" fmla="*/ 0 w 399"/>
                  <a:gd name="T17" fmla="*/ 0 h 598"/>
                  <a:gd name="T18" fmla="*/ 0 w 399"/>
                  <a:gd name="T19" fmla="*/ 0 h 598"/>
                  <a:gd name="T20" fmla="*/ 0 w 399"/>
                  <a:gd name="T21" fmla="*/ 0 h 598"/>
                  <a:gd name="T22" fmla="*/ 0 w 399"/>
                  <a:gd name="T23" fmla="*/ 0 h 598"/>
                  <a:gd name="T24" fmla="*/ 0 w 399"/>
                  <a:gd name="T25" fmla="*/ 0 h 598"/>
                  <a:gd name="T26" fmla="*/ 0 w 399"/>
                  <a:gd name="T27" fmla="*/ 0 h 598"/>
                  <a:gd name="T28" fmla="*/ 0 w 399"/>
                  <a:gd name="T29" fmla="*/ 0 h 598"/>
                  <a:gd name="T30" fmla="*/ 0 w 399"/>
                  <a:gd name="T31" fmla="*/ 0 h 598"/>
                  <a:gd name="T32" fmla="*/ 0 w 399"/>
                  <a:gd name="T33" fmla="*/ 0 h 598"/>
                  <a:gd name="T34" fmla="*/ 0 w 399"/>
                  <a:gd name="T35" fmla="*/ 0 h 598"/>
                  <a:gd name="T36" fmla="*/ 0 w 399"/>
                  <a:gd name="T37" fmla="*/ 0 h 598"/>
                  <a:gd name="T38" fmla="*/ 0 w 399"/>
                  <a:gd name="T39" fmla="*/ 0 h 598"/>
                  <a:gd name="T40" fmla="*/ 0 w 399"/>
                  <a:gd name="T41" fmla="*/ 0 h 598"/>
                  <a:gd name="T42" fmla="*/ 0 w 399"/>
                  <a:gd name="T43" fmla="*/ 0 h 598"/>
                  <a:gd name="T44" fmla="*/ 0 w 399"/>
                  <a:gd name="T45" fmla="*/ 0 h 598"/>
                  <a:gd name="T46" fmla="*/ 0 w 399"/>
                  <a:gd name="T47" fmla="*/ 0 h 598"/>
                  <a:gd name="T48" fmla="*/ 0 w 399"/>
                  <a:gd name="T49" fmla="*/ 0 h 598"/>
                  <a:gd name="T50" fmla="*/ 0 w 399"/>
                  <a:gd name="T51" fmla="*/ 0 h 598"/>
                  <a:gd name="T52" fmla="*/ 0 w 399"/>
                  <a:gd name="T53" fmla="*/ 0 h 598"/>
                  <a:gd name="T54" fmla="*/ 0 w 399"/>
                  <a:gd name="T55" fmla="*/ 0 h 598"/>
                  <a:gd name="T56" fmla="*/ 0 w 399"/>
                  <a:gd name="T57" fmla="*/ 0 h 598"/>
                  <a:gd name="T58" fmla="*/ 0 w 399"/>
                  <a:gd name="T59" fmla="*/ 0 h 598"/>
                  <a:gd name="T60" fmla="*/ 0 w 399"/>
                  <a:gd name="T61" fmla="*/ 0 h 598"/>
                  <a:gd name="T62" fmla="*/ 0 w 399"/>
                  <a:gd name="T63" fmla="*/ 0 h 598"/>
                  <a:gd name="T64" fmla="*/ 0 w 399"/>
                  <a:gd name="T65" fmla="*/ 0 h 59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99"/>
                  <a:gd name="T100" fmla="*/ 0 h 598"/>
                  <a:gd name="T101" fmla="*/ 399 w 399"/>
                  <a:gd name="T102" fmla="*/ 598 h 59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99" h="598">
                    <a:moveTo>
                      <a:pt x="361" y="38"/>
                    </a:moveTo>
                    <a:lnTo>
                      <a:pt x="376" y="44"/>
                    </a:lnTo>
                    <a:lnTo>
                      <a:pt x="383" y="70"/>
                    </a:lnTo>
                    <a:lnTo>
                      <a:pt x="385" y="107"/>
                    </a:lnTo>
                    <a:lnTo>
                      <a:pt x="379" y="144"/>
                    </a:lnTo>
                    <a:lnTo>
                      <a:pt x="367" y="179"/>
                    </a:lnTo>
                    <a:lnTo>
                      <a:pt x="349" y="217"/>
                    </a:lnTo>
                    <a:lnTo>
                      <a:pt x="324" y="260"/>
                    </a:lnTo>
                    <a:lnTo>
                      <a:pt x="286" y="309"/>
                    </a:lnTo>
                    <a:lnTo>
                      <a:pt x="254" y="343"/>
                    </a:lnTo>
                    <a:lnTo>
                      <a:pt x="217" y="368"/>
                    </a:lnTo>
                    <a:lnTo>
                      <a:pt x="167" y="395"/>
                    </a:lnTo>
                    <a:lnTo>
                      <a:pt x="122" y="410"/>
                    </a:lnTo>
                    <a:lnTo>
                      <a:pt x="87" y="412"/>
                    </a:lnTo>
                    <a:lnTo>
                      <a:pt x="61" y="408"/>
                    </a:lnTo>
                    <a:lnTo>
                      <a:pt x="36" y="398"/>
                    </a:lnTo>
                    <a:lnTo>
                      <a:pt x="12" y="390"/>
                    </a:lnTo>
                    <a:lnTo>
                      <a:pt x="0" y="410"/>
                    </a:lnTo>
                    <a:lnTo>
                      <a:pt x="22" y="408"/>
                    </a:lnTo>
                    <a:lnTo>
                      <a:pt x="40" y="412"/>
                    </a:lnTo>
                    <a:lnTo>
                      <a:pt x="57" y="421"/>
                    </a:lnTo>
                    <a:lnTo>
                      <a:pt x="81" y="426"/>
                    </a:lnTo>
                    <a:lnTo>
                      <a:pt x="111" y="429"/>
                    </a:lnTo>
                    <a:lnTo>
                      <a:pt x="136" y="419"/>
                    </a:lnTo>
                    <a:lnTo>
                      <a:pt x="158" y="412"/>
                    </a:lnTo>
                    <a:lnTo>
                      <a:pt x="173" y="419"/>
                    </a:lnTo>
                    <a:lnTo>
                      <a:pt x="182" y="441"/>
                    </a:lnTo>
                    <a:lnTo>
                      <a:pt x="191" y="470"/>
                    </a:lnTo>
                    <a:lnTo>
                      <a:pt x="199" y="518"/>
                    </a:lnTo>
                    <a:lnTo>
                      <a:pt x="193" y="559"/>
                    </a:lnTo>
                    <a:lnTo>
                      <a:pt x="185" y="598"/>
                    </a:lnTo>
                    <a:lnTo>
                      <a:pt x="210" y="558"/>
                    </a:lnTo>
                    <a:lnTo>
                      <a:pt x="217" y="536"/>
                    </a:lnTo>
                    <a:lnTo>
                      <a:pt x="239" y="536"/>
                    </a:lnTo>
                    <a:lnTo>
                      <a:pt x="239" y="523"/>
                    </a:lnTo>
                    <a:lnTo>
                      <a:pt x="220" y="519"/>
                    </a:lnTo>
                    <a:lnTo>
                      <a:pt x="213" y="499"/>
                    </a:lnTo>
                    <a:lnTo>
                      <a:pt x="210" y="464"/>
                    </a:lnTo>
                    <a:lnTo>
                      <a:pt x="195" y="432"/>
                    </a:lnTo>
                    <a:lnTo>
                      <a:pt x="188" y="415"/>
                    </a:lnTo>
                    <a:lnTo>
                      <a:pt x="191" y="398"/>
                    </a:lnTo>
                    <a:lnTo>
                      <a:pt x="219" y="384"/>
                    </a:lnTo>
                    <a:lnTo>
                      <a:pt x="239" y="375"/>
                    </a:lnTo>
                    <a:lnTo>
                      <a:pt x="257" y="377"/>
                    </a:lnTo>
                    <a:lnTo>
                      <a:pt x="266" y="406"/>
                    </a:lnTo>
                    <a:lnTo>
                      <a:pt x="260" y="454"/>
                    </a:lnTo>
                    <a:lnTo>
                      <a:pt x="251" y="499"/>
                    </a:lnTo>
                    <a:lnTo>
                      <a:pt x="255" y="518"/>
                    </a:lnTo>
                    <a:lnTo>
                      <a:pt x="274" y="467"/>
                    </a:lnTo>
                    <a:lnTo>
                      <a:pt x="286" y="419"/>
                    </a:lnTo>
                    <a:lnTo>
                      <a:pt x="292" y="364"/>
                    </a:lnTo>
                    <a:lnTo>
                      <a:pt x="292" y="324"/>
                    </a:lnTo>
                    <a:lnTo>
                      <a:pt x="310" y="297"/>
                    </a:lnTo>
                    <a:lnTo>
                      <a:pt x="334" y="268"/>
                    </a:lnTo>
                    <a:lnTo>
                      <a:pt x="359" y="246"/>
                    </a:lnTo>
                    <a:lnTo>
                      <a:pt x="372" y="244"/>
                    </a:lnTo>
                    <a:lnTo>
                      <a:pt x="387" y="266"/>
                    </a:lnTo>
                    <a:lnTo>
                      <a:pt x="399" y="248"/>
                    </a:lnTo>
                    <a:lnTo>
                      <a:pt x="389" y="222"/>
                    </a:lnTo>
                    <a:lnTo>
                      <a:pt x="394" y="182"/>
                    </a:lnTo>
                    <a:lnTo>
                      <a:pt x="398" y="124"/>
                    </a:lnTo>
                    <a:lnTo>
                      <a:pt x="396" y="80"/>
                    </a:lnTo>
                    <a:lnTo>
                      <a:pt x="394" y="53"/>
                    </a:lnTo>
                    <a:lnTo>
                      <a:pt x="378" y="0"/>
                    </a:lnTo>
                    <a:lnTo>
                      <a:pt x="361" y="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5" name="Freeform 151"/>
              <p:cNvSpPr>
                <a:spLocks/>
              </p:cNvSpPr>
              <p:nvPr/>
            </p:nvSpPr>
            <p:spPr bwMode="auto">
              <a:xfrm>
                <a:off x="992" y="4196"/>
                <a:ext cx="25" cy="24"/>
              </a:xfrm>
              <a:custGeom>
                <a:avLst/>
                <a:gdLst>
                  <a:gd name="T0" fmla="*/ 0 w 227"/>
                  <a:gd name="T1" fmla="*/ 0 h 219"/>
                  <a:gd name="T2" fmla="*/ 0 w 227"/>
                  <a:gd name="T3" fmla="*/ 0 h 219"/>
                  <a:gd name="T4" fmla="*/ 0 w 227"/>
                  <a:gd name="T5" fmla="*/ 0 h 219"/>
                  <a:gd name="T6" fmla="*/ 0 w 227"/>
                  <a:gd name="T7" fmla="*/ 0 h 219"/>
                  <a:gd name="T8" fmla="*/ 0 w 227"/>
                  <a:gd name="T9" fmla="*/ 0 h 219"/>
                  <a:gd name="T10" fmla="*/ 0 w 227"/>
                  <a:gd name="T11" fmla="*/ 0 h 219"/>
                  <a:gd name="T12" fmla="*/ 0 w 227"/>
                  <a:gd name="T13" fmla="*/ 0 h 219"/>
                  <a:gd name="T14" fmla="*/ 0 w 227"/>
                  <a:gd name="T15" fmla="*/ 0 h 219"/>
                  <a:gd name="T16" fmla="*/ 0 w 227"/>
                  <a:gd name="T17" fmla="*/ 0 h 219"/>
                  <a:gd name="T18" fmla="*/ 0 w 227"/>
                  <a:gd name="T19" fmla="*/ 0 h 219"/>
                  <a:gd name="T20" fmla="*/ 0 w 227"/>
                  <a:gd name="T21" fmla="*/ 0 h 219"/>
                  <a:gd name="T22" fmla="*/ 0 w 227"/>
                  <a:gd name="T23" fmla="*/ 0 h 219"/>
                  <a:gd name="T24" fmla="*/ 0 w 227"/>
                  <a:gd name="T25" fmla="*/ 0 h 219"/>
                  <a:gd name="T26" fmla="*/ 0 w 227"/>
                  <a:gd name="T27" fmla="*/ 0 h 219"/>
                  <a:gd name="T28" fmla="*/ 0 w 227"/>
                  <a:gd name="T29" fmla="*/ 0 h 219"/>
                  <a:gd name="T30" fmla="*/ 0 w 227"/>
                  <a:gd name="T31" fmla="*/ 0 h 219"/>
                  <a:gd name="T32" fmla="*/ 0 w 227"/>
                  <a:gd name="T33" fmla="*/ 0 h 219"/>
                  <a:gd name="T34" fmla="*/ 0 w 227"/>
                  <a:gd name="T35" fmla="*/ 0 h 219"/>
                  <a:gd name="T36" fmla="*/ 0 w 227"/>
                  <a:gd name="T37" fmla="*/ 0 h 219"/>
                  <a:gd name="T38" fmla="*/ 0 w 227"/>
                  <a:gd name="T39" fmla="*/ 0 h 219"/>
                  <a:gd name="T40" fmla="*/ 0 w 227"/>
                  <a:gd name="T41" fmla="*/ 0 h 219"/>
                  <a:gd name="T42" fmla="*/ 0 w 227"/>
                  <a:gd name="T43" fmla="*/ 0 h 219"/>
                  <a:gd name="T44" fmla="*/ 0 w 227"/>
                  <a:gd name="T45" fmla="*/ 0 h 219"/>
                  <a:gd name="T46" fmla="*/ 0 w 227"/>
                  <a:gd name="T47" fmla="*/ 0 h 219"/>
                  <a:gd name="T48" fmla="*/ 0 w 227"/>
                  <a:gd name="T49" fmla="*/ 0 h 21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27"/>
                  <a:gd name="T76" fmla="*/ 0 h 219"/>
                  <a:gd name="T77" fmla="*/ 227 w 227"/>
                  <a:gd name="T78" fmla="*/ 219 h 21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27" h="219">
                    <a:moveTo>
                      <a:pt x="190" y="6"/>
                    </a:moveTo>
                    <a:lnTo>
                      <a:pt x="193" y="36"/>
                    </a:lnTo>
                    <a:lnTo>
                      <a:pt x="192" y="76"/>
                    </a:lnTo>
                    <a:lnTo>
                      <a:pt x="184" y="119"/>
                    </a:lnTo>
                    <a:lnTo>
                      <a:pt x="170" y="164"/>
                    </a:lnTo>
                    <a:lnTo>
                      <a:pt x="147" y="190"/>
                    </a:lnTo>
                    <a:lnTo>
                      <a:pt x="124" y="201"/>
                    </a:lnTo>
                    <a:lnTo>
                      <a:pt x="97" y="204"/>
                    </a:lnTo>
                    <a:lnTo>
                      <a:pt x="68" y="199"/>
                    </a:lnTo>
                    <a:lnTo>
                      <a:pt x="45" y="191"/>
                    </a:lnTo>
                    <a:lnTo>
                      <a:pt x="0" y="161"/>
                    </a:lnTo>
                    <a:lnTo>
                      <a:pt x="36" y="199"/>
                    </a:lnTo>
                    <a:lnTo>
                      <a:pt x="63" y="211"/>
                    </a:lnTo>
                    <a:lnTo>
                      <a:pt x="98" y="219"/>
                    </a:lnTo>
                    <a:lnTo>
                      <a:pt x="132" y="219"/>
                    </a:lnTo>
                    <a:lnTo>
                      <a:pt x="157" y="204"/>
                    </a:lnTo>
                    <a:lnTo>
                      <a:pt x="186" y="177"/>
                    </a:lnTo>
                    <a:lnTo>
                      <a:pt x="195" y="144"/>
                    </a:lnTo>
                    <a:lnTo>
                      <a:pt x="203" y="94"/>
                    </a:lnTo>
                    <a:lnTo>
                      <a:pt x="208" y="62"/>
                    </a:lnTo>
                    <a:lnTo>
                      <a:pt x="212" y="24"/>
                    </a:lnTo>
                    <a:lnTo>
                      <a:pt x="227" y="0"/>
                    </a:lnTo>
                    <a:lnTo>
                      <a:pt x="207" y="11"/>
                    </a:lnTo>
                    <a:lnTo>
                      <a:pt x="19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6" name="Freeform 152"/>
              <p:cNvSpPr>
                <a:spLocks/>
              </p:cNvSpPr>
              <p:nvPr/>
            </p:nvSpPr>
            <p:spPr bwMode="auto">
              <a:xfrm>
                <a:off x="981" y="4131"/>
                <a:ext cx="27" cy="48"/>
              </a:xfrm>
              <a:custGeom>
                <a:avLst/>
                <a:gdLst>
                  <a:gd name="T0" fmla="*/ 0 w 246"/>
                  <a:gd name="T1" fmla="*/ 0 h 427"/>
                  <a:gd name="T2" fmla="*/ 0 w 246"/>
                  <a:gd name="T3" fmla="*/ 0 h 427"/>
                  <a:gd name="T4" fmla="*/ 0 w 246"/>
                  <a:gd name="T5" fmla="*/ 0 h 427"/>
                  <a:gd name="T6" fmla="*/ 0 w 246"/>
                  <a:gd name="T7" fmla="*/ 0 h 427"/>
                  <a:gd name="T8" fmla="*/ 0 w 246"/>
                  <a:gd name="T9" fmla="*/ 0 h 427"/>
                  <a:gd name="T10" fmla="*/ 0 w 246"/>
                  <a:gd name="T11" fmla="*/ 0 h 427"/>
                  <a:gd name="T12" fmla="*/ 0 w 246"/>
                  <a:gd name="T13" fmla="*/ 0 h 427"/>
                  <a:gd name="T14" fmla="*/ 0 w 246"/>
                  <a:gd name="T15" fmla="*/ 0 h 427"/>
                  <a:gd name="T16" fmla="*/ 0 w 246"/>
                  <a:gd name="T17" fmla="*/ 0 h 427"/>
                  <a:gd name="T18" fmla="*/ 0 w 246"/>
                  <a:gd name="T19" fmla="*/ 0 h 427"/>
                  <a:gd name="T20" fmla="*/ 0 w 246"/>
                  <a:gd name="T21" fmla="*/ 0 h 427"/>
                  <a:gd name="T22" fmla="*/ 0 w 246"/>
                  <a:gd name="T23" fmla="*/ 0 h 427"/>
                  <a:gd name="T24" fmla="*/ 0 w 246"/>
                  <a:gd name="T25" fmla="*/ 0 h 427"/>
                  <a:gd name="T26" fmla="*/ 0 w 246"/>
                  <a:gd name="T27" fmla="*/ 0 h 427"/>
                  <a:gd name="T28" fmla="*/ 0 w 246"/>
                  <a:gd name="T29" fmla="*/ 0 h 427"/>
                  <a:gd name="T30" fmla="*/ 0 w 246"/>
                  <a:gd name="T31" fmla="*/ 0 h 427"/>
                  <a:gd name="T32" fmla="*/ 0 w 246"/>
                  <a:gd name="T33" fmla="*/ 0 h 427"/>
                  <a:gd name="T34" fmla="*/ 0 w 246"/>
                  <a:gd name="T35" fmla="*/ 0 h 427"/>
                  <a:gd name="T36" fmla="*/ 0 w 246"/>
                  <a:gd name="T37" fmla="*/ 0 h 427"/>
                  <a:gd name="T38" fmla="*/ 0 w 246"/>
                  <a:gd name="T39" fmla="*/ 0 h 427"/>
                  <a:gd name="T40" fmla="*/ 0 w 246"/>
                  <a:gd name="T41" fmla="*/ 0 h 427"/>
                  <a:gd name="T42" fmla="*/ 0 w 246"/>
                  <a:gd name="T43" fmla="*/ 0 h 427"/>
                  <a:gd name="T44" fmla="*/ 0 w 246"/>
                  <a:gd name="T45" fmla="*/ 0 h 427"/>
                  <a:gd name="T46" fmla="*/ 0 w 246"/>
                  <a:gd name="T47" fmla="*/ 0 h 427"/>
                  <a:gd name="T48" fmla="*/ 0 w 246"/>
                  <a:gd name="T49" fmla="*/ 0 h 427"/>
                  <a:gd name="T50" fmla="*/ 0 w 246"/>
                  <a:gd name="T51" fmla="*/ 0 h 427"/>
                  <a:gd name="T52" fmla="*/ 0 w 246"/>
                  <a:gd name="T53" fmla="*/ 0 h 427"/>
                  <a:gd name="T54" fmla="*/ 0 w 246"/>
                  <a:gd name="T55" fmla="*/ 0 h 427"/>
                  <a:gd name="T56" fmla="*/ 0 w 246"/>
                  <a:gd name="T57" fmla="*/ 0 h 427"/>
                  <a:gd name="T58" fmla="*/ 0 w 246"/>
                  <a:gd name="T59" fmla="*/ 0 h 427"/>
                  <a:gd name="T60" fmla="*/ 0 w 246"/>
                  <a:gd name="T61" fmla="*/ 0 h 427"/>
                  <a:gd name="T62" fmla="*/ 0 w 246"/>
                  <a:gd name="T63" fmla="*/ 0 h 427"/>
                  <a:gd name="T64" fmla="*/ 0 w 246"/>
                  <a:gd name="T65" fmla="*/ 0 h 427"/>
                  <a:gd name="T66" fmla="*/ 0 w 246"/>
                  <a:gd name="T67" fmla="*/ 0 h 427"/>
                  <a:gd name="T68" fmla="*/ 0 w 246"/>
                  <a:gd name="T69" fmla="*/ 0 h 427"/>
                  <a:gd name="T70" fmla="*/ 0 w 246"/>
                  <a:gd name="T71" fmla="*/ 0 h 427"/>
                  <a:gd name="T72" fmla="*/ 0 w 246"/>
                  <a:gd name="T73" fmla="*/ 0 h 427"/>
                  <a:gd name="T74" fmla="*/ 0 w 246"/>
                  <a:gd name="T75" fmla="*/ 0 h 427"/>
                  <a:gd name="T76" fmla="*/ 0 w 246"/>
                  <a:gd name="T77" fmla="*/ 0 h 427"/>
                  <a:gd name="T78" fmla="*/ 0 w 246"/>
                  <a:gd name="T79" fmla="*/ 0 h 427"/>
                  <a:gd name="T80" fmla="*/ 0 w 246"/>
                  <a:gd name="T81" fmla="*/ 0 h 427"/>
                  <a:gd name="T82" fmla="*/ 0 w 246"/>
                  <a:gd name="T83" fmla="*/ 0 h 427"/>
                  <a:gd name="T84" fmla="*/ 0 w 246"/>
                  <a:gd name="T85" fmla="*/ 0 h 427"/>
                  <a:gd name="T86" fmla="*/ 0 w 246"/>
                  <a:gd name="T87" fmla="*/ 0 h 427"/>
                  <a:gd name="T88" fmla="*/ 0 w 246"/>
                  <a:gd name="T89" fmla="*/ 0 h 427"/>
                  <a:gd name="T90" fmla="*/ 0 w 246"/>
                  <a:gd name="T91" fmla="*/ 0 h 427"/>
                  <a:gd name="T92" fmla="*/ 0 w 246"/>
                  <a:gd name="T93" fmla="*/ 0 h 42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46"/>
                  <a:gd name="T142" fmla="*/ 0 h 427"/>
                  <a:gd name="T143" fmla="*/ 246 w 246"/>
                  <a:gd name="T144" fmla="*/ 427 h 42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46" h="427">
                    <a:moveTo>
                      <a:pt x="111" y="26"/>
                    </a:moveTo>
                    <a:lnTo>
                      <a:pt x="108" y="46"/>
                    </a:lnTo>
                    <a:lnTo>
                      <a:pt x="113" y="69"/>
                    </a:lnTo>
                    <a:lnTo>
                      <a:pt x="110" y="92"/>
                    </a:lnTo>
                    <a:lnTo>
                      <a:pt x="95" y="134"/>
                    </a:lnTo>
                    <a:lnTo>
                      <a:pt x="84" y="172"/>
                    </a:lnTo>
                    <a:lnTo>
                      <a:pt x="79" y="206"/>
                    </a:lnTo>
                    <a:lnTo>
                      <a:pt x="76" y="244"/>
                    </a:lnTo>
                    <a:lnTo>
                      <a:pt x="84" y="294"/>
                    </a:lnTo>
                    <a:lnTo>
                      <a:pt x="99" y="330"/>
                    </a:lnTo>
                    <a:lnTo>
                      <a:pt x="120" y="356"/>
                    </a:lnTo>
                    <a:lnTo>
                      <a:pt x="150" y="374"/>
                    </a:lnTo>
                    <a:lnTo>
                      <a:pt x="192" y="383"/>
                    </a:lnTo>
                    <a:lnTo>
                      <a:pt x="229" y="376"/>
                    </a:lnTo>
                    <a:lnTo>
                      <a:pt x="246" y="387"/>
                    </a:lnTo>
                    <a:lnTo>
                      <a:pt x="238" y="427"/>
                    </a:lnTo>
                    <a:lnTo>
                      <a:pt x="223" y="411"/>
                    </a:lnTo>
                    <a:lnTo>
                      <a:pt x="205" y="397"/>
                    </a:lnTo>
                    <a:lnTo>
                      <a:pt x="163" y="388"/>
                    </a:lnTo>
                    <a:lnTo>
                      <a:pt x="137" y="391"/>
                    </a:lnTo>
                    <a:lnTo>
                      <a:pt x="122" y="382"/>
                    </a:lnTo>
                    <a:lnTo>
                      <a:pt x="102" y="356"/>
                    </a:lnTo>
                    <a:lnTo>
                      <a:pt x="85" y="341"/>
                    </a:lnTo>
                    <a:lnTo>
                      <a:pt x="75" y="312"/>
                    </a:lnTo>
                    <a:lnTo>
                      <a:pt x="53" y="302"/>
                    </a:lnTo>
                    <a:lnTo>
                      <a:pt x="64" y="281"/>
                    </a:lnTo>
                    <a:lnTo>
                      <a:pt x="64" y="252"/>
                    </a:lnTo>
                    <a:lnTo>
                      <a:pt x="44" y="227"/>
                    </a:lnTo>
                    <a:lnTo>
                      <a:pt x="27" y="218"/>
                    </a:lnTo>
                    <a:lnTo>
                      <a:pt x="0" y="218"/>
                    </a:lnTo>
                    <a:lnTo>
                      <a:pt x="41" y="195"/>
                    </a:lnTo>
                    <a:lnTo>
                      <a:pt x="67" y="167"/>
                    </a:lnTo>
                    <a:lnTo>
                      <a:pt x="81" y="143"/>
                    </a:lnTo>
                    <a:lnTo>
                      <a:pt x="85" y="117"/>
                    </a:lnTo>
                    <a:lnTo>
                      <a:pt x="84" y="103"/>
                    </a:lnTo>
                    <a:lnTo>
                      <a:pt x="61" y="92"/>
                    </a:lnTo>
                    <a:lnTo>
                      <a:pt x="18" y="92"/>
                    </a:lnTo>
                    <a:lnTo>
                      <a:pt x="29" y="83"/>
                    </a:lnTo>
                    <a:lnTo>
                      <a:pt x="67" y="77"/>
                    </a:lnTo>
                    <a:lnTo>
                      <a:pt x="88" y="75"/>
                    </a:lnTo>
                    <a:lnTo>
                      <a:pt x="95" y="63"/>
                    </a:lnTo>
                    <a:lnTo>
                      <a:pt x="99" y="31"/>
                    </a:lnTo>
                    <a:lnTo>
                      <a:pt x="105" y="9"/>
                    </a:lnTo>
                    <a:lnTo>
                      <a:pt x="117" y="0"/>
                    </a:lnTo>
                    <a:lnTo>
                      <a:pt x="150" y="15"/>
                    </a:lnTo>
                    <a:lnTo>
                      <a:pt x="111" y="2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7" name="Freeform 153"/>
              <p:cNvSpPr>
                <a:spLocks/>
              </p:cNvSpPr>
              <p:nvPr/>
            </p:nvSpPr>
            <p:spPr bwMode="auto">
              <a:xfrm>
                <a:off x="936" y="4097"/>
                <a:ext cx="137" cy="49"/>
              </a:xfrm>
              <a:custGeom>
                <a:avLst/>
                <a:gdLst>
                  <a:gd name="T0" fmla="*/ 0 w 1230"/>
                  <a:gd name="T1" fmla="*/ 0 h 436"/>
                  <a:gd name="T2" fmla="*/ 0 w 1230"/>
                  <a:gd name="T3" fmla="*/ 0 h 436"/>
                  <a:gd name="T4" fmla="*/ 0 w 1230"/>
                  <a:gd name="T5" fmla="*/ 0 h 436"/>
                  <a:gd name="T6" fmla="*/ 0 w 1230"/>
                  <a:gd name="T7" fmla="*/ 0 h 436"/>
                  <a:gd name="T8" fmla="*/ 0 w 1230"/>
                  <a:gd name="T9" fmla="*/ 0 h 436"/>
                  <a:gd name="T10" fmla="*/ 0 w 1230"/>
                  <a:gd name="T11" fmla="*/ 0 h 436"/>
                  <a:gd name="T12" fmla="*/ 0 w 1230"/>
                  <a:gd name="T13" fmla="*/ 0 h 436"/>
                  <a:gd name="T14" fmla="*/ 0 w 1230"/>
                  <a:gd name="T15" fmla="*/ 0 h 436"/>
                  <a:gd name="T16" fmla="*/ 0 w 1230"/>
                  <a:gd name="T17" fmla="*/ 0 h 436"/>
                  <a:gd name="T18" fmla="*/ 0 w 1230"/>
                  <a:gd name="T19" fmla="*/ 0 h 436"/>
                  <a:gd name="T20" fmla="*/ 0 w 1230"/>
                  <a:gd name="T21" fmla="*/ 0 h 436"/>
                  <a:gd name="T22" fmla="*/ 0 w 1230"/>
                  <a:gd name="T23" fmla="*/ 0 h 436"/>
                  <a:gd name="T24" fmla="*/ 0 w 1230"/>
                  <a:gd name="T25" fmla="*/ 0 h 436"/>
                  <a:gd name="T26" fmla="*/ 0 w 1230"/>
                  <a:gd name="T27" fmla="*/ 0 h 436"/>
                  <a:gd name="T28" fmla="*/ 0 w 1230"/>
                  <a:gd name="T29" fmla="*/ 0 h 436"/>
                  <a:gd name="T30" fmla="*/ 0 w 1230"/>
                  <a:gd name="T31" fmla="*/ 0 h 436"/>
                  <a:gd name="T32" fmla="*/ 0 w 1230"/>
                  <a:gd name="T33" fmla="*/ 0 h 436"/>
                  <a:gd name="T34" fmla="*/ 0 w 1230"/>
                  <a:gd name="T35" fmla="*/ 0 h 436"/>
                  <a:gd name="T36" fmla="*/ 0 w 1230"/>
                  <a:gd name="T37" fmla="*/ 0 h 436"/>
                  <a:gd name="T38" fmla="*/ 0 w 1230"/>
                  <a:gd name="T39" fmla="*/ 0 h 436"/>
                  <a:gd name="T40" fmla="*/ 0 w 1230"/>
                  <a:gd name="T41" fmla="*/ 0 h 436"/>
                  <a:gd name="T42" fmla="*/ 0 w 1230"/>
                  <a:gd name="T43" fmla="*/ 0 h 436"/>
                  <a:gd name="T44" fmla="*/ 0 w 1230"/>
                  <a:gd name="T45" fmla="*/ 0 h 436"/>
                  <a:gd name="T46" fmla="*/ 0 w 1230"/>
                  <a:gd name="T47" fmla="*/ 0 h 436"/>
                  <a:gd name="T48" fmla="*/ 0 w 1230"/>
                  <a:gd name="T49" fmla="*/ 0 h 436"/>
                  <a:gd name="T50" fmla="*/ 0 w 1230"/>
                  <a:gd name="T51" fmla="*/ 0 h 436"/>
                  <a:gd name="T52" fmla="*/ 0 w 1230"/>
                  <a:gd name="T53" fmla="*/ 0 h 436"/>
                  <a:gd name="T54" fmla="*/ 0 w 1230"/>
                  <a:gd name="T55" fmla="*/ 0 h 436"/>
                  <a:gd name="T56" fmla="*/ 0 w 1230"/>
                  <a:gd name="T57" fmla="*/ 0 h 436"/>
                  <a:gd name="T58" fmla="*/ 0 w 1230"/>
                  <a:gd name="T59" fmla="*/ 0 h 436"/>
                  <a:gd name="T60" fmla="*/ 0 w 1230"/>
                  <a:gd name="T61" fmla="*/ 0 h 436"/>
                  <a:gd name="T62" fmla="*/ 0 w 1230"/>
                  <a:gd name="T63" fmla="*/ 0 h 436"/>
                  <a:gd name="T64" fmla="*/ 0 w 1230"/>
                  <a:gd name="T65" fmla="*/ 0 h 436"/>
                  <a:gd name="T66" fmla="*/ 0 w 1230"/>
                  <a:gd name="T67" fmla="*/ 0 h 436"/>
                  <a:gd name="T68" fmla="*/ 0 w 1230"/>
                  <a:gd name="T69" fmla="*/ 0 h 436"/>
                  <a:gd name="T70" fmla="*/ 0 w 1230"/>
                  <a:gd name="T71" fmla="*/ 0 h 436"/>
                  <a:gd name="T72" fmla="*/ 0 w 1230"/>
                  <a:gd name="T73" fmla="*/ 0 h 436"/>
                  <a:gd name="T74" fmla="*/ 0 w 1230"/>
                  <a:gd name="T75" fmla="*/ 0 h 436"/>
                  <a:gd name="T76" fmla="*/ 0 w 1230"/>
                  <a:gd name="T77" fmla="*/ 0 h 436"/>
                  <a:gd name="T78" fmla="*/ 0 w 1230"/>
                  <a:gd name="T79" fmla="*/ 0 h 436"/>
                  <a:gd name="T80" fmla="*/ 0 w 1230"/>
                  <a:gd name="T81" fmla="*/ 0 h 436"/>
                  <a:gd name="T82" fmla="*/ 0 w 1230"/>
                  <a:gd name="T83" fmla="*/ 0 h 436"/>
                  <a:gd name="T84" fmla="*/ 0 w 1230"/>
                  <a:gd name="T85" fmla="*/ 0 h 436"/>
                  <a:gd name="T86" fmla="*/ 0 w 1230"/>
                  <a:gd name="T87" fmla="*/ 0 h 436"/>
                  <a:gd name="T88" fmla="*/ 0 w 1230"/>
                  <a:gd name="T89" fmla="*/ 0 h 436"/>
                  <a:gd name="T90" fmla="*/ 0 w 1230"/>
                  <a:gd name="T91" fmla="*/ 0 h 436"/>
                  <a:gd name="T92" fmla="*/ 0 w 1230"/>
                  <a:gd name="T93" fmla="*/ 0 h 436"/>
                  <a:gd name="T94" fmla="*/ 0 w 1230"/>
                  <a:gd name="T95" fmla="*/ 0 h 436"/>
                  <a:gd name="T96" fmla="*/ 0 w 1230"/>
                  <a:gd name="T97" fmla="*/ 0 h 4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30"/>
                  <a:gd name="T148" fmla="*/ 0 h 436"/>
                  <a:gd name="T149" fmla="*/ 1230 w 1230"/>
                  <a:gd name="T150" fmla="*/ 436 h 4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30" h="436">
                    <a:moveTo>
                      <a:pt x="0" y="141"/>
                    </a:moveTo>
                    <a:lnTo>
                      <a:pt x="39" y="150"/>
                    </a:lnTo>
                    <a:lnTo>
                      <a:pt x="63" y="149"/>
                    </a:lnTo>
                    <a:lnTo>
                      <a:pt x="82" y="135"/>
                    </a:lnTo>
                    <a:lnTo>
                      <a:pt x="95" y="115"/>
                    </a:lnTo>
                    <a:lnTo>
                      <a:pt x="94" y="137"/>
                    </a:lnTo>
                    <a:lnTo>
                      <a:pt x="100" y="158"/>
                    </a:lnTo>
                    <a:lnTo>
                      <a:pt x="119" y="174"/>
                    </a:lnTo>
                    <a:lnTo>
                      <a:pt x="142" y="180"/>
                    </a:lnTo>
                    <a:lnTo>
                      <a:pt x="163" y="180"/>
                    </a:lnTo>
                    <a:lnTo>
                      <a:pt x="180" y="172"/>
                    </a:lnTo>
                    <a:lnTo>
                      <a:pt x="191" y="155"/>
                    </a:lnTo>
                    <a:lnTo>
                      <a:pt x="196" y="124"/>
                    </a:lnTo>
                    <a:lnTo>
                      <a:pt x="196" y="111"/>
                    </a:lnTo>
                    <a:lnTo>
                      <a:pt x="193" y="85"/>
                    </a:lnTo>
                    <a:lnTo>
                      <a:pt x="205" y="99"/>
                    </a:lnTo>
                    <a:lnTo>
                      <a:pt x="225" y="92"/>
                    </a:lnTo>
                    <a:lnTo>
                      <a:pt x="208" y="109"/>
                    </a:lnTo>
                    <a:lnTo>
                      <a:pt x="200" y="135"/>
                    </a:lnTo>
                    <a:lnTo>
                      <a:pt x="203" y="168"/>
                    </a:lnTo>
                    <a:lnTo>
                      <a:pt x="216" y="193"/>
                    </a:lnTo>
                    <a:lnTo>
                      <a:pt x="244" y="202"/>
                    </a:lnTo>
                    <a:lnTo>
                      <a:pt x="273" y="203"/>
                    </a:lnTo>
                    <a:lnTo>
                      <a:pt x="291" y="191"/>
                    </a:lnTo>
                    <a:lnTo>
                      <a:pt x="289" y="168"/>
                    </a:lnTo>
                    <a:lnTo>
                      <a:pt x="298" y="138"/>
                    </a:lnTo>
                    <a:lnTo>
                      <a:pt x="324" y="110"/>
                    </a:lnTo>
                    <a:lnTo>
                      <a:pt x="308" y="137"/>
                    </a:lnTo>
                    <a:lnTo>
                      <a:pt x="301" y="162"/>
                    </a:lnTo>
                    <a:lnTo>
                      <a:pt x="303" y="193"/>
                    </a:lnTo>
                    <a:lnTo>
                      <a:pt x="313" y="212"/>
                    </a:lnTo>
                    <a:lnTo>
                      <a:pt x="339" y="235"/>
                    </a:lnTo>
                    <a:lnTo>
                      <a:pt x="387" y="244"/>
                    </a:lnTo>
                    <a:lnTo>
                      <a:pt x="399" y="234"/>
                    </a:lnTo>
                    <a:lnTo>
                      <a:pt x="403" y="212"/>
                    </a:lnTo>
                    <a:lnTo>
                      <a:pt x="415" y="188"/>
                    </a:lnTo>
                    <a:lnTo>
                      <a:pt x="437" y="169"/>
                    </a:lnTo>
                    <a:lnTo>
                      <a:pt x="421" y="195"/>
                    </a:lnTo>
                    <a:lnTo>
                      <a:pt x="412" y="220"/>
                    </a:lnTo>
                    <a:lnTo>
                      <a:pt x="413" y="244"/>
                    </a:lnTo>
                    <a:lnTo>
                      <a:pt x="427" y="268"/>
                    </a:lnTo>
                    <a:lnTo>
                      <a:pt x="457" y="287"/>
                    </a:lnTo>
                    <a:lnTo>
                      <a:pt x="482" y="299"/>
                    </a:lnTo>
                    <a:lnTo>
                      <a:pt x="513" y="301"/>
                    </a:lnTo>
                    <a:lnTo>
                      <a:pt x="525" y="285"/>
                    </a:lnTo>
                    <a:lnTo>
                      <a:pt x="523" y="261"/>
                    </a:lnTo>
                    <a:lnTo>
                      <a:pt x="531" y="221"/>
                    </a:lnTo>
                    <a:lnTo>
                      <a:pt x="533" y="264"/>
                    </a:lnTo>
                    <a:lnTo>
                      <a:pt x="542" y="289"/>
                    </a:lnTo>
                    <a:lnTo>
                      <a:pt x="554" y="313"/>
                    </a:lnTo>
                    <a:lnTo>
                      <a:pt x="583" y="333"/>
                    </a:lnTo>
                    <a:lnTo>
                      <a:pt x="616" y="341"/>
                    </a:lnTo>
                    <a:lnTo>
                      <a:pt x="645" y="336"/>
                    </a:lnTo>
                    <a:lnTo>
                      <a:pt x="672" y="327"/>
                    </a:lnTo>
                    <a:lnTo>
                      <a:pt x="690" y="313"/>
                    </a:lnTo>
                    <a:lnTo>
                      <a:pt x="696" y="292"/>
                    </a:lnTo>
                    <a:lnTo>
                      <a:pt x="701" y="245"/>
                    </a:lnTo>
                    <a:lnTo>
                      <a:pt x="705" y="289"/>
                    </a:lnTo>
                    <a:lnTo>
                      <a:pt x="704" y="314"/>
                    </a:lnTo>
                    <a:lnTo>
                      <a:pt x="721" y="333"/>
                    </a:lnTo>
                    <a:lnTo>
                      <a:pt x="748" y="343"/>
                    </a:lnTo>
                    <a:lnTo>
                      <a:pt x="770" y="345"/>
                    </a:lnTo>
                    <a:lnTo>
                      <a:pt x="805" y="338"/>
                    </a:lnTo>
                    <a:lnTo>
                      <a:pt x="836" y="323"/>
                    </a:lnTo>
                    <a:lnTo>
                      <a:pt x="852" y="308"/>
                    </a:lnTo>
                    <a:lnTo>
                      <a:pt x="857" y="284"/>
                    </a:lnTo>
                    <a:lnTo>
                      <a:pt x="852" y="250"/>
                    </a:lnTo>
                    <a:lnTo>
                      <a:pt x="854" y="220"/>
                    </a:lnTo>
                    <a:lnTo>
                      <a:pt x="863" y="253"/>
                    </a:lnTo>
                    <a:lnTo>
                      <a:pt x="868" y="286"/>
                    </a:lnTo>
                    <a:lnTo>
                      <a:pt x="872" y="308"/>
                    </a:lnTo>
                    <a:lnTo>
                      <a:pt x="901" y="313"/>
                    </a:lnTo>
                    <a:lnTo>
                      <a:pt x="929" y="307"/>
                    </a:lnTo>
                    <a:lnTo>
                      <a:pt x="963" y="287"/>
                    </a:lnTo>
                    <a:lnTo>
                      <a:pt x="977" y="267"/>
                    </a:lnTo>
                    <a:lnTo>
                      <a:pt x="985" y="236"/>
                    </a:lnTo>
                    <a:lnTo>
                      <a:pt x="986" y="224"/>
                    </a:lnTo>
                    <a:lnTo>
                      <a:pt x="991" y="244"/>
                    </a:lnTo>
                    <a:lnTo>
                      <a:pt x="987" y="266"/>
                    </a:lnTo>
                    <a:lnTo>
                      <a:pt x="1006" y="255"/>
                    </a:lnTo>
                    <a:lnTo>
                      <a:pt x="1023" y="234"/>
                    </a:lnTo>
                    <a:lnTo>
                      <a:pt x="1034" y="193"/>
                    </a:lnTo>
                    <a:lnTo>
                      <a:pt x="1037" y="157"/>
                    </a:lnTo>
                    <a:lnTo>
                      <a:pt x="1037" y="132"/>
                    </a:lnTo>
                    <a:lnTo>
                      <a:pt x="1030" y="113"/>
                    </a:lnTo>
                    <a:lnTo>
                      <a:pt x="1015" y="94"/>
                    </a:lnTo>
                    <a:lnTo>
                      <a:pt x="1030" y="101"/>
                    </a:lnTo>
                    <a:lnTo>
                      <a:pt x="1041" y="111"/>
                    </a:lnTo>
                    <a:lnTo>
                      <a:pt x="1050" y="132"/>
                    </a:lnTo>
                    <a:lnTo>
                      <a:pt x="1049" y="163"/>
                    </a:lnTo>
                    <a:lnTo>
                      <a:pt x="1047" y="195"/>
                    </a:lnTo>
                    <a:lnTo>
                      <a:pt x="1066" y="187"/>
                    </a:lnTo>
                    <a:lnTo>
                      <a:pt x="1085" y="163"/>
                    </a:lnTo>
                    <a:lnTo>
                      <a:pt x="1092" y="132"/>
                    </a:lnTo>
                    <a:lnTo>
                      <a:pt x="1096" y="102"/>
                    </a:lnTo>
                    <a:lnTo>
                      <a:pt x="1087" y="81"/>
                    </a:lnTo>
                    <a:lnTo>
                      <a:pt x="1101" y="86"/>
                    </a:lnTo>
                    <a:lnTo>
                      <a:pt x="1107" y="101"/>
                    </a:lnTo>
                    <a:lnTo>
                      <a:pt x="1107" y="115"/>
                    </a:lnTo>
                    <a:lnTo>
                      <a:pt x="1126" y="106"/>
                    </a:lnTo>
                    <a:lnTo>
                      <a:pt x="1138" y="94"/>
                    </a:lnTo>
                    <a:lnTo>
                      <a:pt x="1146" y="71"/>
                    </a:lnTo>
                    <a:lnTo>
                      <a:pt x="1148" y="43"/>
                    </a:lnTo>
                    <a:lnTo>
                      <a:pt x="1147" y="27"/>
                    </a:lnTo>
                    <a:lnTo>
                      <a:pt x="1137" y="0"/>
                    </a:lnTo>
                    <a:lnTo>
                      <a:pt x="1148" y="5"/>
                    </a:lnTo>
                    <a:lnTo>
                      <a:pt x="1155" y="22"/>
                    </a:lnTo>
                    <a:lnTo>
                      <a:pt x="1159" y="37"/>
                    </a:lnTo>
                    <a:lnTo>
                      <a:pt x="1161" y="54"/>
                    </a:lnTo>
                    <a:lnTo>
                      <a:pt x="1172" y="51"/>
                    </a:lnTo>
                    <a:lnTo>
                      <a:pt x="1187" y="38"/>
                    </a:lnTo>
                    <a:lnTo>
                      <a:pt x="1194" y="22"/>
                    </a:lnTo>
                    <a:lnTo>
                      <a:pt x="1197" y="39"/>
                    </a:lnTo>
                    <a:lnTo>
                      <a:pt x="1218" y="19"/>
                    </a:lnTo>
                    <a:lnTo>
                      <a:pt x="1230" y="13"/>
                    </a:lnTo>
                    <a:lnTo>
                      <a:pt x="1225" y="26"/>
                    </a:lnTo>
                    <a:lnTo>
                      <a:pt x="1216" y="38"/>
                    </a:lnTo>
                    <a:lnTo>
                      <a:pt x="1212" y="48"/>
                    </a:lnTo>
                    <a:lnTo>
                      <a:pt x="1215" y="67"/>
                    </a:lnTo>
                    <a:lnTo>
                      <a:pt x="1198" y="61"/>
                    </a:lnTo>
                    <a:lnTo>
                      <a:pt x="1179" y="63"/>
                    </a:lnTo>
                    <a:lnTo>
                      <a:pt x="1159" y="78"/>
                    </a:lnTo>
                    <a:lnTo>
                      <a:pt x="1124" y="132"/>
                    </a:lnTo>
                    <a:lnTo>
                      <a:pt x="1103" y="153"/>
                    </a:lnTo>
                    <a:lnTo>
                      <a:pt x="1092" y="186"/>
                    </a:lnTo>
                    <a:lnTo>
                      <a:pt x="1059" y="217"/>
                    </a:lnTo>
                    <a:lnTo>
                      <a:pt x="1045" y="240"/>
                    </a:lnTo>
                    <a:lnTo>
                      <a:pt x="1024" y="264"/>
                    </a:lnTo>
                    <a:lnTo>
                      <a:pt x="1019" y="293"/>
                    </a:lnTo>
                    <a:lnTo>
                      <a:pt x="1016" y="324"/>
                    </a:lnTo>
                    <a:lnTo>
                      <a:pt x="1009" y="344"/>
                    </a:lnTo>
                    <a:lnTo>
                      <a:pt x="1003" y="325"/>
                    </a:lnTo>
                    <a:lnTo>
                      <a:pt x="998" y="313"/>
                    </a:lnTo>
                    <a:lnTo>
                      <a:pt x="986" y="304"/>
                    </a:lnTo>
                    <a:lnTo>
                      <a:pt x="977" y="292"/>
                    </a:lnTo>
                    <a:lnTo>
                      <a:pt x="960" y="305"/>
                    </a:lnTo>
                    <a:lnTo>
                      <a:pt x="938" y="322"/>
                    </a:lnTo>
                    <a:lnTo>
                      <a:pt x="920" y="327"/>
                    </a:lnTo>
                    <a:lnTo>
                      <a:pt x="860" y="331"/>
                    </a:lnTo>
                    <a:lnTo>
                      <a:pt x="848" y="330"/>
                    </a:lnTo>
                    <a:lnTo>
                      <a:pt x="843" y="338"/>
                    </a:lnTo>
                    <a:lnTo>
                      <a:pt x="818" y="350"/>
                    </a:lnTo>
                    <a:lnTo>
                      <a:pt x="790" y="355"/>
                    </a:lnTo>
                    <a:lnTo>
                      <a:pt x="765" y="356"/>
                    </a:lnTo>
                    <a:lnTo>
                      <a:pt x="742" y="356"/>
                    </a:lnTo>
                    <a:lnTo>
                      <a:pt x="723" y="356"/>
                    </a:lnTo>
                    <a:lnTo>
                      <a:pt x="704" y="371"/>
                    </a:lnTo>
                    <a:lnTo>
                      <a:pt x="681" y="396"/>
                    </a:lnTo>
                    <a:lnTo>
                      <a:pt x="667" y="412"/>
                    </a:lnTo>
                    <a:lnTo>
                      <a:pt x="651" y="436"/>
                    </a:lnTo>
                    <a:lnTo>
                      <a:pt x="655" y="415"/>
                    </a:lnTo>
                    <a:lnTo>
                      <a:pt x="662" y="396"/>
                    </a:lnTo>
                    <a:lnTo>
                      <a:pt x="663" y="375"/>
                    </a:lnTo>
                    <a:lnTo>
                      <a:pt x="665" y="354"/>
                    </a:lnTo>
                    <a:lnTo>
                      <a:pt x="654" y="351"/>
                    </a:lnTo>
                    <a:lnTo>
                      <a:pt x="631" y="351"/>
                    </a:lnTo>
                    <a:lnTo>
                      <a:pt x="603" y="353"/>
                    </a:lnTo>
                    <a:lnTo>
                      <a:pt x="572" y="345"/>
                    </a:lnTo>
                    <a:lnTo>
                      <a:pt x="549" y="330"/>
                    </a:lnTo>
                    <a:lnTo>
                      <a:pt x="529" y="327"/>
                    </a:lnTo>
                    <a:lnTo>
                      <a:pt x="518" y="330"/>
                    </a:lnTo>
                    <a:lnTo>
                      <a:pt x="512" y="343"/>
                    </a:lnTo>
                    <a:lnTo>
                      <a:pt x="506" y="330"/>
                    </a:lnTo>
                    <a:lnTo>
                      <a:pt x="512" y="315"/>
                    </a:lnTo>
                    <a:lnTo>
                      <a:pt x="493" y="315"/>
                    </a:lnTo>
                    <a:lnTo>
                      <a:pt x="475" y="313"/>
                    </a:lnTo>
                    <a:lnTo>
                      <a:pt x="451" y="307"/>
                    </a:lnTo>
                    <a:lnTo>
                      <a:pt x="428" y="292"/>
                    </a:lnTo>
                    <a:lnTo>
                      <a:pt x="402" y="272"/>
                    </a:lnTo>
                    <a:lnTo>
                      <a:pt x="395" y="261"/>
                    </a:lnTo>
                    <a:lnTo>
                      <a:pt x="362" y="251"/>
                    </a:lnTo>
                    <a:lnTo>
                      <a:pt x="336" y="246"/>
                    </a:lnTo>
                    <a:lnTo>
                      <a:pt x="319" y="248"/>
                    </a:lnTo>
                    <a:lnTo>
                      <a:pt x="302" y="249"/>
                    </a:lnTo>
                    <a:lnTo>
                      <a:pt x="293" y="238"/>
                    </a:lnTo>
                    <a:lnTo>
                      <a:pt x="287" y="234"/>
                    </a:lnTo>
                    <a:lnTo>
                      <a:pt x="269" y="228"/>
                    </a:lnTo>
                    <a:lnTo>
                      <a:pt x="249" y="224"/>
                    </a:lnTo>
                    <a:lnTo>
                      <a:pt x="226" y="224"/>
                    </a:lnTo>
                    <a:lnTo>
                      <a:pt x="205" y="218"/>
                    </a:lnTo>
                    <a:lnTo>
                      <a:pt x="188" y="208"/>
                    </a:lnTo>
                    <a:lnTo>
                      <a:pt x="171" y="199"/>
                    </a:lnTo>
                    <a:lnTo>
                      <a:pt x="158" y="197"/>
                    </a:lnTo>
                    <a:lnTo>
                      <a:pt x="143" y="193"/>
                    </a:lnTo>
                    <a:lnTo>
                      <a:pt x="124" y="193"/>
                    </a:lnTo>
                    <a:lnTo>
                      <a:pt x="118" y="192"/>
                    </a:lnTo>
                    <a:lnTo>
                      <a:pt x="102" y="181"/>
                    </a:lnTo>
                    <a:lnTo>
                      <a:pt x="92" y="171"/>
                    </a:lnTo>
                    <a:lnTo>
                      <a:pt x="77" y="161"/>
                    </a:lnTo>
                    <a:lnTo>
                      <a:pt x="44" y="160"/>
                    </a:lnTo>
                    <a:lnTo>
                      <a:pt x="34" y="177"/>
                    </a:lnTo>
                    <a:lnTo>
                      <a:pt x="30" y="197"/>
                    </a:lnTo>
                    <a:lnTo>
                      <a:pt x="20" y="181"/>
                    </a:lnTo>
                    <a:lnTo>
                      <a:pt x="28" y="166"/>
                    </a:lnTo>
                    <a:lnTo>
                      <a:pt x="25" y="157"/>
                    </a:lnTo>
                    <a:lnTo>
                      <a:pt x="10" y="150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8" name="Freeform 154"/>
              <p:cNvSpPr>
                <a:spLocks/>
              </p:cNvSpPr>
              <p:nvPr/>
            </p:nvSpPr>
            <p:spPr bwMode="auto">
              <a:xfrm>
                <a:off x="935" y="4115"/>
                <a:ext cx="56" cy="34"/>
              </a:xfrm>
              <a:custGeom>
                <a:avLst/>
                <a:gdLst>
                  <a:gd name="T0" fmla="*/ 0 w 504"/>
                  <a:gd name="T1" fmla="*/ 0 h 302"/>
                  <a:gd name="T2" fmla="*/ 0 w 504"/>
                  <a:gd name="T3" fmla="*/ 0 h 302"/>
                  <a:gd name="T4" fmla="*/ 0 w 504"/>
                  <a:gd name="T5" fmla="*/ 0 h 302"/>
                  <a:gd name="T6" fmla="*/ 0 w 504"/>
                  <a:gd name="T7" fmla="*/ 0 h 302"/>
                  <a:gd name="T8" fmla="*/ 0 w 504"/>
                  <a:gd name="T9" fmla="*/ 0 h 302"/>
                  <a:gd name="T10" fmla="*/ 0 w 504"/>
                  <a:gd name="T11" fmla="*/ 0 h 302"/>
                  <a:gd name="T12" fmla="*/ 0 w 504"/>
                  <a:gd name="T13" fmla="*/ 0 h 302"/>
                  <a:gd name="T14" fmla="*/ 0 w 504"/>
                  <a:gd name="T15" fmla="*/ 0 h 302"/>
                  <a:gd name="T16" fmla="*/ 0 w 504"/>
                  <a:gd name="T17" fmla="*/ 0 h 302"/>
                  <a:gd name="T18" fmla="*/ 0 w 504"/>
                  <a:gd name="T19" fmla="*/ 0 h 302"/>
                  <a:gd name="T20" fmla="*/ 0 w 504"/>
                  <a:gd name="T21" fmla="*/ 0 h 302"/>
                  <a:gd name="T22" fmla="*/ 0 w 504"/>
                  <a:gd name="T23" fmla="*/ 0 h 302"/>
                  <a:gd name="T24" fmla="*/ 0 w 504"/>
                  <a:gd name="T25" fmla="*/ 0 h 302"/>
                  <a:gd name="T26" fmla="*/ 0 w 504"/>
                  <a:gd name="T27" fmla="*/ 0 h 302"/>
                  <a:gd name="T28" fmla="*/ 0 w 504"/>
                  <a:gd name="T29" fmla="*/ 0 h 302"/>
                  <a:gd name="T30" fmla="*/ 0 w 504"/>
                  <a:gd name="T31" fmla="*/ 0 h 302"/>
                  <a:gd name="T32" fmla="*/ 0 w 504"/>
                  <a:gd name="T33" fmla="*/ 0 h 302"/>
                  <a:gd name="T34" fmla="*/ 0 w 504"/>
                  <a:gd name="T35" fmla="*/ 0 h 302"/>
                  <a:gd name="T36" fmla="*/ 0 w 504"/>
                  <a:gd name="T37" fmla="*/ 0 h 302"/>
                  <a:gd name="T38" fmla="*/ 0 w 504"/>
                  <a:gd name="T39" fmla="*/ 0 h 302"/>
                  <a:gd name="T40" fmla="*/ 0 w 504"/>
                  <a:gd name="T41" fmla="*/ 0 h 302"/>
                  <a:gd name="T42" fmla="*/ 0 w 504"/>
                  <a:gd name="T43" fmla="*/ 0 h 302"/>
                  <a:gd name="T44" fmla="*/ 0 w 504"/>
                  <a:gd name="T45" fmla="*/ 0 h 302"/>
                  <a:gd name="T46" fmla="*/ 0 w 504"/>
                  <a:gd name="T47" fmla="*/ 0 h 302"/>
                  <a:gd name="T48" fmla="*/ 0 w 504"/>
                  <a:gd name="T49" fmla="*/ 0 h 302"/>
                  <a:gd name="T50" fmla="*/ 0 w 504"/>
                  <a:gd name="T51" fmla="*/ 0 h 302"/>
                  <a:gd name="T52" fmla="*/ 0 w 504"/>
                  <a:gd name="T53" fmla="*/ 0 h 302"/>
                  <a:gd name="T54" fmla="*/ 0 w 504"/>
                  <a:gd name="T55" fmla="*/ 0 h 302"/>
                  <a:gd name="T56" fmla="*/ 0 w 504"/>
                  <a:gd name="T57" fmla="*/ 0 h 302"/>
                  <a:gd name="T58" fmla="*/ 0 w 504"/>
                  <a:gd name="T59" fmla="*/ 0 h 302"/>
                  <a:gd name="T60" fmla="*/ 0 w 504"/>
                  <a:gd name="T61" fmla="*/ 0 h 302"/>
                  <a:gd name="T62" fmla="*/ 0 w 504"/>
                  <a:gd name="T63" fmla="*/ 0 h 302"/>
                  <a:gd name="T64" fmla="*/ 0 w 504"/>
                  <a:gd name="T65" fmla="*/ 0 h 302"/>
                  <a:gd name="T66" fmla="*/ 0 w 504"/>
                  <a:gd name="T67" fmla="*/ 0 h 302"/>
                  <a:gd name="T68" fmla="*/ 0 w 504"/>
                  <a:gd name="T69" fmla="*/ 0 h 302"/>
                  <a:gd name="T70" fmla="*/ 0 w 504"/>
                  <a:gd name="T71" fmla="*/ 0 h 302"/>
                  <a:gd name="T72" fmla="*/ 0 w 504"/>
                  <a:gd name="T73" fmla="*/ 0 h 302"/>
                  <a:gd name="T74" fmla="*/ 0 w 504"/>
                  <a:gd name="T75" fmla="*/ 0 h 302"/>
                  <a:gd name="T76" fmla="*/ 0 w 504"/>
                  <a:gd name="T77" fmla="*/ 0 h 302"/>
                  <a:gd name="T78" fmla="*/ 0 w 504"/>
                  <a:gd name="T79" fmla="*/ 0 h 302"/>
                  <a:gd name="T80" fmla="*/ 0 w 504"/>
                  <a:gd name="T81" fmla="*/ 0 h 302"/>
                  <a:gd name="T82" fmla="*/ 0 w 504"/>
                  <a:gd name="T83" fmla="*/ 0 h 302"/>
                  <a:gd name="T84" fmla="*/ 0 w 504"/>
                  <a:gd name="T85" fmla="*/ 0 h 302"/>
                  <a:gd name="T86" fmla="*/ 0 w 504"/>
                  <a:gd name="T87" fmla="*/ 0 h 302"/>
                  <a:gd name="T88" fmla="*/ 0 w 504"/>
                  <a:gd name="T89" fmla="*/ 0 h 302"/>
                  <a:gd name="T90" fmla="*/ 0 w 504"/>
                  <a:gd name="T91" fmla="*/ 0 h 302"/>
                  <a:gd name="T92" fmla="*/ 0 w 504"/>
                  <a:gd name="T93" fmla="*/ 0 h 302"/>
                  <a:gd name="T94" fmla="*/ 0 w 504"/>
                  <a:gd name="T95" fmla="*/ 0 h 302"/>
                  <a:gd name="T96" fmla="*/ 0 w 504"/>
                  <a:gd name="T97" fmla="*/ 0 h 302"/>
                  <a:gd name="T98" fmla="*/ 0 w 504"/>
                  <a:gd name="T99" fmla="*/ 0 h 302"/>
                  <a:gd name="T100" fmla="*/ 0 w 504"/>
                  <a:gd name="T101" fmla="*/ 0 h 302"/>
                  <a:gd name="T102" fmla="*/ 0 w 504"/>
                  <a:gd name="T103" fmla="*/ 0 h 30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04"/>
                  <a:gd name="T157" fmla="*/ 0 h 302"/>
                  <a:gd name="T158" fmla="*/ 504 w 504"/>
                  <a:gd name="T159" fmla="*/ 302 h 30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04" h="302">
                    <a:moveTo>
                      <a:pt x="42" y="89"/>
                    </a:moveTo>
                    <a:lnTo>
                      <a:pt x="54" y="116"/>
                    </a:lnTo>
                    <a:lnTo>
                      <a:pt x="69" y="140"/>
                    </a:lnTo>
                    <a:lnTo>
                      <a:pt x="105" y="171"/>
                    </a:lnTo>
                    <a:lnTo>
                      <a:pt x="160" y="205"/>
                    </a:lnTo>
                    <a:lnTo>
                      <a:pt x="204" y="225"/>
                    </a:lnTo>
                    <a:lnTo>
                      <a:pt x="255" y="236"/>
                    </a:lnTo>
                    <a:lnTo>
                      <a:pt x="307" y="240"/>
                    </a:lnTo>
                    <a:lnTo>
                      <a:pt x="387" y="234"/>
                    </a:lnTo>
                    <a:lnTo>
                      <a:pt x="438" y="227"/>
                    </a:lnTo>
                    <a:lnTo>
                      <a:pt x="489" y="224"/>
                    </a:lnTo>
                    <a:lnTo>
                      <a:pt x="504" y="244"/>
                    </a:lnTo>
                    <a:lnTo>
                      <a:pt x="463" y="241"/>
                    </a:lnTo>
                    <a:lnTo>
                      <a:pt x="438" y="245"/>
                    </a:lnTo>
                    <a:lnTo>
                      <a:pt x="392" y="251"/>
                    </a:lnTo>
                    <a:lnTo>
                      <a:pt x="333" y="250"/>
                    </a:lnTo>
                    <a:lnTo>
                      <a:pt x="285" y="255"/>
                    </a:lnTo>
                    <a:lnTo>
                      <a:pt x="252" y="252"/>
                    </a:lnTo>
                    <a:lnTo>
                      <a:pt x="204" y="243"/>
                    </a:lnTo>
                    <a:lnTo>
                      <a:pt x="150" y="220"/>
                    </a:lnTo>
                    <a:lnTo>
                      <a:pt x="110" y="189"/>
                    </a:lnTo>
                    <a:lnTo>
                      <a:pt x="79" y="159"/>
                    </a:lnTo>
                    <a:lnTo>
                      <a:pt x="48" y="134"/>
                    </a:lnTo>
                    <a:lnTo>
                      <a:pt x="41" y="126"/>
                    </a:lnTo>
                    <a:lnTo>
                      <a:pt x="33" y="126"/>
                    </a:lnTo>
                    <a:lnTo>
                      <a:pt x="24" y="137"/>
                    </a:lnTo>
                    <a:lnTo>
                      <a:pt x="18" y="158"/>
                    </a:lnTo>
                    <a:lnTo>
                      <a:pt x="16" y="188"/>
                    </a:lnTo>
                    <a:lnTo>
                      <a:pt x="20" y="221"/>
                    </a:lnTo>
                    <a:lnTo>
                      <a:pt x="26" y="237"/>
                    </a:lnTo>
                    <a:lnTo>
                      <a:pt x="30" y="255"/>
                    </a:lnTo>
                    <a:lnTo>
                      <a:pt x="51" y="302"/>
                    </a:lnTo>
                    <a:lnTo>
                      <a:pt x="38" y="285"/>
                    </a:lnTo>
                    <a:lnTo>
                      <a:pt x="28" y="279"/>
                    </a:lnTo>
                    <a:lnTo>
                      <a:pt x="20" y="270"/>
                    </a:lnTo>
                    <a:lnTo>
                      <a:pt x="21" y="252"/>
                    </a:lnTo>
                    <a:lnTo>
                      <a:pt x="20" y="240"/>
                    </a:lnTo>
                    <a:lnTo>
                      <a:pt x="9" y="221"/>
                    </a:lnTo>
                    <a:lnTo>
                      <a:pt x="2" y="205"/>
                    </a:lnTo>
                    <a:lnTo>
                      <a:pt x="0" y="182"/>
                    </a:lnTo>
                    <a:lnTo>
                      <a:pt x="0" y="160"/>
                    </a:lnTo>
                    <a:lnTo>
                      <a:pt x="1" y="142"/>
                    </a:lnTo>
                    <a:lnTo>
                      <a:pt x="16" y="130"/>
                    </a:lnTo>
                    <a:lnTo>
                      <a:pt x="24" y="114"/>
                    </a:lnTo>
                    <a:lnTo>
                      <a:pt x="30" y="96"/>
                    </a:lnTo>
                    <a:lnTo>
                      <a:pt x="30" y="52"/>
                    </a:lnTo>
                    <a:lnTo>
                      <a:pt x="31" y="27"/>
                    </a:lnTo>
                    <a:lnTo>
                      <a:pt x="41" y="0"/>
                    </a:lnTo>
                    <a:lnTo>
                      <a:pt x="41" y="27"/>
                    </a:lnTo>
                    <a:lnTo>
                      <a:pt x="41" y="59"/>
                    </a:lnTo>
                    <a:lnTo>
                      <a:pt x="42" y="8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49" name="Freeform 155"/>
              <p:cNvSpPr>
                <a:spLocks/>
              </p:cNvSpPr>
              <p:nvPr/>
            </p:nvSpPr>
            <p:spPr bwMode="auto">
              <a:xfrm>
                <a:off x="916" y="4116"/>
                <a:ext cx="48" cy="134"/>
              </a:xfrm>
              <a:custGeom>
                <a:avLst/>
                <a:gdLst>
                  <a:gd name="T0" fmla="*/ 0 w 430"/>
                  <a:gd name="T1" fmla="*/ 0 h 1213"/>
                  <a:gd name="T2" fmla="*/ 0 w 430"/>
                  <a:gd name="T3" fmla="*/ 0 h 1213"/>
                  <a:gd name="T4" fmla="*/ 0 w 430"/>
                  <a:gd name="T5" fmla="*/ 0 h 1213"/>
                  <a:gd name="T6" fmla="*/ 0 w 430"/>
                  <a:gd name="T7" fmla="*/ 0 h 1213"/>
                  <a:gd name="T8" fmla="*/ 0 w 430"/>
                  <a:gd name="T9" fmla="*/ 0 h 1213"/>
                  <a:gd name="T10" fmla="*/ 0 w 430"/>
                  <a:gd name="T11" fmla="*/ 0 h 1213"/>
                  <a:gd name="T12" fmla="*/ 0 w 430"/>
                  <a:gd name="T13" fmla="*/ 0 h 1213"/>
                  <a:gd name="T14" fmla="*/ 0 w 430"/>
                  <a:gd name="T15" fmla="*/ 0 h 1213"/>
                  <a:gd name="T16" fmla="*/ 0 w 430"/>
                  <a:gd name="T17" fmla="*/ 0 h 1213"/>
                  <a:gd name="T18" fmla="*/ 0 w 430"/>
                  <a:gd name="T19" fmla="*/ 0 h 1213"/>
                  <a:gd name="T20" fmla="*/ 0 w 430"/>
                  <a:gd name="T21" fmla="*/ 0 h 1213"/>
                  <a:gd name="T22" fmla="*/ 0 w 430"/>
                  <a:gd name="T23" fmla="*/ 0 h 1213"/>
                  <a:gd name="T24" fmla="*/ 0 w 430"/>
                  <a:gd name="T25" fmla="*/ 0 h 1213"/>
                  <a:gd name="T26" fmla="*/ 0 w 430"/>
                  <a:gd name="T27" fmla="*/ 0 h 1213"/>
                  <a:gd name="T28" fmla="*/ 0 w 430"/>
                  <a:gd name="T29" fmla="*/ 0 h 1213"/>
                  <a:gd name="T30" fmla="*/ 0 w 430"/>
                  <a:gd name="T31" fmla="*/ 0 h 1213"/>
                  <a:gd name="T32" fmla="*/ 0 w 430"/>
                  <a:gd name="T33" fmla="*/ 0 h 1213"/>
                  <a:gd name="T34" fmla="*/ 0 w 430"/>
                  <a:gd name="T35" fmla="*/ 0 h 1213"/>
                  <a:gd name="T36" fmla="*/ 0 w 430"/>
                  <a:gd name="T37" fmla="*/ 0 h 1213"/>
                  <a:gd name="T38" fmla="*/ 0 w 430"/>
                  <a:gd name="T39" fmla="*/ 0 h 1213"/>
                  <a:gd name="T40" fmla="*/ 0 w 430"/>
                  <a:gd name="T41" fmla="*/ 0 h 1213"/>
                  <a:gd name="T42" fmla="*/ 0 w 430"/>
                  <a:gd name="T43" fmla="*/ 0 h 1213"/>
                  <a:gd name="T44" fmla="*/ 0 w 430"/>
                  <a:gd name="T45" fmla="*/ 0 h 1213"/>
                  <a:gd name="T46" fmla="*/ 0 w 430"/>
                  <a:gd name="T47" fmla="*/ 0 h 1213"/>
                  <a:gd name="T48" fmla="*/ 0 w 430"/>
                  <a:gd name="T49" fmla="*/ 0 h 1213"/>
                  <a:gd name="T50" fmla="*/ 0 w 430"/>
                  <a:gd name="T51" fmla="*/ 0 h 1213"/>
                  <a:gd name="T52" fmla="*/ 0 w 430"/>
                  <a:gd name="T53" fmla="*/ 0 h 1213"/>
                  <a:gd name="T54" fmla="*/ 0 w 430"/>
                  <a:gd name="T55" fmla="*/ 0 h 1213"/>
                  <a:gd name="T56" fmla="*/ 0 w 430"/>
                  <a:gd name="T57" fmla="*/ 0 h 1213"/>
                  <a:gd name="T58" fmla="*/ 0 w 430"/>
                  <a:gd name="T59" fmla="*/ 0 h 1213"/>
                  <a:gd name="T60" fmla="*/ 0 w 430"/>
                  <a:gd name="T61" fmla="*/ 0 h 1213"/>
                  <a:gd name="T62" fmla="*/ 0 w 430"/>
                  <a:gd name="T63" fmla="*/ 0 h 1213"/>
                  <a:gd name="T64" fmla="*/ 0 w 430"/>
                  <a:gd name="T65" fmla="*/ 0 h 1213"/>
                  <a:gd name="T66" fmla="*/ 0 w 430"/>
                  <a:gd name="T67" fmla="*/ 0 h 1213"/>
                  <a:gd name="T68" fmla="*/ 0 w 430"/>
                  <a:gd name="T69" fmla="*/ 0 h 1213"/>
                  <a:gd name="T70" fmla="*/ 0 w 430"/>
                  <a:gd name="T71" fmla="*/ 0 h 1213"/>
                  <a:gd name="T72" fmla="*/ 0 w 430"/>
                  <a:gd name="T73" fmla="*/ 0 h 1213"/>
                  <a:gd name="T74" fmla="*/ 0 w 430"/>
                  <a:gd name="T75" fmla="*/ 0 h 1213"/>
                  <a:gd name="T76" fmla="*/ 0 w 430"/>
                  <a:gd name="T77" fmla="*/ 0 h 1213"/>
                  <a:gd name="T78" fmla="*/ 0 w 430"/>
                  <a:gd name="T79" fmla="*/ 0 h 1213"/>
                  <a:gd name="T80" fmla="*/ 0 w 430"/>
                  <a:gd name="T81" fmla="*/ 0 h 1213"/>
                  <a:gd name="T82" fmla="*/ 0 w 430"/>
                  <a:gd name="T83" fmla="*/ 0 h 1213"/>
                  <a:gd name="T84" fmla="*/ 0 w 430"/>
                  <a:gd name="T85" fmla="*/ 0 h 1213"/>
                  <a:gd name="T86" fmla="*/ 0 w 430"/>
                  <a:gd name="T87" fmla="*/ 0 h 1213"/>
                  <a:gd name="T88" fmla="*/ 0 w 430"/>
                  <a:gd name="T89" fmla="*/ 0 h 1213"/>
                  <a:gd name="T90" fmla="*/ 0 w 430"/>
                  <a:gd name="T91" fmla="*/ 0 h 1213"/>
                  <a:gd name="T92" fmla="*/ 0 w 430"/>
                  <a:gd name="T93" fmla="*/ 0 h 1213"/>
                  <a:gd name="T94" fmla="*/ 0 w 430"/>
                  <a:gd name="T95" fmla="*/ 0 h 1213"/>
                  <a:gd name="T96" fmla="*/ 0 w 430"/>
                  <a:gd name="T97" fmla="*/ 0 h 1213"/>
                  <a:gd name="T98" fmla="*/ 0 w 430"/>
                  <a:gd name="T99" fmla="*/ 0 h 1213"/>
                  <a:gd name="T100" fmla="*/ 0 w 430"/>
                  <a:gd name="T101" fmla="*/ 0 h 1213"/>
                  <a:gd name="T102" fmla="*/ 0 w 430"/>
                  <a:gd name="T103" fmla="*/ 0 h 1213"/>
                  <a:gd name="T104" fmla="*/ 0 w 430"/>
                  <a:gd name="T105" fmla="*/ 0 h 1213"/>
                  <a:gd name="T106" fmla="*/ 0 w 430"/>
                  <a:gd name="T107" fmla="*/ 0 h 121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30"/>
                  <a:gd name="T163" fmla="*/ 0 h 1213"/>
                  <a:gd name="T164" fmla="*/ 430 w 430"/>
                  <a:gd name="T165" fmla="*/ 1213 h 121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30" h="1213">
                    <a:moveTo>
                      <a:pt x="124" y="14"/>
                    </a:moveTo>
                    <a:lnTo>
                      <a:pt x="112" y="40"/>
                    </a:lnTo>
                    <a:lnTo>
                      <a:pt x="108" y="55"/>
                    </a:lnTo>
                    <a:lnTo>
                      <a:pt x="106" y="67"/>
                    </a:lnTo>
                    <a:lnTo>
                      <a:pt x="112" y="82"/>
                    </a:lnTo>
                    <a:lnTo>
                      <a:pt x="124" y="104"/>
                    </a:lnTo>
                    <a:lnTo>
                      <a:pt x="134" y="120"/>
                    </a:lnTo>
                    <a:lnTo>
                      <a:pt x="131" y="131"/>
                    </a:lnTo>
                    <a:lnTo>
                      <a:pt x="118" y="152"/>
                    </a:lnTo>
                    <a:lnTo>
                      <a:pt x="106" y="173"/>
                    </a:lnTo>
                    <a:lnTo>
                      <a:pt x="99" y="206"/>
                    </a:lnTo>
                    <a:lnTo>
                      <a:pt x="103" y="231"/>
                    </a:lnTo>
                    <a:lnTo>
                      <a:pt x="112" y="256"/>
                    </a:lnTo>
                    <a:lnTo>
                      <a:pt x="131" y="280"/>
                    </a:lnTo>
                    <a:lnTo>
                      <a:pt x="139" y="291"/>
                    </a:lnTo>
                    <a:lnTo>
                      <a:pt x="146" y="307"/>
                    </a:lnTo>
                    <a:lnTo>
                      <a:pt x="150" y="320"/>
                    </a:lnTo>
                    <a:lnTo>
                      <a:pt x="135" y="306"/>
                    </a:lnTo>
                    <a:lnTo>
                      <a:pt x="126" y="302"/>
                    </a:lnTo>
                    <a:lnTo>
                      <a:pt x="116" y="300"/>
                    </a:lnTo>
                    <a:lnTo>
                      <a:pt x="100" y="306"/>
                    </a:lnTo>
                    <a:lnTo>
                      <a:pt x="86" y="322"/>
                    </a:lnTo>
                    <a:lnTo>
                      <a:pt x="77" y="333"/>
                    </a:lnTo>
                    <a:lnTo>
                      <a:pt x="62" y="362"/>
                    </a:lnTo>
                    <a:lnTo>
                      <a:pt x="52" y="393"/>
                    </a:lnTo>
                    <a:lnTo>
                      <a:pt x="51" y="414"/>
                    </a:lnTo>
                    <a:lnTo>
                      <a:pt x="51" y="430"/>
                    </a:lnTo>
                    <a:lnTo>
                      <a:pt x="56" y="447"/>
                    </a:lnTo>
                    <a:lnTo>
                      <a:pt x="65" y="457"/>
                    </a:lnTo>
                    <a:lnTo>
                      <a:pt x="80" y="462"/>
                    </a:lnTo>
                    <a:lnTo>
                      <a:pt x="105" y="464"/>
                    </a:lnTo>
                    <a:lnTo>
                      <a:pt x="136" y="466"/>
                    </a:lnTo>
                    <a:lnTo>
                      <a:pt x="165" y="467"/>
                    </a:lnTo>
                    <a:lnTo>
                      <a:pt x="202" y="457"/>
                    </a:lnTo>
                    <a:lnTo>
                      <a:pt x="183" y="478"/>
                    </a:lnTo>
                    <a:lnTo>
                      <a:pt x="155" y="477"/>
                    </a:lnTo>
                    <a:lnTo>
                      <a:pt x="106" y="476"/>
                    </a:lnTo>
                    <a:lnTo>
                      <a:pt x="80" y="478"/>
                    </a:lnTo>
                    <a:lnTo>
                      <a:pt x="56" y="491"/>
                    </a:lnTo>
                    <a:lnTo>
                      <a:pt x="42" y="501"/>
                    </a:lnTo>
                    <a:lnTo>
                      <a:pt x="34" y="521"/>
                    </a:lnTo>
                    <a:lnTo>
                      <a:pt x="27" y="548"/>
                    </a:lnTo>
                    <a:lnTo>
                      <a:pt x="27" y="567"/>
                    </a:lnTo>
                    <a:lnTo>
                      <a:pt x="34" y="595"/>
                    </a:lnTo>
                    <a:lnTo>
                      <a:pt x="51" y="619"/>
                    </a:lnTo>
                    <a:lnTo>
                      <a:pt x="67" y="637"/>
                    </a:lnTo>
                    <a:lnTo>
                      <a:pt x="85" y="650"/>
                    </a:lnTo>
                    <a:lnTo>
                      <a:pt x="64" y="643"/>
                    </a:lnTo>
                    <a:lnTo>
                      <a:pt x="51" y="642"/>
                    </a:lnTo>
                    <a:lnTo>
                      <a:pt x="33" y="652"/>
                    </a:lnTo>
                    <a:lnTo>
                      <a:pt x="22" y="666"/>
                    </a:lnTo>
                    <a:lnTo>
                      <a:pt x="18" y="693"/>
                    </a:lnTo>
                    <a:lnTo>
                      <a:pt x="17" y="720"/>
                    </a:lnTo>
                    <a:lnTo>
                      <a:pt x="21" y="748"/>
                    </a:lnTo>
                    <a:lnTo>
                      <a:pt x="31" y="772"/>
                    </a:lnTo>
                    <a:lnTo>
                      <a:pt x="43" y="790"/>
                    </a:lnTo>
                    <a:lnTo>
                      <a:pt x="51" y="798"/>
                    </a:lnTo>
                    <a:lnTo>
                      <a:pt x="66" y="795"/>
                    </a:lnTo>
                    <a:lnTo>
                      <a:pt x="79" y="786"/>
                    </a:lnTo>
                    <a:lnTo>
                      <a:pt x="95" y="789"/>
                    </a:lnTo>
                    <a:lnTo>
                      <a:pt x="111" y="798"/>
                    </a:lnTo>
                    <a:lnTo>
                      <a:pt x="94" y="798"/>
                    </a:lnTo>
                    <a:lnTo>
                      <a:pt x="76" y="801"/>
                    </a:lnTo>
                    <a:lnTo>
                      <a:pt x="57" y="815"/>
                    </a:lnTo>
                    <a:lnTo>
                      <a:pt x="46" y="838"/>
                    </a:lnTo>
                    <a:lnTo>
                      <a:pt x="44" y="853"/>
                    </a:lnTo>
                    <a:lnTo>
                      <a:pt x="48" y="872"/>
                    </a:lnTo>
                    <a:lnTo>
                      <a:pt x="61" y="897"/>
                    </a:lnTo>
                    <a:lnTo>
                      <a:pt x="80" y="919"/>
                    </a:lnTo>
                    <a:lnTo>
                      <a:pt x="103" y="937"/>
                    </a:lnTo>
                    <a:lnTo>
                      <a:pt x="125" y="946"/>
                    </a:lnTo>
                    <a:lnTo>
                      <a:pt x="125" y="924"/>
                    </a:lnTo>
                    <a:lnTo>
                      <a:pt x="136" y="914"/>
                    </a:lnTo>
                    <a:lnTo>
                      <a:pt x="135" y="936"/>
                    </a:lnTo>
                    <a:lnTo>
                      <a:pt x="135" y="959"/>
                    </a:lnTo>
                    <a:lnTo>
                      <a:pt x="146" y="993"/>
                    </a:lnTo>
                    <a:lnTo>
                      <a:pt x="165" y="1027"/>
                    </a:lnTo>
                    <a:lnTo>
                      <a:pt x="196" y="1049"/>
                    </a:lnTo>
                    <a:lnTo>
                      <a:pt x="220" y="1062"/>
                    </a:lnTo>
                    <a:lnTo>
                      <a:pt x="271" y="1068"/>
                    </a:lnTo>
                    <a:lnTo>
                      <a:pt x="313" y="1067"/>
                    </a:lnTo>
                    <a:lnTo>
                      <a:pt x="337" y="1059"/>
                    </a:lnTo>
                    <a:lnTo>
                      <a:pt x="352" y="1048"/>
                    </a:lnTo>
                    <a:lnTo>
                      <a:pt x="359" y="1033"/>
                    </a:lnTo>
                    <a:lnTo>
                      <a:pt x="360" y="1018"/>
                    </a:lnTo>
                    <a:lnTo>
                      <a:pt x="370" y="1024"/>
                    </a:lnTo>
                    <a:lnTo>
                      <a:pt x="380" y="1038"/>
                    </a:lnTo>
                    <a:lnTo>
                      <a:pt x="384" y="1054"/>
                    </a:lnTo>
                    <a:lnTo>
                      <a:pt x="381" y="1086"/>
                    </a:lnTo>
                    <a:lnTo>
                      <a:pt x="380" y="1119"/>
                    </a:lnTo>
                    <a:lnTo>
                      <a:pt x="378" y="1143"/>
                    </a:lnTo>
                    <a:lnTo>
                      <a:pt x="380" y="1166"/>
                    </a:lnTo>
                    <a:lnTo>
                      <a:pt x="391" y="1182"/>
                    </a:lnTo>
                    <a:lnTo>
                      <a:pt x="405" y="1186"/>
                    </a:lnTo>
                    <a:lnTo>
                      <a:pt x="413" y="1180"/>
                    </a:lnTo>
                    <a:lnTo>
                      <a:pt x="425" y="1181"/>
                    </a:lnTo>
                    <a:lnTo>
                      <a:pt x="430" y="1195"/>
                    </a:lnTo>
                    <a:lnTo>
                      <a:pt x="425" y="1203"/>
                    </a:lnTo>
                    <a:lnTo>
                      <a:pt x="415" y="1213"/>
                    </a:lnTo>
                    <a:lnTo>
                      <a:pt x="405" y="1213"/>
                    </a:lnTo>
                    <a:lnTo>
                      <a:pt x="385" y="1203"/>
                    </a:lnTo>
                    <a:lnTo>
                      <a:pt x="370" y="1182"/>
                    </a:lnTo>
                    <a:lnTo>
                      <a:pt x="362" y="1158"/>
                    </a:lnTo>
                    <a:lnTo>
                      <a:pt x="362" y="1093"/>
                    </a:lnTo>
                    <a:lnTo>
                      <a:pt x="367" y="1064"/>
                    </a:lnTo>
                    <a:lnTo>
                      <a:pt x="351" y="1069"/>
                    </a:lnTo>
                    <a:lnTo>
                      <a:pt x="324" y="1085"/>
                    </a:lnTo>
                    <a:lnTo>
                      <a:pt x="281" y="1098"/>
                    </a:lnTo>
                    <a:lnTo>
                      <a:pt x="246" y="1103"/>
                    </a:lnTo>
                    <a:lnTo>
                      <a:pt x="208" y="1093"/>
                    </a:lnTo>
                    <a:lnTo>
                      <a:pt x="179" y="1078"/>
                    </a:lnTo>
                    <a:lnTo>
                      <a:pt x="154" y="1056"/>
                    </a:lnTo>
                    <a:lnTo>
                      <a:pt x="131" y="1020"/>
                    </a:lnTo>
                    <a:lnTo>
                      <a:pt x="122" y="988"/>
                    </a:lnTo>
                    <a:lnTo>
                      <a:pt x="117" y="964"/>
                    </a:lnTo>
                    <a:lnTo>
                      <a:pt x="96" y="953"/>
                    </a:lnTo>
                    <a:lnTo>
                      <a:pt x="64" y="927"/>
                    </a:lnTo>
                    <a:lnTo>
                      <a:pt x="47" y="904"/>
                    </a:lnTo>
                    <a:lnTo>
                      <a:pt x="36" y="877"/>
                    </a:lnTo>
                    <a:lnTo>
                      <a:pt x="28" y="849"/>
                    </a:lnTo>
                    <a:lnTo>
                      <a:pt x="29" y="828"/>
                    </a:lnTo>
                    <a:lnTo>
                      <a:pt x="33" y="814"/>
                    </a:lnTo>
                    <a:lnTo>
                      <a:pt x="27" y="795"/>
                    </a:lnTo>
                    <a:lnTo>
                      <a:pt x="17" y="779"/>
                    </a:lnTo>
                    <a:lnTo>
                      <a:pt x="8" y="759"/>
                    </a:lnTo>
                    <a:lnTo>
                      <a:pt x="2" y="732"/>
                    </a:lnTo>
                    <a:lnTo>
                      <a:pt x="0" y="709"/>
                    </a:lnTo>
                    <a:lnTo>
                      <a:pt x="2" y="682"/>
                    </a:lnTo>
                    <a:lnTo>
                      <a:pt x="6" y="662"/>
                    </a:lnTo>
                    <a:lnTo>
                      <a:pt x="18" y="646"/>
                    </a:lnTo>
                    <a:lnTo>
                      <a:pt x="31" y="637"/>
                    </a:lnTo>
                    <a:lnTo>
                      <a:pt x="18" y="614"/>
                    </a:lnTo>
                    <a:lnTo>
                      <a:pt x="8" y="585"/>
                    </a:lnTo>
                    <a:lnTo>
                      <a:pt x="3" y="560"/>
                    </a:lnTo>
                    <a:lnTo>
                      <a:pt x="6" y="538"/>
                    </a:lnTo>
                    <a:lnTo>
                      <a:pt x="11" y="515"/>
                    </a:lnTo>
                    <a:lnTo>
                      <a:pt x="18" y="498"/>
                    </a:lnTo>
                    <a:lnTo>
                      <a:pt x="32" y="481"/>
                    </a:lnTo>
                    <a:lnTo>
                      <a:pt x="47" y="472"/>
                    </a:lnTo>
                    <a:lnTo>
                      <a:pt x="40" y="449"/>
                    </a:lnTo>
                    <a:lnTo>
                      <a:pt x="37" y="418"/>
                    </a:lnTo>
                    <a:lnTo>
                      <a:pt x="38" y="389"/>
                    </a:lnTo>
                    <a:lnTo>
                      <a:pt x="42" y="356"/>
                    </a:lnTo>
                    <a:lnTo>
                      <a:pt x="57" y="323"/>
                    </a:lnTo>
                    <a:lnTo>
                      <a:pt x="71" y="305"/>
                    </a:lnTo>
                    <a:lnTo>
                      <a:pt x="93" y="286"/>
                    </a:lnTo>
                    <a:lnTo>
                      <a:pt x="107" y="277"/>
                    </a:lnTo>
                    <a:lnTo>
                      <a:pt x="106" y="268"/>
                    </a:lnTo>
                    <a:lnTo>
                      <a:pt x="94" y="248"/>
                    </a:lnTo>
                    <a:lnTo>
                      <a:pt x="86" y="226"/>
                    </a:lnTo>
                    <a:lnTo>
                      <a:pt x="83" y="203"/>
                    </a:lnTo>
                    <a:lnTo>
                      <a:pt x="90" y="183"/>
                    </a:lnTo>
                    <a:lnTo>
                      <a:pt x="102" y="152"/>
                    </a:lnTo>
                    <a:lnTo>
                      <a:pt x="113" y="127"/>
                    </a:lnTo>
                    <a:lnTo>
                      <a:pt x="113" y="115"/>
                    </a:lnTo>
                    <a:lnTo>
                      <a:pt x="102" y="96"/>
                    </a:lnTo>
                    <a:lnTo>
                      <a:pt x="95" y="78"/>
                    </a:lnTo>
                    <a:lnTo>
                      <a:pt x="95" y="56"/>
                    </a:lnTo>
                    <a:lnTo>
                      <a:pt x="95" y="40"/>
                    </a:lnTo>
                    <a:lnTo>
                      <a:pt x="121" y="0"/>
                    </a:lnTo>
                    <a:lnTo>
                      <a:pt x="124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50" name="Freeform 156"/>
              <p:cNvSpPr>
                <a:spLocks/>
              </p:cNvSpPr>
              <p:nvPr/>
            </p:nvSpPr>
            <p:spPr bwMode="auto">
              <a:xfrm>
                <a:off x="943" y="4170"/>
                <a:ext cx="18" cy="36"/>
              </a:xfrm>
              <a:custGeom>
                <a:avLst/>
                <a:gdLst>
                  <a:gd name="T0" fmla="*/ 0 w 170"/>
                  <a:gd name="T1" fmla="*/ 0 h 331"/>
                  <a:gd name="T2" fmla="*/ 0 w 170"/>
                  <a:gd name="T3" fmla="*/ 0 h 331"/>
                  <a:gd name="T4" fmla="*/ 0 w 170"/>
                  <a:gd name="T5" fmla="*/ 0 h 331"/>
                  <a:gd name="T6" fmla="*/ 0 w 170"/>
                  <a:gd name="T7" fmla="*/ 0 h 331"/>
                  <a:gd name="T8" fmla="*/ 0 w 170"/>
                  <a:gd name="T9" fmla="*/ 0 h 331"/>
                  <a:gd name="T10" fmla="*/ 0 w 170"/>
                  <a:gd name="T11" fmla="*/ 0 h 331"/>
                  <a:gd name="T12" fmla="*/ 0 w 170"/>
                  <a:gd name="T13" fmla="*/ 0 h 331"/>
                  <a:gd name="T14" fmla="*/ 0 w 170"/>
                  <a:gd name="T15" fmla="*/ 0 h 331"/>
                  <a:gd name="T16" fmla="*/ 0 w 170"/>
                  <a:gd name="T17" fmla="*/ 0 h 331"/>
                  <a:gd name="T18" fmla="*/ 0 w 170"/>
                  <a:gd name="T19" fmla="*/ 0 h 331"/>
                  <a:gd name="T20" fmla="*/ 0 w 170"/>
                  <a:gd name="T21" fmla="*/ 0 h 331"/>
                  <a:gd name="T22" fmla="*/ 0 w 170"/>
                  <a:gd name="T23" fmla="*/ 0 h 331"/>
                  <a:gd name="T24" fmla="*/ 0 w 170"/>
                  <a:gd name="T25" fmla="*/ 0 h 331"/>
                  <a:gd name="T26" fmla="*/ 0 w 170"/>
                  <a:gd name="T27" fmla="*/ 0 h 331"/>
                  <a:gd name="T28" fmla="*/ 0 w 170"/>
                  <a:gd name="T29" fmla="*/ 0 h 331"/>
                  <a:gd name="T30" fmla="*/ 0 w 170"/>
                  <a:gd name="T31" fmla="*/ 0 h 331"/>
                  <a:gd name="T32" fmla="*/ 0 w 170"/>
                  <a:gd name="T33" fmla="*/ 0 h 331"/>
                  <a:gd name="T34" fmla="*/ 0 w 170"/>
                  <a:gd name="T35" fmla="*/ 0 h 331"/>
                  <a:gd name="T36" fmla="*/ 0 w 170"/>
                  <a:gd name="T37" fmla="*/ 0 h 331"/>
                  <a:gd name="T38" fmla="*/ 0 w 170"/>
                  <a:gd name="T39" fmla="*/ 0 h 331"/>
                  <a:gd name="T40" fmla="*/ 0 w 170"/>
                  <a:gd name="T41" fmla="*/ 0 h 331"/>
                  <a:gd name="T42" fmla="*/ 0 w 170"/>
                  <a:gd name="T43" fmla="*/ 0 h 331"/>
                  <a:gd name="T44" fmla="*/ 0 w 170"/>
                  <a:gd name="T45" fmla="*/ 0 h 331"/>
                  <a:gd name="T46" fmla="*/ 0 w 170"/>
                  <a:gd name="T47" fmla="*/ 0 h 331"/>
                  <a:gd name="T48" fmla="*/ 0 w 170"/>
                  <a:gd name="T49" fmla="*/ 0 h 331"/>
                  <a:gd name="T50" fmla="*/ 0 w 170"/>
                  <a:gd name="T51" fmla="*/ 0 h 331"/>
                  <a:gd name="T52" fmla="*/ 0 w 170"/>
                  <a:gd name="T53" fmla="*/ 0 h 33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0"/>
                  <a:gd name="T82" fmla="*/ 0 h 331"/>
                  <a:gd name="T83" fmla="*/ 170 w 170"/>
                  <a:gd name="T84" fmla="*/ 331 h 33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0" h="331">
                    <a:moveTo>
                      <a:pt x="13" y="0"/>
                    </a:moveTo>
                    <a:lnTo>
                      <a:pt x="54" y="37"/>
                    </a:lnTo>
                    <a:lnTo>
                      <a:pt x="69" y="44"/>
                    </a:lnTo>
                    <a:lnTo>
                      <a:pt x="92" y="59"/>
                    </a:lnTo>
                    <a:lnTo>
                      <a:pt x="105" y="67"/>
                    </a:lnTo>
                    <a:lnTo>
                      <a:pt x="119" y="69"/>
                    </a:lnTo>
                    <a:lnTo>
                      <a:pt x="123" y="76"/>
                    </a:lnTo>
                    <a:lnTo>
                      <a:pt x="125" y="126"/>
                    </a:lnTo>
                    <a:lnTo>
                      <a:pt x="141" y="176"/>
                    </a:lnTo>
                    <a:lnTo>
                      <a:pt x="154" y="223"/>
                    </a:lnTo>
                    <a:lnTo>
                      <a:pt x="167" y="273"/>
                    </a:lnTo>
                    <a:lnTo>
                      <a:pt x="169" y="294"/>
                    </a:lnTo>
                    <a:lnTo>
                      <a:pt x="170" y="314"/>
                    </a:lnTo>
                    <a:lnTo>
                      <a:pt x="165" y="331"/>
                    </a:lnTo>
                    <a:lnTo>
                      <a:pt x="142" y="326"/>
                    </a:lnTo>
                    <a:lnTo>
                      <a:pt x="147" y="312"/>
                    </a:lnTo>
                    <a:lnTo>
                      <a:pt x="156" y="305"/>
                    </a:lnTo>
                    <a:lnTo>
                      <a:pt x="151" y="257"/>
                    </a:lnTo>
                    <a:lnTo>
                      <a:pt x="137" y="203"/>
                    </a:lnTo>
                    <a:lnTo>
                      <a:pt x="109" y="120"/>
                    </a:lnTo>
                    <a:lnTo>
                      <a:pt x="100" y="100"/>
                    </a:lnTo>
                    <a:lnTo>
                      <a:pt x="89" y="81"/>
                    </a:lnTo>
                    <a:lnTo>
                      <a:pt x="71" y="61"/>
                    </a:lnTo>
                    <a:lnTo>
                      <a:pt x="32" y="28"/>
                    </a:lnTo>
                    <a:lnTo>
                      <a:pt x="0" y="1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51" name="Freeform 157"/>
              <p:cNvSpPr>
                <a:spLocks/>
              </p:cNvSpPr>
              <p:nvPr/>
            </p:nvSpPr>
            <p:spPr bwMode="auto">
              <a:xfrm>
                <a:off x="940" y="4147"/>
                <a:ext cx="47" cy="34"/>
              </a:xfrm>
              <a:custGeom>
                <a:avLst/>
                <a:gdLst>
                  <a:gd name="T0" fmla="*/ 0 w 425"/>
                  <a:gd name="T1" fmla="*/ 0 h 308"/>
                  <a:gd name="T2" fmla="*/ 0 w 425"/>
                  <a:gd name="T3" fmla="*/ 0 h 308"/>
                  <a:gd name="T4" fmla="*/ 0 w 425"/>
                  <a:gd name="T5" fmla="*/ 0 h 308"/>
                  <a:gd name="T6" fmla="*/ 0 w 425"/>
                  <a:gd name="T7" fmla="*/ 0 h 308"/>
                  <a:gd name="T8" fmla="*/ 0 w 425"/>
                  <a:gd name="T9" fmla="*/ 0 h 308"/>
                  <a:gd name="T10" fmla="*/ 0 w 425"/>
                  <a:gd name="T11" fmla="*/ 0 h 308"/>
                  <a:gd name="T12" fmla="*/ 0 w 425"/>
                  <a:gd name="T13" fmla="*/ 0 h 308"/>
                  <a:gd name="T14" fmla="*/ 0 w 425"/>
                  <a:gd name="T15" fmla="*/ 0 h 308"/>
                  <a:gd name="T16" fmla="*/ 0 w 425"/>
                  <a:gd name="T17" fmla="*/ 0 h 308"/>
                  <a:gd name="T18" fmla="*/ 0 w 425"/>
                  <a:gd name="T19" fmla="*/ 0 h 308"/>
                  <a:gd name="T20" fmla="*/ 0 w 425"/>
                  <a:gd name="T21" fmla="*/ 0 h 308"/>
                  <a:gd name="T22" fmla="*/ 0 w 425"/>
                  <a:gd name="T23" fmla="*/ 0 h 308"/>
                  <a:gd name="T24" fmla="*/ 0 w 425"/>
                  <a:gd name="T25" fmla="*/ 0 h 308"/>
                  <a:gd name="T26" fmla="*/ 0 w 425"/>
                  <a:gd name="T27" fmla="*/ 0 h 308"/>
                  <a:gd name="T28" fmla="*/ 0 w 425"/>
                  <a:gd name="T29" fmla="*/ 0 h 308"/>
                  <a:gd name="T30" fmla="*/ 0 w 425"/>
                  <a:gd name="T31" fmla="*/ 0 h 308"/>
                  <a:gd name="T32" fmla="*/ 0 w 425"/>
                  <a:gd name="T33" fmla="*/ 0 h 308"/>
                  <a:gd name="T34" fmla="*/ 0 w 425"/>
                  <a:gd name="T35" fmla="*/ 0 h 308"/>
                  <a:gd name="T36" fmla="*/ 0 w 425"/>
                  <a:gd name="T37" fmla="*/ 0 h 308"/>
                  <a:gd name="T38" fmla="*/ 0 w 425"/>
                  <a:gd name="T39" fmla="*/ 0 h 308"/>
                  <a:gd name="T40" fmla="*/ 0 w 425"/>
                  <a:gd name="T41" fmla="*/ 0 h 308"/>
                  <a:gd name="T42" fmla="*/ 0 w 425"/>
                  <a:gd name="T43" fmla="*/ 0 h 308"/>
                  <a:gd name="T44" fmla="*/ 0 w 425"/>
                  <a:gd name="T45" fmla="*/ 0 h 308"/>
                  <a:gd name="T46" fmla="*/ 0 w 425"/>
                  <a:gd name="T47" fmla="*/ 0 h 308"/>
                  <a:gd name="T48" fmla="*/ 0 w 425"/>
                  <a:gd name="T49" fmla="*/ 0 h 308"/>
                  <a:gd name="T50" fmla="*/ 0 w 425"/>
                  <a:gd name="T51" fmla="*/ 0 h 308"/>
                  <a:gd name="T52" fmla="*/ 0 w 425"/>
                  <a:gd name="T53" fmla="*/ 0 h 308"/>
                  <a:gd name="T54" fmla="*/ 0 w 425"/>
                  <a:gd name="T55" fmla="*/ 0 h 308"/>
                  <a:gd name="T56" fmla="*/ 0 w 425"/>
                  <a:gd name="T57" fmla="*/ 0 h 308"/>
                  <a:gd name="T58" fmla="*/ 0 w 425"/>
                  <a:gd name="T59" fmla="*/ 0 h 308"/>
                  <a:gd name="T60" fmla="*/ 0 w 425"/>
                  <a:gd name="T61" fmla="*/ 0 h 308"/>
                  <a:gd name="T62" fmla="*/ 0 w 425"/>
                  <a:gd name="T63" fmla="*/ 0 h 308"/>
                  <a:gd name="T64" fmla="*/ 0 w 425"/>
                  <a:gd name="T65" fmla="*/ 0 h 308"/>
                  <a:gd name="T66" fmla="*/ 0 w 425"/>
                  <a:gd name="T67" fmla="*/ 0 h 308"/>
                  <a:gd name="T68" fmla="*/ 0 w 425"/>
                  <a:gd name="T69" fmla="*/ 0 h 308"/>
                  <a:gd name="T70" fmla="*/ 0 w 425"/>
                  <a:gd name="T71" fmla="*/ 0 h 308"/>
                  <a:gd name="T72" fmla="*/ 0 w 425"/>
                  <a:gd name="T73" fmla="*/ 0 h 308"/>
                  <a:gd name="T74" fmla="*/ 0 w 425"/>
                  <a:gd name="T75" fmla="*/ 0 h 308"/>
                  <a:gd name="T76" fmla="*/ 0 w 425"/>
                  <a:gd name="T77" fmla="*/ 0 h 30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25"/>
                  <a:gd name="T118" fmla="*/ 0 h 308"/>
                  <a:gd name="T119" fmla="*/ 425 w 425"/>
                  <a:gd name="T120" fmla="*/ 308 h 30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25" h="308">
                    <a:moveTo>
                      <a:pt x="425" y="50"/>
                    </a:moveTo>
                    <a:lnTo>
                      <a:pt x="397" y="67"/>
                    </a:lnTo>
                    <a:lnTo>
                      <a:pt x="353" y="75"/>
                    </a:lnTo>
                    <a:lnTo>
                      <a:pt x="299" y="80"/>
                    </a:lnTo>
                    <a:lnTo>
                      <a:pt x="247" y="80"/>
                    </a:lnTo>
                    <a:lnTo>
                      <a:pt x="182" y="74"/>
                    </a:lnTo>
                    <a:lnTo>
                      <a:pt x="126" y="65"/>
                    </a:lnTo>
                    <a:lnTo>
                      <a:pt x="88" y="51"/>
                    </a:lnTo>
                    <a:lnTo>
                      <a:pt x="48" y="27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68" y="50"/>
                    </a:lnTo>
                    <a:lnTo>
                      <a:pt x="96" y="72"/>
                    </a:lnTo>
                    <a:lnTo>
                      <a:pt x="126" y="82"/>
                    </a:lnTo>
                    <a:lnTo>
                      <a:pt x="166" y="87"/>
                    </a:lnTo>
                    <a:lnTo>
                      <a:pt x="218" y="90"/>
                    </a:lnTo>
                    <a:lnTo>
                      <a:pt x="205" y="100"/>
                    </a:lnTo>
                    <a:lnTo>
                      <a:pt x="191" y="111"/>
                    </a:lnTo>
                    <a:lnTo>
                      <a:pt x="165" y="125"/>
                    </a:lnTo>
                    <a:lnTo>
                      <a:pt x="127" y="125"/>
                    </a:lnTo>
                    <a:lnTo>
                      <a:pt x="156" y="135"/>
                    </a:lnTo>
                    <a:lnTo>
                      <a:pt x="154" y="170"/>
                    </a:lnTo>
                    <a:lnTo>
                      <a:pt x="143" y="202"/>
                    </a:lnTo>
                    <a:lnTo>
                      <a:pt x="138" y="230"/>
                    </a:lnTo>
                    <a:lnTo>
                      <a:pt x="139" y="284"/>
                    </a:lnTo>
                    <a:lnTo>
                      <a:pt x="144" y="308"/>
                    </a:lnTo>
                    <a:lnTo>
                      <a:pt x="150" y="284"/>
                    </a:lnTo>
                    <a:lnTo>
                      <a:pt x="152" y="221"/>
                    </a:lnTo>
                    <a:lnTo>
                      <a:pt x="162" y="168"/>
                    </a:lnTo>
                    <a:lnTo>
                      <a:pt x="170" y="143"/>
                    </a:lnTo>
                    <a:lnTo>
                      <a:pt x="194" y="119"/>
                    </a:lnTo>
                    <a:lnTo>
                      <a:pt x="216" y="104"/>
                    </a:lnTo>
                    <a:lnTo>
                      <a:pt x="237" y="95"/>
                    </a:lnTo>
                    <a:lnTo>
                      <a:pt x="279" y="90"/>
                    </a:lnTo>
                    <a:lnTo>
                      <a:pt x="339" y="89"/>
                    </a:lnTo>
                    <a:lnTo>
                      <a:pt x="397" y="79"/>
                    </a:lnTo>
                    <a:lnTo>
                      <a:pt x="411" y="68"/>
                    </a:lnTo>
                    <a:lnTo>
                      <a:pt x="425" y="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52" name="Freeform 158"/>
              <p:cNvSpPr>
                <a:spLocks/>
              </p:cNvSpPr>
              <p:nvPr/>
            </p:nvSpPr>
            <p:spPr bwMode="auto">
              <a:xfrm>
                <a:off x="930" y="4145"/>
                <a:ext cx="18" cy="48"/>
              </a:xfrm>
              <a:custGeom>
                <a:avLst/>
                <a:gdLst>
                  <a:gd name="T0" fmla="*/ 0 w 160"/>
                  <a:gd name="T1" fmla="*/ 0 h 432"/>
                  <a:gd name="T2" fmla="*/ 0 w 160"/>
                  <a:gd name="T3" fmla="*/ 0 h 432"/>
                  <a:gd name="T4" fmla="*/ 0 w 160"/>
                  <a:gd name="T5" fmla="*/ 0 h 432"/>
                  <a:gd name="T6" fmla="*/ 0 w 160"/>
                  <a:gd name="T7" fmla="*/ 0 h 432"/>
                  <a:gd name="T8" fmla="*/ 0 w 160"/>
                  <a:gd name="T9" fmla="*/ 0 h 432"/>
                  <a:gd name="T10" fmla="*/ 0 w 160"/>
                  <a:gd name="T11" fmla="*/ 0 h 432"/>
                  <a:gd name="T12" fmla="*/ 0 w 160"/>
                  <a:gd name="T13" fmla="*/ 0 h 432"/>
                  <a:gd name="T14" fmla="*/ 0 w 160"/>
                  <a:gd name="T15" fmla="*/ 0 h 432"/>
                  <a:gd name="T16" fmla="*/ 0 w 160"/>
                  <a:gd name="T17" fmla="*/ 0 h 432"/>
                  <a:gd name="T18" fmla="*/ 0 w 160"/>
                  <a:gd name="T19" fmla="*/ 0 h 432"/>
                  <a:gd name="T20" fmla="*/ 0 w 160"/>
                  <a:gd name="T21" fmla="*/ 0 h 432"/>
                  <a:gd name="T22" fmla="*/ 0 w 160"/>
                  <a:gd name="T23" fmla="*/ 0 h 432"/>
                  <a:gd name="T24" fmla="*/ 0 w 160"/>
                  <a:gd name="T25" fmla="*/ 0 h 432"/>
                  <a:gd name="T26" fmla="*/ 0 w 160"/>
                  <a:gd name="T27" fmla="*/ 0 h 432"/>
                  <a:gd name="T28" fmla="*/ 0 w 160"/>
                  <a:gd name="T29" fmla="*/ 0 h 432"/>
                  <a:gd name="T30" fmla="*/ 0 w 160"/>
                  <a:gd name="T31" fmla="*/ 0 h 432"/>
                  <a:gd name="T32" fmla="*/ 0 w 160"/>
                  <a:gd name="T33" fmla="*/ 0 h 432"/>
                  <a:gd name="T34" fmla="*/ 0 w 160"/>
                  <a:gd name="T35" fmla="*/ 0 h 432"/>
                  <a:gd name="T36" fmla="*/ 0 w 160"/>
                  <a:gd name="T37" fmla="*/ 0 h 432"/>
                  <a:gd name="T38" fmla="*/ 0 w 160"/>
                  <a:gd name="T39" fmla="*/ 0 h 432"/>
                  <a:gd name="T40" fmla="*/ 0 w 160"/>
                  <a:gd name="T41" fmla="*/ 0 h 432"/>
                  <a:gd name="T42" fmla="*/ 0 w 160"/>
                  <a:gd name="T43" fmla="*/ 0 h 432"/>
                  <a:gd name="T44" fmla="*/ 0 w 160"/>
                  <a:gd name="T45" fmla="*/ 0 h 432"/>
                  <a:gd name="T46" fmla="*/ 0 w 160"/>
                  <a:gd name="T47" fmla="*/ 0 h 432"/>
                  <a:gd name="T48" fmla="*/ 0 w 160"/>
                  <a:gd name="T49" fmla="*/ 0 h 432"/>
                  <a:gd name="T50" fmla="*/ 0 w 160"/>
                  <a:gd name="T51" fmla="*/ 0 h 432"/>
                  <a:gd name="T52" fmla="*/ 0 w 160"/>
                  <a:gd name="T53" fmla="*/ 0 h 432"/>
                  <a:gd name="T54" fmla="*/ 0 w 160"/>
                  <a:gd name="T55" fmla="*/ 0 h 432"/>
                  <a:gd name="T56" fmla="*/ 0 w 160"/>
                  <a:gd name="T57" fmla="*/ 0 h 432"/>
                  <a:gd name="T58" fmla="*/ 0 w 160"/>
                  <a:gd name="T59" fmla="*/ 0 h 432"/>
                  <a:gd name="T60" fmla="*/ 0 w 160"/>
                  <a:gd name="T61" fmla="*/ 0 h 432"/>
                  <a:gd name="T62" fmla="*/ 0 w 160"/>
                  <a:gd name="T63" fmla="*/ 0 h 432"/>
                  <a:gd name="T64" fmla="*/ 0 w 160"/>
                  <a:gd name="T65" fmla="*/ 0 h 432"/>
                  <a:gd name="T66" fmla="*/ 0 w 160"/>
                  <a:gd name="T67" fmla="*/ 0 h 432"/>
                  <a:gd name="T68" fmla="*/ 0 w 160"/>
                  <a:gd name="T69" fmla="*/ 0 h 432"/>
                  <a:gd name="T70" fmla="*/ 0 w 160"/>
                  <a:gd name="T71" fmla="*/ 0 h 432"/>
                  <a:gd name="T72" fmla="*/ 0 w 160"/>
                  <a:gd name="T73" fmla="*/ 0 h 432"/>
                  <a:gd name="T74" fmla="*/ 0 w 160"/>
                  <a:gd name="T75" fmla="*/ 0 h 432"/>
                  <a:gd name="T76" fmla="*/ 0 w 160"/>
                  <a:gd name="T77" fmla="*/ 0 h 432"/>
                  <a:gd name="T78" fmla="*/ 0 w 160"/>
                  <a:gd name="T79" fmla="*/ 0 h 432"/>
                  <a:gd name="T80" fmla="*/ 0 w 160"/>
                  <a:gd name="T81" fmla="*/ 0 h 432"/>
                  <a:gd name="T82" fmla="*/ 0 w 160"/>
                  <a:gd name="T83" fmla="*/ 0 h 432"/>
                  <a:gd name="T84" fmla="*/ 0 w 160"/>
                  <a:gd name="T85" fmla="*/ 0 h 432"/>
                  <a:gd name="T86" fmla="*/ 0 w 160"/>
                  <a:gd name="T87" fmla="*/ 0 h 432"/>
                  <a:gd name="T88" fmla="*/ 0 w 160"/>
                  <a:gd name="T89" fmla="*/ 0 h 432"/>
                  <a:gd name="T90" fmla="*/ 0 w 160"/>
                  <a:gd name="T91" fmla="*/ 0 h 432"/>
                  <a:gd name="T92" fmla="*/ 0 w 160"/>
                  <a:gd name="T93" fmla="*/ 0 h 432"/>
                  <a:gd name="T94" fmla="*/ 0 w 160"/>
                  <a:gd name="T95" fmla="*/ 0 h 432"/>
                  <a:gd name="T96" fmla="*/ 0 w 160"/>
                  <a:gd name="T97" fmla="*/ 0 h 432"/>
                  <a:gd name="T98" fmla="*/ 0 w 160"/>
                  <a:gd name="T99" fmla="*/ 0 h 43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0"/>
                  <a:gd name="T151" fmla="*/ 0 h 432"/>
                  <a:gd name="T152" fmla="*/ 160 w 160"/>
                  <a:gd name="T153" fmla="*/ 432 h 43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0" h="432">
                    <a:moveTo>
                      <a:pt x="84" y="17"/>
                    </a:moveTo>
                    <a:lnTo>
                      <a:pt x="87" y="39"/>
                    </a:lnTo>
                    <a:lnTo>
                      <a:pt x="87" y="59"/>
                    </a:lnTo>
                    <a:lnTo>
                      <a:pt x="69" y="60"/>
                    </a:lnTo>
                    <a:lnTo>
                      <a:pt x="56" y="43"/>
                    </a:lnTo>
                    <a:lnTo>
                      <a:pt x="45" y="31"/>
                    </a:lnTo>
                    <a:lnTo>
                      <a:pt x="41" y="40"/>
                    </a:lnTo>
                    <a:lnTo>
                      <a:pt x="47" y="52"/>
                    </a:lnTo>
                    <a:lnTo>
                      <a:pt x="57" y="66"/>
                    </a:lnTo>
                    <a:lnTo>
                      <a:pt x="75" y="72"/>
                    </a:lnTo>
                    <a:lnTo>
                      <a:pt x="87" y="86"/>
                    </a:lnTo>
                    <a:lnTo>
                      <a:pt x="95" y="141"/>
                    </a:lnTo>
                    <a:lnTo>
                      <a:pt x="91" y="172"/>
                    </a:lnTo>
                    <a:lnTo>
                      <a:pt x="67" y="193"/>
                    </a:lnTo>
                    <a:lnTo>
                      <a:pt x="38" y="201"/>
                    </a:lnTo>
                    <a:lnTo>
                      <a:pt x="3" y="206"/>
                    </a:lnTo>
                    <a:lnTo>
                      <a:pt x="49" y="217"/>
                    </a:lnTo>
                    <a:lnTo>
                      <a:pt x="76" y="229"/>
                    </a:lnTo>
                    <a:lnTo>
                      <a:pt x="93" y="252"/>
                    </a:lnTo>
                    <a:lnTo>
                      <a:pt x="102" y="278"/>
                    </a:lnTo>
                    <a:lnTo>
                      <a:pt x="102" y="316"/>
                    </a:lnTo>
                    <a:lnTo>
                      <a:pt x="93" y="345"/>
                    </a:lnTo>
                    <a:lnTo>
                      <a:pt x="76" y="367"/>
                    </a:lnTo>
                    <a:lnTo>
                      <a:pt x="31" y="379"/>
                    </a:lnTo>
                    <a:lnTo>
                      <a:pt x="0" y="379"/>
                    </a:lnTo>
                    <a:lnTo>
                      <a:pt x="21" y="402"/>
                    </a:lnTo>
                    <a:lnTo>
                      <a:pt x="35" y="432"/>
                    </a:lnTo>
                    <a:lnTo>
                      <a:pt x="37" y="408"/>
                    </a:lnTo>
                    <a:lnTo>
                      <a:pt x="44" y="390"/>
                    </a:lnTo>
                    <a:lnTo>
                      <a:pt x="66" y="384"/>
                    </a:lnTo>
                    <a:lnTo>
                      <a:pt x="91" y="384"/>
                    </a:lnTo>
                    <a:lnTo>
                      <a:pt x="107" y="396"/>
                    </a:lnTo>
                    <a:lnTo>
                      <a:pt x="130" y="419"/>
                    </a:lnTo>
                    <a:lnTo>
                      <a:pt x="130" y="393"/>
                    </a:lnTo>
                    <a:lnTo>
                      <a:pt x="124" y="354"/>
                    </a:lnTo>
                    <a:lnTo>
                      <a:pt x="119" y="310"/>
                    </a:lnTo>
                    <a:lnTo>
                      <a:pt x="121" y="273"/>
                    </a:lnTo>
                    <a:lnTo>
                      <a:pt x="128" y="250"/>
                    </a:lnTo>
                    <a:lnTo>
                      <a:pt x="142" y="247"/>
                    </a:lnTo>
                    <a:lnTo>
                      <a:pt x="160" y="253"/>
                    </a:lnTo>
                    <a:lnTo>
                      <a:pt x="137" y="226"/>
                    </a:lnTo>
                    <a:lnTo>
                      <a:pt x="116" y="174"/>
                    </a:lnTo>
                    <a:lnTo>
                      <a:pt x="104" y="120"/>
                    </a:lnTo>
                    <a:lnTo>
                      <a:pt x="104" y="86"/>
                    </a:lnTo>
                    <a:lnTo>
                      <a:pt x="121" y="57"/>
                    </a:lnTo>
                    <a:lnTo>
                      <a:pt x="135" y="42"/>
                    </a:lnTo>
                    <a:lnTo>
                      <a:pt x="101" y="20"/>
                    </a:lnTo>
                    <a:lnTo>
                      <a:pt x="76" y="0"/>
                    </a:lnTo>
                    <a:lnTo>
                      <a:pt x="84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pic>
          <p:nvPicPr>
            <p:cNvPr id="154" name="Resim 15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70803" y="4962133"/>
              <a:ext cx="673159" cy="648228"/>
            </a:xfrm>
            <a:prstGeom prst="rect">
              <a:avLst/>
            </a:prstGeom>
          </p:spPr>
        </p:pic>
        <p:sp>
          <p:nvSpPr>
            <p:cNvPr id="155" name="Metin kutusu 1"/>
            <p:cNvSpPr txBox="1">
              <a:spLocks noChangeArrowheads="1"/>
            </p:cNvSpPr>
            <p:nvPr/>
          </p:nvSpPr>
          <p:spPr bwMode="auto">
            <a:xfrm>
              <a:off x="4292929" y="4910269"/>
              <a:ext cx="3304259" cy="73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tr-TR" altLang="tr-TR" sz="1400" b="1" dirty="0" smtClean="0"/>
                <a:t>TC İstanbul </a:t>
              </a:r>
              <a:r>
                <a:rPr lang="tr-TR" altLang="tr-TR" sz="1400" b="1" dirty="0"/>
                <a:t>Üniversitesi Cerrahpaşa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tr-TR" altLang="tr-TR" sz="1400" b="1" dirty="0"/>
                <a:t>Cerrahpaşa Tıp Fakültesi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tr-TR" altLang="tr-TR" sz="1400" b="1" dirty="0"/>
                <a:t>Gastroenteroloji Bilim Dalı</a:t>
              </a:r>
            </a:p>
          </p:txBody>
        </p:sp>
      </p:grp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777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9689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 err="1" smtClean="0"/>
              <a:t>Narrow</a:t>
            </a:r>
            <a:r>
              <a:rPr lang="tr-TR" sz="2800" b="1" dirty="0" smtClean="0"/>
              <a:t> </a:t>
            </a:r>
            <a:r>
              <a:rPr lang="tr-TR" sz="2800" b="1" dirty="0" err="1" smtClean="0"/>
              <a:t>Band</a:t>
            </a:r>
            <a:r>
              <a:rPr lang="tr-TR" sz="2800" b="1" dirty="0" smtClean="0"/>
              <a:t> </a:t>
            </a:r>
            <a:r>
              <a:rPr lang="tr-TR" sz="2800" b="1" dirty="0" err="1" smtClean="0"/>
              <a:t>Imaging</a:t>
            </a:r>
            <a:r>
              <a:rPr lang="tr-TR" sz="2800" b="1" dirty="0" smtClean="0"/>
              <a:t> International </a:t>
            </a:r>
            <a:r>
              <a:rPr lang="tr-TR" sz="2800" b="1" dirty="0" err="1" smtClean="0"/>
              <a:t>Colorectal</a:t>
            </a:r>
            <a:r>
              <a:rPr lang="tr-TR" sz="2800" b="1" dirty="0" smtClean="0"/>
              <a:t>                                          </a:t>
            </a:r>
            <a:r>
              <a:rPr lang="tr-TR" sz="2800" b="1" dirty="0" err="1" smtClean="0"/>
              <a:t>Endoscopic</a:t>
            </a:r>
            <a:r>
              <a:rPr lang="tr-TR" sz="2800" b="1" dirty="0" smtClean="0"/>
              <a:t> </a:t>
            </a:r>
            <a:r>
              <a:rPr lang="tr-TR" sz="2800" b="1" dirty="0" err="1" smtClean="0"/>
              <a:t>Classification</a:t>
            </a:r>
            <a:r>
              <a:rPr lang="tr-TR" sz="2800" b="1" dirty="0" smtClean="0"/>
              <a:t> (NICE)</a:t>
            </a:r>
            <a:endParaRPr lang="tr-TR" sz="28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25583" y="21304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tr-TR" sz="2400" b="1" dirty="0" err="1" smtClean="0"/>
              <a:t>Colon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tumor</a:t>
            </a:r>
            <a:r>
              <a:rPr lang="tr-TR" sz="2400" b="1" dirty="0" smtClean="0"/>
              <a:t> NBI </a:t>
            </a:r>
            <a:r>
              <a:rPr lang="tr-TR" sz="2400" b="1" dirty="0" err="1" smtClean="0"/>
              <a:t>Interest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Group</a:t>
            </a:r>
            <a:r>
              <a:rPr lang="tr-TR" sz="2400" b="1" dirty="0" smtClean="0"/>
              <a:t> (2009). </a:t>
            </a:r>
          </a:p>
          <a:p>
            <a:pPr marL="0" indent="0">
              <a:buNone/>
            </a:pPr>
            <a:r>
              <a:rPr lang="tr-TR" sz="2400" dirty="0" smtClean="0"/>
              <a:t>Sprey </a:t>
            </a:r>
            <a:r>
              <a:rPr lang="tr-TR" sz="2400" dirty="0" err="1" smtClean="0"/>
              <a:t>kromoskopi</a:t>
            </a:r>
            <a:r>
              <a:rPr lang="tr-TR" sz="2400" dirty="0" smtClean="0"/>
              <a:t> ve </a:t>
            </a:r>
            <a:r>
              <a:rPr lang="tr-TR" sz="2400" dirty="0" err="1" smtClean="0"/>
              <a:t>magnifikasyon</a:t>
            </a:r>
            <a:r>
              <a:rPr lang="tr-TR" sz="2400" dirty="0" smtClean="0"/>
              <a:t> gerekmeden </a:t>
            </a:r>
            <a:r>
              <a:rPr lang="tr-TR" sz="2400" dirty="0" err="1" smtClean="0"/>
              <a:t>kolorektal</a:t>
            </a:r>
            <a:r>
              <a:rPr lang="tr-TR" sz="2400" dirty="0" smtClean="0"/>
              <a:t> poliplerin değerlendirilmesi amacıyla geliştirilmiş. </a:t>
            </a:r>
          </a:p>
          <a:p>
            <a:pPr marL="0" indent="0">
              <a:buNone/>
            </a:pPr>
            <a:endParaRPr lang="tr-TR" sz="2400" dirty="0" smtClean="0"/>
          </a:p>
          <a:p>
            <a:pPr marL="0" indent="0">
              <a:buNone/>
            </a:pPr>
            <a:r>
              <a:rPr lang="tr-TR" dirty="0"/>
              <a:t> </a:t>
            </a:r>
            <a:r>
              <a:rPr lang="tr-TR" dirty="0" smtClean="0"/>
              <a:t> - Tip-1: </a:t>
            </a:r>
            <a:r>
              <a:rPr lang="tr-TR" dirty="0" err="1" smtClean="0"/>
              <a:t>Serrated</a:t>
            </a:r>
            <a:r>
              <a:rPr lang="tr-TR" dirty="0" smtClean="0"/>
              <a:t> </a:t>
            </a:r>
            <a:r>
              <a:rPr lang="tr-TR" sz="2400" dirty="0" smtClean="0"/>
              <a:t>(</a:t>
            </a:r>
            <a:r>
              <a:rPr lang="tr-TR" sz="2400" dirty="0" err="1" smtClean="0"/>
              <a:t>Hiperplastik</a:t>
            </a:r>
            <a:r>
              <a:rPr lang="tr-TR" sz="2400" dirty="0"/>
              <a:t> </a:t>
            </a:r>
            <a:r>
              <a:rPr lang="tr-TR" sz="2400" dirty="0" smtClean="0"/>
              <a:t>veya </a:t>
            </a:r>
            <a:r>
              <a:rPr lang="tr-TR" sz="2400" dirty="0" err="1" smtClean="0"/>
              <a:t>sesil</a:t>
            </a:r>
            <a:r>
              <a:rPr lang="tr-TR" sz="2400" dirty="0" smtClean="0"/>
              <a:t> </a:t>
            </a:r>
            <a:r>
              <a:rPr lang="tr-TR" sz="2400" dirty="0" err="1" smtClean="0"/>
              <a:t>serrated</a:t>
            </a:r>
            <a:r>
              <a:rPr lang="tr-TR" sz="2400" dirty="0" smtClean="0"/>
              <a:t> polip)</a:t>
            </a:r>
          </a:p>
          <a:p>
            <a:pPr marL="0" indent="0">
              <a:buNone/>
            </a:pPr>
            <a:r>
              <a:rPr lang="tr-TR" dirty="0" smtClean="0"/>
              <a:t>  - Tip-2: Konvansiyonel adenom.</a:t>
            </a:r>
          </a:p>
          <a:p>
            <a:pPr marL="0" indent="0">
              <a:buNone/>
            </a:pPr>
            <a:r>
              <a:rPr lang="tr-TR" dirty="0" smtClean="0"/>
              <a:t>  - Tip-3: Derin </a:t>
            </a:r>
            <a:r>
              <a:rPr lang="tr-TR" dirty="0" err="1" smtClean="0"/>
              <a:t>submukozal</a:t>
            </a:r>
            <a:r>
              <a:rPr lang="tr-TR" dirty="0" smtClean="0"/>
              <a:t> </a:t>
            </a:r>
            <a:r>
              <a:rPr lang="tr-TR" dirty="0" err="1" smtClean="0"/>
              <a:t>invaziv</a:t>
            </a:r>
            <a:r>
              <a:rPr lang="tr-TR" dirty="0" smtClean="0"/>
              <a:t> kanser </a:t>
            </a:r>
            <a:r>
              <a:rPr lang="tr-TR" sz="2400" dirty="0" smtClean="0"/>
              <a:t>(Spesifik ancak </a:t>
            </a:r>
            <a:r>
              <a:rPr lang="tr-TR" sz="2400" dirty="0" err="1" smtClean="0"/>
              <a:t>sensitiv</a:t>
            </a:r>
            <a:r>
              <a:rPr lang="tr-TR" sz="2400" dirty="0" smtClean="0"/>
              <a:t> ?)</a:t>
            </a:r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3" y="6311892"/>
            <a:ext cx="541096" cy="521055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255726" y="6555948"/>
            <a:ext cx="3849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dirty="0" err="1" smtClean="0"/>
              <a:t>Shaukat</a:t>
            </a:r>
            <a:r>
              <a:rPr lang="tr-TR" sz="1200" dirty="0" smtClean="0"/>
              <a:t> A. </a:t>
            </a:r>
            <a:r>
              <a:rPr lang="tr-TR" sz="1200" dirty="0" err="1" smtClean="0"/>
              <a:t>Gastroenterology</a:t>
            </a:r>
            <a:r>
              <a:rPr lang="tr-TR" sz="1200" dirty="0" smtClean="0"/>
              <a:t> 2020</a:t>
            </a:r>
            <a:endParaRPr lang="tr-TR" sz="120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102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842349" y="4456168"/>
            <a:ext cx="106331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dirty="0" err="1"/>
              <a:t>İndigo</a:t>
            </a:r>
            <a:r>
              <a:rPr lang="tr-TR" dirty="0"/>
              <a:t> </a:t>
            </a:r>
            <a:r>
              <a:rPr lang="tr-TR" dirty="0" err="1" smtClean="0"/>
              <a:t>karmin</a:t>
            </a:r>
            <a:r>
              <a:rPr lang="tr-TR" dirty="0" smtClean="0"/>
              <a:t> ile </a:t>
            </a:r>
            <a:r>
              <a:rPr lang="tr-TR" dirty="0" err="1" smtClean="0"/>
              <a:t>kromoskopi</a:t>
            </a:r>
            <a:r>
              <a:rPr lang="tr-TR" dirty="0" smtClean="0"/>
              <a:t> ve NBI  </a:t>
            </a:r>
            <a:r>
              <a:rPr lang="tr-TR" dirty="0" err="1" smtClean="0"/>
              <a:t>magnifikasyonda</a:t>
            </a:r>
            <a:r>
              <a:rPr lang="tr-TR" dirty="0" smtClean="0"/>
              <a:t> görünümü. Solda;  Standart </a:t>
            </a:r>
            <a:r>
              <a:rPr lang="tr-TR" dirty="0"/>
              <a:t>endoskopik </a:t>
            </a:r>
            <a:r>
              <a:rPr lang="tr-TR" dirty="0" smtClean="0"/>
              <a:t>görünüm. Ortada; </a:t>
            </a:r>
            <a:r>
              <a:rPr lang="tr-TR" dirty="0" err="1"/>
              <a:t>İ</a:t>
            </a:r>
            <a:r>
              <a:rPr lang="tr-TR" dirty="0" err="1" smtClean="0"/>
              <a:t>ndigo</a:t>
            </a:r>
            <a:r>
              <a:rPr lang="tr-TR" dirty="0" smtClean="0"/>
              <a:t> </a:t>
            </a:r>
            <a:r>
              <a:rPr lang="tr-TR" dirty="0" err="1" smtClean="0"/>
              <a:t>karminle</a:t>
            </a:r>
            <a:r>
              <a:rPr lang="tr-TR" dirty="0" smtClean="0"/>
              <a:t> </a:t>
            </a:r>
            <a:r>
              <a:rPr lang="tr-TR" dirty="0" err="1" smtClean="0"/>
              <a:t>kromoskopi</a:t>
            </a:r>
            <a:r>
              <a:rPr lang="tr-TR" dirty="0" smtClean="0"/>
              <a:t> sonrasında görünüm.  Sağda; NBI  de görünüm. NBI de Yüzey </a:t>
            </a:r>
            <a:r>
              <a:rPr lang="tr-TR" dirty="0" err="1" smtClean="0"/>
              <a:t>epitelinin</a:t>
            </a:r>
            <a:r>
              <a:rPr lang="tr-TR" dirty="0" smtClean="0"/>
              <a:t> </a:t>
            </a:r>
            <a:r>
              <a:rPr lang="tr-TR" dirty="0"/>
              <a:t>altında </a:t>
            </a:r>
            <a:r>
              <a:rPr lang="tr-TR" dirty="0" err="1" smtClean="0"/>
              <a:t>vasküler</a:t>
            </a:r>
            <a:r>
              <a:rPr lang="tr-TR" dirty="0" smtClean="0"/>
              <a:t> yapılar  </a:t>
            </a:r>
            <a:r>
              <a:rPr lang="tr-TR" dirty="0"/>
              <a:t>koyu kahverengi, </a:t>
            </a:r>
            <a:r>
              <a:rPr lang="tr-TR" dirty="0" err="1" smtClean="0"/>
              <a:t>vasküler</a:t>
            </a:r>
            <a:r>
              <a:rPr lang="tr-TR" dirty="0" smtClean="0"/>
              <a:t> yapıların olmadığı çökük alanlar açık renkte-beyaz renkte gözlenmektedir</a:t>
            </a:r>
            <a:r>
              <a:rPr lang="tr-TR" dirty="0"/>
              <a:t>. </a:t>
            </a:r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1185645"/>
            <a:ext cx="11342504" cy="3117681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8421394" y="6555948"/>
            <a:ext cx="38443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dirty="0" err="1" smtClean="0"/>
              <a:t>Tanaka</a:t>
            </a:r>
            <a:r>
              <a:rPr lang="tr-TR" sz="1200" dirty="0" smtClean="0"/>
              <a:t> </a:t>
            </a:r>
            <a:r>
              <a:rPr lang="tr-TR" sz="1200" dirty="0" err="1" smtClean="0"/>
              <a:t>S.Digestive</a:t>
            </a:r>
            <a:r>
              <a:rPr lang="tr-TR" sz="1200" dirty="0" smtClean="0"/>
              <a:t> </a:t>
            </a:r>
            <a:r>
              <a:rPr lang="tr-TR" sz="1200" dirty="0" err="1"/>
              <a:t>Endoscopy</a:t>
            </a:r>
            <a:r>
              <a:rPr lang="tr-TR" sz="1200" dirty="0"/>
              <a:t> (2011) 23 (</a:t>
            </a:r>
            <a:r>
              <a:rPr lang="tr-TR" sz="1200" dirty="0" err="1"/>
              <a:t>Suppl</a:t>
            </a:r>
            <a:r>
              <a:rPr lang="tr-TR" sz="1200" dirty="0"/>
              <a:t>. 1), 131–13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3" y="6311892"/>
            <a:ext cx="541096" cy="521055"/>
          </a:xfrm>
          <a:prstGeom prst="rect">
            <a:avLst/>
          </a:prstGeom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836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9122214" y="6555948"/>
            <a:ext cx="31418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dirty="0" err="1" smtClean="0"/>
              <a:t>Sano</a:t>
            </a:r>
            <a:r>
              <a:rPr lang="tr-TR" sz="1200" dirty="0" smtClean="0"/>
              <a:t> Y. </a:t>
            </a:r>
            <a:r>
              <a:rPr lang="tr-TR" sz="1200" dirty="0" err="1" smtClean="0"/>
              <a:t>Digestive</a:t>
            </a:r>
            <a:r>
              <a:rPr lang="tr-TR" sz="1200" dirty="0" smtClean="0"/>
              <a:t> </a:t>
            </a:r>
            <a:r>
              <a:rPr lang="tr-TR" sz="1200" dirty="0" err="1"/>
              <a:t>Endoscopy</a:t>
            </a:r>
            <a:r>
              <a:rPr lang="tr-TR" sz="1200" dirty="0"/>
              <a:t> 2016; 28: 526–533</a:t>
            </a:r>
          </a:p>
        </p:txBody>
      </p:sp>
      <p:grpSp>
        <p:nvGrpSpPr>
          <p:cNvPr id="9" name="Grup 8"/>
          <p:cNvGrpSpPr/>
          <p:nvPr/>
        </p:nvGrpSpPr>
        <p:grpSpPr>
          <a:xfrm>
            <a:off x="1506582" y="140155"/>
            <a:ext cx="9260749" cy="5719414"/>
            <a:chOff x="1097279" y="136556"/>
            <a:chExt cx="9260749" cy="5719414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7279" y="136556"/>
              <a:ext cx="9260749" cy="5719414"/>
            </a:xfrm>
            <a:prstGeom prst="rect">
              <a:avLst/>
            </a:prstGeom>
          </p:spPr>
        </p:pic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3920" y="4011339"/>
              <a:ext cx="2519634" cy="1718901"/>
            </a:xfrm>
            <a:prstGeom prst="rect">
              <a:avLst/>
            </a:prstGeom>
          </p:spPr>
        </p:pic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13156" y="4016582"/>
              <a:ext cx="2541678" cy="1713657"/>
            </a:xfrm>
            <a:prstGeom prst="rect">
              <a:avLst/>
            </a:prstGeom>
          </p:spPr>
        </p:pic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24503" y="4016583"/>
              <a:ext cx="2508067" cy="1722366"/>
            </a:xfrm>
            <a:prstGeom prst="rect">
              <a:avLst/>
            </a:prstGeom>
          </p:spPr>
        </p:pic>
      </p:grpSp>
      <p:sp>
        <p:nvSpPr>
          <p:cNvPr id="7" name="Dikdörtgen 6"/>
          <p:cNvSpPr/>
          <p:nvPr/>
        </p:nvSpPr>
        <p:spPr>
          <a:xfrm>
            <a:off x="1715588" y="5962338"/>
            <a:ext cx="92485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Narrow-band imaging (NBI) International Colorectal Endoscopic (NICE) classification</a:t>
            </a:r>
            <a:endParaRPr lang="tr-TR" sz="2000" b="1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33" y="6311892"/>
            <a:ext cx="541096" cy="521055"/>
          </a:xfrm>
          <a:prstGeom prst="rect">
            <a:avLst/>
          </a:prstGeom>
        </p:spPr>
      </p:pic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689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766" y="724936"/>
            <a:ext cx="8111353" cy="5003588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1262743" y="5728524"/>
            <a:ext cx="104328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dirty="0"/>
              <a:t>C</a:t>
            </a:r>
            <a:r>
              <a:rPr lang="en-US" sz="1600" dirty="0" err="1" smtClean="0"/>
              <a:t>lassification</a:t>
            </a:r>
            <a:r>
              <a:rPr lang="en-US" sz="1600" dirty="0" smtClean="0"/>
              <a:t> </a:t>
            </a:r>
            <a:r>
              <a:rPr lang="en-US" sz="1600" dirty="0"/>
              <a:t>of surface pattern of colorectal lesions observed by magnifying NBI. (A and B) Type I: surface microstructure of the lesion was clearly </a:t>
            </a:r>
            <a:r>
              <a:rPr lang="en-US" sz="1600" dirty="0" err="1"/>
              <a:t>recognised</a:t>
            </a:r>
            <a:r>
              <a:rPr lang="en-US" sz="1600" dirty="0"/>
              <a:t> as a white band with uniform arrangement and form. (C and D) Type II: microstructure was obscure, or arrangement and form was inhomogeneous. (E and F) Type III: microstructure was completely invisible. (Original magnification, ×80).</a:t>
            </a:r>
            <a:endParaRPr lang="tr-TR" sz="16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2" y="6311892"/>
            <a:ext cx="541096" cy="521055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7230834" y="6650670"/>
            <a:ext cx="50221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1200" dirty="0" err="1" smtClean="0"/>
              <a:t>Misava</a:t>
            </a:r>
            <a:r>
              <a:rPr lang="tr-TR" sz="1200" dirty="0" smtClean="0"/>
              <a:t> </a:t>
            </a:r>
            <a:r>
              <a:rPr lang="tr-TR" sz="1200" dirty="0" err="1" smtClean="0"/>
              <a:t>M.https</a:t>
            </a:r>
            <a:r>
              <a:rPr lang="tr-TR" sz="1200" dirty="0"/>
              <a:t>://www.spandidos-publications.com/10.3892/or.2013.2471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2279330" y="211017"/>
            <a:ext cx="7907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/>
              <a:t>             Tip 1                            Tip 2                              Tip 3</a:t>
            </a:r>
            <a:endParaRPr lang="tr-TR" sz="2400" b="1" dirty="0"/>
          </a:p>
        </p:txBody>
      </p:sp>
      <p:sp>
        <p:nvSpPr>
          <p:cNvPr id="7" name="Metin kutusu 6"/>
          <p:cNvSpPr txBox="1"/>
          <p:nvPr/>
        </p:nvSpPr>
        <p:spPr>
          <a:xfrm>
            <a:off x="2185851" y="546950"/>
            <a:ext cx="7837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/>
              <a:t>A                                                      C                                                        E</a:t>
            </a:r>
            <a:endParaRPr lang="tr-TR" sz="1600" b="1" dirty="0"/>
          </a:p>
        </p:txBody>
      </p:sp>
      <p:sp>
        <p:nvSpPr>
          <p:cNvPr id="8" name="Metin kutusu 7"/>
          <p:cNvSpPr txBox="1"/>
          <p:nvPr/>
        </p:nvSpPr>
        <p:spPr>
          <a:xfrm>
            <a:off x="2185850" y="3031326"/>
            <a:ext cx="7837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smtClean="0"/>
              <a:t>B                                                      D                                                       F</a:t>
            </a:r>
            <a:endParaRPr lang="tr-TR" sz="1600" b="1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178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03365" y="2313305"/>
            <a:ext cx="10515600" cy="2981506"/>
          </a:xfrm>
        </p:spPr>
        <p:txBody>
          <a:bodyPr/>
          <a:lstStyle/>
          <a:p>
            <a:r>
              <a:rPr lang="tr-TR" dirty="0" smtClean="0"/>
              <a:t>NICE sınıflamasında Tip-2 lezyonlarda düşük </a:t>
            </a:r>
            <a:r>
              <a:rPr lang="tr-TR" dirty="0"/>
              <a:t>dereceli </a:t>
            </a:r>
            <a:r>
              <a:rPr lang="tr-TR" dirty="0" err="1"/>
              <a:t>displazi</a:t>
            </a:r>
            <a:r>
              <a:rPr lang="tr-TR" dirty="0"/>
              <a:t>, yüksek dereceli </a:t>
            </a:r>
            <a:r>
              <a:rPr lang="tr-TR" dirty="0" err="1"/>
              <a:t>displazi</a:t>
            </a:r>
            <a:r>
              <a:rPr lang="tr-TR" dirty="0"/>
              <a:t> ve yüzeysel </a:t>
            </a:r>
            <a:r>
              <a:rPr lang="tr-TR" dirty="0" err="1"/>
              <a:t>submukozal</a:t>
            </a:r>
            <a:r>
              <a:rPr lang="tr-TR" dirty="0"/>
              <a:t> </a:t>
            </a:r>
            <a:r>
              <a:rPr lang="tr-TR" dirty="0" err="1"/>
              <a:t>invazyonu</a:t>
            </a:r>
            <a:r>
              <a:rPr lang="tr-TR" dirty="0"/>
              <a:t> ayırt etmek </a:t>
            </a:r>
            <a:r>
              <a:rPr lang="tr-TR" dirty="0" smtClean="0"/>
              <a:t>güçlük yarattığından Japon NBI </a:t>
            </a:r>
            <a:r>
              <a:rPr lang="tr-TR" dirty="0"/>
              <a:t>Uzman Ekibi (JNET) </a:t>
            </a:r>
            <a:r>
              <a:rPr lang="tr-TR" dirty="0" smtClean="0"/>
              <a:t>2014 yılında yeni bir NBI sınıflaması tanımladılar. </a:t>
            </a:r>
          </a:p>
          <a:p>
            <a:endParaRPr lang="tr-TR" dirty="0" smtClean="0"/>
          </a:p>
          <a:p>
            <a:r>
              <a:rPr lang="tr-TR" dirty="0" err="1" smtClean="0"/>
              <a:t>Magnifikasyon</a:t>
            </a:r>
            <a:r>
              <a:rPr lang="tr-TR" dirty="0" smtClean="0"/>
              <a:t> gerekli !!</a:t>
            </a:r>
          </a:p>
        </p:txBody>
      </p:sp>
      <p:sp>
        <p:nvSpPr>
          <p:cNvPr id="5" name="Dikdörtgen 4"/>
          <p:cNvSpPr/>
          <p:nvPr/>
        </p:nvSpPr>
        <p:spPr>
          <a:xfrm>
            <a:off x="1068976" y="479478"/>
            <a:ext cx="102499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+mj-lt"/>
              </a:rPr>
              <a:t>Japanese Narrow Band Imaging Expert Team </a:t>
            </a:r>
            <a:r>
              <a:rPr lang="tr-TR" sz="2800" b="1" dirty="0" err="1" smtClean="0">
                <a:latin typeface="+mj-lt"/>
              </a:rPr>
              <a:t>Classification</a:t>
            </a:r>
            <a:r>
              <a:rPr lang="tr-TR" sz="2800" b="1" dirty="0" smtClean="0">
                <a:latin typeface="+mj-lt"/>
              </a:rPr>
              <a:t>         </a:t>
            </a:r>
            <a:r>
              <a:rPr lang="en-US" sz="2800" b="1" dirty="0" smtClean="0">
                <a:latin typeface="+mj-lt"/>
              </a:rPr>
              <a:t> </a:t>
            </a:r>
            <a:r>
              <a:rPr lang="tr-TR" sz="2800" b="1" dirty="0" smtClean="0">
                <a:latin typeface="+mj-lt"/>
              </a:rPr>
              <a:t>             </a:t>
            </a:r>
            <a:r>
              <a:rPr lang="en-US" sz="2000" b="1" dirty="0" smtClean="0">
                <a:latin typeface="+mj-lt"/>
              </a:rPr>
              <a:t>(</a:t>
            </a:r>
            <a:r>
              <a:rPr lang="en-US" sz="2000" b="1" dirty="0">
                <a:latin typeface="+mj-lt"/>
              </a:rPr>
              <a:t>Modified Narrow Band Imaging International Colorectal </a:t>
            </a:r>
            <a:r>
              <a:rPr lang="en-US" sz="2000" b="1" dirty="0" smtClean="0">
                <a:latin typeface="+mj-lt"/>
              </a:rPr>
              <a:t>Endoscopic </a:t>
            </a:r>
            <a:r>
              <a:rPr lang="en-US" sz="2000" b="1" dirty="0">
                <a:latin typeface="+mj-lt"/>
              </a:rPr>
              <a:t>Classification)</a:t>
            </a:r>
            <a:endParaRPr lang="tr-TR" sz="2000" b="1" dirty="0">
              <a:latin typeface="+mj-lt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2" y="6311892"/>
            <a:ext cx="541096" cy="521055"/>
          </a:xfrm>
          <a:prstGeom prst="rect">
            <a:avLst/>
          </a:prstGeom>
        </p:spPr>
      </p:pic>
      <p:grpSp>
        <p:nvGrpSpPr>
          <p:cNvPr id="8" name="Grup 7"/>
          <p:cNvGrpSpPr/>
          <p:nvPr/>
        </p:nvGrpSpPr>
        <p:grpSpPr>
          <a:xfrm>
            <a:off x="8978537" y="4093534"/>
            <a:ext cx="2412274" cy="2342100"/>
            <a:chOff x="7273323" y="3912492"/>
            <a:chExt cx="2078436" cy="1943286"/>
          </a:xfrm>
        </p:grpSpPr>
        <p:grpSp>
          <p:nvGrpSpPr>
            <p:cNvPr id="7" name="Grup 6"/>
            <p:cNvGrpSpPr/>
            <p:nvPr/>
          </p:nvGrpSpPr>
          <p:grpSpPr>
            <a:xfrm rot="1797758">
              <a:off x="8507265" y="4809738"/>
              <a:ext cx="844494" cy="510401"/>
              <a:chOff x="8682446" y="4807050"/>
              <a:chExt cx="2407227" cy="1542842"/>
            </a:xfrm>
          </p:grpSpPr>
          <p:pic>
            <p:nvPicPr>
              <p:cNvPr id="5124" name="Picture 4" descr="Sake and diabetes were irrelevant! What is the function of sake that  suppresses a rapid rise in blood sugar levels? ｜ Sake Media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78" b="99622" l="1067" r="98000"/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43406" y="4807050"/>
                <a:ext cx="2187393" cy="15428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Resim 8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682446" y="5159004"/>
                <a:ext cx="2407227" cy="821597"/>
              </a:xfrm>
              <a:prstGeom prst="rect">
                <a:avLst/>
              </a:prstGeom>
            </p:spPr>
          </p:pic>
        </p:grpSp>
        <p:pic>
          <p:nvPicPr>
            <p:cNvPr id="10" name="Picture 4" descr="Asian doctor cartoon character Royalty Free Vector Imag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481" l="10000" r="9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3323" y="3912492"/>
              <a:ext cx="1799339" cy="1943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90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0144" y="267652"/>
            <a:ext cx="9818707" cy="5775131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3735269" y="6172309"/>
            <a:ext cx="51205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 err="1" smtClean="0"/>
              <a:t>The</a:t>
            </a:r>
            <a:r>
              <a:rPr lang="tr-TR" sz="2000" b="1" dirty="0" smtClean="0"/>
              <a:t> </a:t>
            </a:r>
            <a:r>
              <a:rPr lang="tr-TR" sz="2000" b="1" dirty="0"/>
              <a:t>Japan NBI </a:t>
            </a:r>
            <a:r>
              <a:rPr lang="tr-TR" sz="2000" b="1" dirty="0" err="1"/>
              <a:t>Expert</a:t>
            </a:r>
            <a:r>
              <a:rPr lang="tr-TR" sz="2000" b="1" dirty="0"/>
              <a:t> Team (JNET) </a:t>
            </a:r>
            <a:r>
              <a:rPr lang="tr-TR" sz="2000" b="1" dirty="0" smtClean="0"/>
              <a:t>sınıflaması</a:t>
            </a:r>
            <a:endParaRPr lang="tr-TR" sz="2000" b="1" dirty="0"/>
          </a:p>
        </p:txBody>
      </p:sp>
      <p:sp>
        <p:nvSpPr>
          <p:cNvPr id="5" name="Dikdörtgen 4"/>
          <p:cNvSpPr/>
          <p:nvPr/>
        </p:nvSpPr>
        <p:spPr>
          <a:xfrm>
            <a:off x="9050114" y="6581001"/>
            <a:ext cx="31418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dirty="0" err="1" smtClean="0"/>
              <a:t>Sano</a:t>
            </a:r>
            <a:r>
              <a:rPr lang="tr-TR" sz="1200" dirty="0" smtClean="0"/>
              <a:t> Y. </a:t>
            </a:r>
            <a:r>
              <a:rPr lang="tr-TR" sz="1200" dirty="0" err="1" smtClean="0"/>
              <a:t>Digestive</a:t>
            </a:r>
            <a:r>
              <a:rPr lang="tr-TR" sz="1200" dirty="0" smtClean="0"/>
              <a:t> </a:t>
            </a:r>
            <a:r>
              <a:rPr lang="tr-TR" sz="1200" dirty="0" err="1"/>
              <a:t>Endoscopy</a:t>
            </a:r>
            <a:r>
              <a:rPr lang="tr-TR" sz="1200" dirty="0"/>
              <a:t> 2016; 28: 526–533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3" y="6311892"/>
            <a:ext cx="541096" cy="521055"/>
          </a:xfrm>
          <a:prstGeom prst="rect">
            <a:avLst/>
          </a:prstGeom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430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24691" y="12999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 err="1"/>
              <a:t>Kudo</a:t>
            </a:r>
            <a:r>
              <a:rPr lang="tr-TR" sz="3200" b="1" dirty="0"/>
              <a:t> </a:t>
            </a:r>
            <a:r>
              <a:rPr lang="tr-TR" sz="3200" b="1" dirty="0" err="1"/>
              <a:t>Pit</a:t>
            </a:r>
            <a:r>
              <a:rPr lang="tr-TR" sz="3200" b="1" dirty="0"/>
              <a:t> </a:t>
            </a:r>
            <a:r>
              <a:rPr lang="tr-TR" sz="3200" b="1" dirty="0" err="1"/>
              <a:t>Pattern</a:t>
            </a:r>
            <a:r>
              <a:rPr lang="tr-TR" sz="3200" b="1" dirty="0"/>
              <a:t> </a:t>
            </a:r>
            <a:r>
              <a:rPr lang="tr-TR" sz="3200" b="1" dirty="0" smtClean="0"/>
              <a:t>sınıflaması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err="1" smtClean="0"/>
              <a:t>Kriptlerin</a:t>
            </a:r>
            <a:r>
              <a:rPr lang="tr-TR" dirty="0" smtClean="0"/>
              <a:t> dışa açılım bölgesi olan ‘</a:t>
            </a:r>
            <a:r>
              <a:rPr lang="tr-TR" dirty="0" err="1" smtClean="0"/>
              <a:t>pit</a:t>
            </a:r>
            <a:r>
              <a:rPr lang="tr-TR" dirty="0" smtClean="0"/>
              <a:t>’ </a:t>
            </a:r>
            <a:r>
              <a:rPr lang="tr-TR" dirty="0" err="1" smtClean="0"/>
              <a:t>lerin</a:t>
            </a:r>
            <a:r>
              <a:rPr lang="tr-TR" dirty="0" smtClean="0"/>
              <a:t> (çukurcuk)            incelenmesiyle polipin değerlendirilmesi amaçlanır. </a:t>
            </a:r>
          </a:p>
          <a:p>
            <a:r>
              <a:rPr lang="tr-TR" dirty="0" err="1" smtClean="0"/>
              <a:t>Magnifikasyon</a:t>
            </a:r>
            <a:r>
              <a:rPr lang="tr-TR" dirty="0" smtClean="0"/>
              <a:t> ve </a:t>
            </a:r>
            <a:r>
              <a:rPr lang="tr-TR" dirty="0" err="1" smtClean="0"/>
              <a:t>kromoskopi</a:t>
            </a:r>
            <a:r>
              <a:rPr lang="tr-TR" dirty="0" smtClean="0"/>
              <a:t> (?) gerekir.</a:t>
            </a:r>
          </a:p>
          <a:p>
            <a:endParaRPr lang="tr-TR" dirty="0" smtClean="0"/>
          </a:p>
          <a:p>
            <a:r>
              <a:rPr lang="tr-TR" dirty="0"/>
              <a:t>6</a:t>
            </a:r>
            <a:r>
              <a:rPr lang="tr-TR" dirty="0" smtClean="0"/>
              <a:t> </a:t>
            </a:r>
            <a:r>
              <a:rPr lang="tr-TR" dirty="0" err="1" smtClean="0"/>
              <a:t>pit</a:t>
            </a:r>
            <a:r>
              <a:rPr lang="tr-TR" dirty="0" smtClean="0"/>
              <a:t> </a:t>
            </a:r>
            <a:r>
              <a:rPr lang="tr-TR" dirty="0" err="1" smtClean="0"/>
              <a:t>paterni</a:t>
            </a:r>
            <a:r>
              <a:rPr lang="tr-TR" dirty="0" smtClean="0"/>
              <a:t> tanımlanmış;</a:t>
            </a:r>
          </a:p>
          <a:p>
            <a:pPr marL="0" indent="0">
              <a:buNone/>
            </a:pPr>
            <a:r>
              <a:rPr lang="tr-TR" dirty="0"/>
              <a:t> </a:t>
            </a:r>
            <a:r>
              <a:rPr lang="tr-TR" dirty="0" smtClean="0"/>
              <a:t>  Tip I, II, III</a:t>
            </a:r>
            <a:r>
              <a:rPr lang="tr-TR" sz="1600" b="1" dirty="0" smtClean="0"/>
              <a:t>L</a:t>
            </a:r>
            <a:r>
              <a:rPr lang="tr-TR" dirty="0" smtClean="0"/>
              <a:t>, III</a:t>
            </a:r>
            <a:r>
              <a:rPr lang="tr-TR" sz="1600" b="1" dirty="0" smtClean="0"/>
              <a:t>S</a:t>
            </a:r>
            <a:r>
              <a:rPr lang="tr-TR" dirty="0" smtClean="0"/>
              <a:t>, IV, V</a:t>
            </a:r>
            <a:r>
              <a:rPr lang="tr-TR" sz="1800" b="1" dirty="0" smtClean="0"/>
              <a:t>I</a:t>
            </a:r>
            <a:r>
              <a:rPr lang="tr-TR" dirty="0" smtClean="0"/>
              <a:t>, V</a:t>
            </a:r>
            <a:r>
              <a:rPr lang="tr-TR" sz="1600" b="1" dirty="0" smtClean="0"/>
              <a:t>N </a:t>
            </a:r>
            <a:r>
              <a:rPr lang="tr-TR" dirty="0" smtClean="0"/>
              <a:t>(VI)</a:t>
            </a:r>
          </a:p>
          <a:p>
            <a:pPr marL="0" indent="0">
              <a:buNone/>
            </a:pPr>
            <a:r>
              <a:rPr lang="tr-TR" dirty="0"/>
              <a:t> </a:t>
            </a:r>
            <a:r>
              <a:rPr lang="tr-TR" dirty="0" smtClean="0"/>
              <a:t>  </a:t>
            </a:r>
          </a:p>
          <a:p>
            <a:pPr marL="0" indent="0">
              <a:buNone/>
            </a:pPr>
            <a:r>
              <a:rPr lang="tr-TR" dirty="0" smtClean="0"/>
              <a:t>   Tip I  ve  II                   Normal, </a:t>
            </a:r>
            <a:r>
              <a:rPr lang="tr-TR" dirty="0" err="1" smtClean="0"/>
              <a:t>serrated</a:t>
            </a:r>
            <a:r>
              <a:rPr lang="tr-TR" dirty="0" smtClean="0"/>
              <a:t> veya </a:t>
            </a:r>
            <a:r>
              <a:rPr lang="tr-TR" dirty="0" err="1" smtClean="0"/>
              <a:t>inflamatuar</a:t>
            </a:r>
            <a:r>
              <a:rPr lang="tr-TR" dirty="0" smtClean="0"/>
              <a:t> polip</a:t>
            </a:r>
          </a:p>
          <a:p>
            <a:pPr marL="0" indent="0">
              <a:buNone/>
            </a:pPr>
            <a:r>
              <a:rPr lang="tr-TR" dirty="0" smtClean="0"/>
              <a:t>   Tip III  ve IV                 </a:t>
            </a:r>
            <a:r>
              <a:rPr lang="tr-TR" dirty="0" err="1" smtClean="0"/>
              <a:t>Displastik</a:t>
            </a:r>
            <a:r>
              <a:rPr lang="tr-TR" dirty="0" smtClean="0"/>
              <a:t>, </a:t>
            </a:r>
            <a:r>
              <a:rPr lang="tr-TR" dirty="0" err="1" smtClean="0"/>
              <a:t>malign</a:t>
            </a:r>
            <a:r>
              <a:rPr lang="tr-TR" dirty="0" smtClean="0"/>
              <a:t> değişiklikler 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Metin kutusu 3"/>
          <p:cNvSpPr txBox="1"/>
          <p:nvPr/>
        </p:nvSpPr>
        <p:spPr>
          <a:xfrm>
            <a:off x="8760823" y="6581001"/>
            <a:ext cx="34311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dirty="0" err="1" smtClean="0"/>
              <a:t>Kudo</a:t>
            </a:r>
            <a:r>
              <a:rPr lang="tr-TR" sz="1200" dirty="0" smtClean="0"/>
              <a:t> S. </a:t>
            </a:r>
            <a:r>
              <a:rPr lang="tr-TR" sz="1200" dirty="0" err="1" smtClean="0"/>
              <a:t>Gastrointes</a:t>
            </a:r>
            <a:r>
              <a:rPr lang="tr-TR" sz="1200" dirty="0" smtClean="0"/>
              <a:t> </a:t>
            </a:r>
            <a:r>
              <a:rPr lang="tr-TR" sz="1200" dirty="0" err="1" smtClean="0"/>
              <a:t>Endosc</a:t>
            </a:r>
            <a:r>
              <a:rPr lang="tr-TR" sz="1200" dirty="0" smtClean="0"/>
              <a:t> 1996</a:t>
            </a:r>
            <a:endParaRPr lang="tr-TR" sz="12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2" y="6311892"/>
            <a:ext cx="541096" cy="521055"/>
          </a:xfrm>
          <a:prstGeom prst="rect">
            <a:avLst/>
          </a:prstGeom>
        </p:spPr>
      </p:pic>
      <p:grpSp>
        <p:nvGrpSpPr>
          <p:cNvPr id="8" name="Grup 7"/>
          <p:cNvGrpSpPr/>
          <p:nvPr/>
        </p:nvGrpSpPr>
        <p:grpSpPr>
          <a:xfrm>
            <a:off x="10028745" y="363838"/>
            <a:ext cx="2023092" cy="2183438"/>
            <a:chOff x="10563498" y="34245"/>
            <a:chExt cx="1654628" cy="1814686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93717" y="34245"/>
              <a:ext cx="1120165" cy="1517060"/>
            </a:xfrm>
            <a:prstGeom prst="rect">
              <a:avLst/>
            </a:prstGeom>
          </p:spPr>
        </p:pic>
        <p:sp>
          <p:nvSpPr>
            <p:cNvPr id="7" name="Metin kutusu 6"/>
            <p:cNvSpPr txBox="1"/>
            <p:nvPr/>
          </p:nvSpPr>
          <p:spPr>
            <a:xfrm>
              <a:off x="10563498" y="1541154"/>
              <a:ext cx="16546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b="1" dirty="0" err="1" smtClean="0"/>
                <a:t>Shin-ei</a:t>
              </a:r>
              <a:r>
                <a:rPr lang="tr-TR" sz="1400" b="1" dirty="0" smtClean="0"/>
                <a:t> </a:t>
              </a:r>
              <a:r>
                <a:rPr lang="tr-TR" sz="1400" b="1" dirty="0" err="1" smtClean="0"/>
                <a:t>Kudo</a:t>
              </a:r>
              <a:endParaRPr lang="tr-TR" sz="1400" b="1" dirty="0"/>
            </a:p>
          </p:txBody>
        </p:sp>
      </p:grpSp>
      <p:sp>
        <p:nvSpPr>
          <p:cNvPr id="9" name="Sağ Ok 8"/>
          <p:cNvSpPr/>
          <p:nvPr/>
        </p:nvSpPr>
        <p:spPr>
          <a:xfrm>
            <a:off x="3126376" y="5138057"/>
            <a:ext cx="766355" cy="12192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Sağ Ok 10"/>
          <p:cNvSpPr/>
          <p:nvPr/>
        </p:nvSpPr>
        <p:spPr>
          <a:xfrm>
            <a:off x="3152501" y="5596550"/>
            <a:ext cx="766355" cy="12192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Slayt Numarası Yer Tutucus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760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3" y="6311892"/>
            <a:ext cx="541096" cy="521055"/>
          </a:xfrm>
          <a:prstGeom prst="rect">
            <a:avLst/>
          </a:prstGeom>
        </p:spPr>
      </p:pic>
      <p:sp>
        <p:nvSpPr>
          <p:cNvPr id="11" name="Metin kutusu 10"/>
          <p:cNvSpPr txBox="1"/>
          <p:nvPr/>
        </p:nvSpPr>
        <p:spPr>
          <a:xfrm>
            <a:off x="9823269" y="6581001"/>
            <a:ext cx="2368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dirty="0" err="1" smtClean="0"/>
              <a:t>Shaukat</a:t>
            </a:r>
            <a:r>
              <a:rPr lang="tr-TR" sz="1200" dirty="0" smtClean="0"/>
              <a:t> A. </a:t>
            </a:r>
            <a:r>
              <a:rPr lang="tr-TR" sz="1200" dirty="0" err="1" smtClean="0"/>
              <a:t>Gastroenterology</a:t>
            </a:r>
            <a:r>
              <a:rPr lang="tr-TR" sz="1200" dirty="0" smtClean="0"/>
              <a:t> 2020</a:t>
            </a:r>
            <a:endParaRPr lang="tr-TR" sz="1200" dirty="0"/>
          </a:p>
        </p:txBody>
      </p:sp>
      <p:grpSp>
        <p:nvGrpSpPr>
          <p:cNvPr id="24" name="Grup 23"/>
          <p:cNvGrpSpPr/>
          <p:nvPr/>
        </p:nvGrpSpPr>
        <p:grpSpPr>
          <a:xfrm>
            <a:off x="1942069" y="104027"/>
            <a:ext cx="10018458" cy="6615473"/>
            <a:chOff x="1437577" y="104027"/>
            <a:chExt cx="10018458" cy="6615473"/>
          </a:xfrm>
        </p:grpSpPr>
        <p:grpSp>
          <p:nvGrpSpPr>
            <p:cNvPr id="20" name="Grup 19"/>
            <p:cNvGrpSpPr/>
            <p:nvPr/>
          </p:nvGrpSpPr>
          <p:grpSpPr>
            <a:xfrm>
              <a:off x="1437577" y="104027"/>
              <a:ext cx="10018458" cy="6615473"/>
              <a:chOff x="1437577" y="104027"/>
              <a:chExt cx="10018458" cy="6615473"/>
            </a:xfrm>
            <a:solidFill>
              <a:srgbClr val="D9D9D9"/>
            </a:solidFill>
          </p:grpSpPr>
          <p:pic>
            <p:nvPicPr>
              <p:cNvPr id="3" name="Resim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37577" y="104027"/>
                <a:ext cx="4954513" cy="6615473"/>
              </a:xfrm>
              <a:prstGeom prst="rect">
                <a:avLst/>
              </a:prstGeom>
              <a:grpFill/>
            </p:spPr>
          </p:pic>
          <p:sp>
            <p:nvSpPr>
              <p:cNvPr id="4" name="Metin kutusu 3"/>
              <p:cNvSpPr txBox="1"/>
              <p:nvPr/>
            </p:nvSpPr>
            <p:spPr>
              <a:xfrm>
                <a:off x="6831875" y="499716"/>
                <a:ext cx="1489166" cy="30777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tr-TR" sz="1400" dirty="0" smtClean="0"/>
                  <a:t>Normal mukoza</a:t>
                </a:r>
                <a:endParaRPr lang="tr-TR" sz="1400" dirty="0"/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6831875" y="1309667"/>
                <a:ext cx="4306390" cy="73866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tr-TR" sz="1400" dirty="0" smtClean="0"/>
                  <a:t>Tip 2 </a:t>
                </a:r>
                <a:r>
                  <a:rPr lang="tr-TR" sz="1400" dirty="0" err="1" smtClean="0"/>
                  <a:t>pit</a:t>
                </a:r>
                <a:r>
                  <a:rPr lang="tr-TR" sz="1400" dirty="0" smtClean="0"/>
                  <a:t> </a:t>
                </a:r>
                <a:r>
                  <a:rPr lang="tr-TR" sz="1400" dirty="0" err="1" smtClean="0"/>
                  <a:t>paterni</a:t>
                </a:r>
                <a:r>
                  <a:rPr lang="tr-TR" sz="1400" dirty="0" smtClean="0"/>
                  <a:t>. </a:t>
                </a:r>
                <a:r>
                  <a:rPr lang="tr-TR" sz="1400" dirty="0" err="1" smtClean="0"/>
                  <a:t>Stellar</a:t>
                </a:r>
                <a:r>
                  <a:rPr lang="tr-TR" sz="1400" dirty="0" smtClean="0"/>
                  <a:t> </a:t>
                </a:r>
                <a:r>
                  <a:rPr lang="tr-TR" sz="1400" dirty="0" err="1" smtClean="0"/>
                  <a:t>patern</a:t>
                </a:r>
                <a:r>
                  <a:rPr lang="tr-TR" sz="1400" dirty="0" smtClean="0"/>
                  <a:t>. </a:t>
                </a:r>
                <a:r>
                  <a:rPr lang="tr-TR" sz="1400" dirty="0" err="1" smtClean="0"/>
                  <a:t>Hiperplazi</a:t>
                </a:r>
                <a:r>
                  <a:rPr lang="tr-TR" sz="1400" dirty="0" smtClean="0"/>
                  <a:t> için spesifik. </a:t>
                </a:r>
                <a:r>
                  <a:rPr lang="tr-TR" sz="1400" dirty="0" err="1" smtClean="0"/>
                  <a:t>Yüzeyel</a:t>
                </a:r>
                <a:r>
                  <a:rPr lang="tr-TR" sz="1400" dirty="0" smtClean="0"/>
                  <a:t> tip </a:t>
                </a:r>
                <a:r>
                  <a:rPr lang="tr-TR" sz="1400" dirty="0" err="1" smtClean="0"/>
                  <a:t>serrated</a:t>
                </a:r>
                <a:r>
                  <a:rPr lang="tr-TR" sz="1400" dirty="0" smtClean="0"/>
                  <a:t> adenom ve SSA/P bu </a:t>
                </a:r>
                <a:r>
                  <a:rPr lang="tr-TR" sz="1400" dirty="0" err="1" smtClean="0"/>
                  <a:t>pit</a:t>
                </a:r>
                <a:r>
                  <a:rPr lang="tr-TR" sz="1400" dirty="0" smtClean="0"/>
                  <a:t> </a:t>
                </a:r>
                <a:r>
                  <a:rPr lang="tr-TR" sz="1400" dirty="0" err="1" smtClean="0"/>
                  <a:t>paternini</a:t>
                </a:r>
                <a:r>
                  <a:rPr lang="tr-TR" sz="1400" dirty="0" smtClean="0"/>
                  <a:t> gösterebilir.</a:t>
                </a:r>
                <a:endParaRPr lang="tr-TR" sz="1400" dirty="0"/>
              </a:p>
            </p:txBody>
          </p:sp>
          <p:sp>
            <p:nvSpPr>
              <p:cNvPr id="7" name="Metin kutusu 6"/>
              <p:cNvSpPr txBox="1"/>
              <p:nvPr/>
            </p:nvSpPr>
            <p:spPr>
              <a:xfrm>
                <a:off x="6818812" y="5217018"/>
                <a:ext cx="4188822" cy="30777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tr-TR" sz="1400" dirty="0" err="1" smtClean="0"/>
                  <a:t>İrregüler</a:t>
                </a:r>
                <a:r>
                  <a:rPr lang="tr-TR" sz="1400" dirty="0" smtClean="0"/>
                  <a:t> </a:t>
                </a:r>
                <a:r>
                  <a:rPr lang="tr-TR" sz="1400" dirty="0" err="1" smtClean="0"/>
                  <a:t>patern</a:t>
                </a:r>
                <a:r>
                  <a:rPr lang="tr-TR" sz="1400" dirty="0" smtClean="0"/>
                  <a:t>. </a:t>
                </a:r>
                <a:r>
                  <a:rPr lang="tr-TR" sz="1400" dirty="0" err="1" smtClean="0"/>
                  <a:t>Mukozal-submukozal</a:t>
                </a:r>
                <a:r>
                  <a:rPr lang="tr-TR" sz="1400" dirty="0" smtClean="0"/>
                  <a:t> derin </a:t>
                </a:r>
                <a:r>
                  <a:rPr lang="tr-TR" sz="1400" dirty="0" err="1" smtClean="0"/>
                  <a:t>invazyon</a:t>
                </a:r>
                <a:endParaRPr lang="tr-TR" sz="1400" dirty="0"/>
              </a:p>
            </p:txBody>
          </p:sp>
          <p:sp>
            <p:nvSpPr>
              <p:cNvPr id="8" name="Metin kutusu 7"/>
              <p:cNvSpPr txBox="1"/>
              <p:nvPr/>
            </p:nvSpPr>
            <p:spPr>
              <a:xfrm>
                <a:off x="6831875" y="5996259"/>
                <a:ext cx="3810000" cy="307777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tr-TR" sz="1400" dirty="0" err="1" smtClean="0"/>
                  <a:t>Nonstriktürel</a:t>
                </a:r>
                <a:r>
                  <a:rPr lang="tr-TR" sz="1400" dirty="0" smtClean="0"/>
                  <a:t> </a:t>
                </a:r>
                <a:r>
                  <a:rPr lang="tr-TR" sz="1400" dirty="0" err="1" smtClean="0"/>
                  <a:t>patern</a:t>
                </a:r>
                <a:r>
                  <a:rPr lang="tr-TR" sz="1400" dirty="0" smtClean="0"/>
                  <a:t>. Submukozal derin </a:t>
                </a:r>
                <a:r>
                  <a:rPr lang="tr-TR" sz="1400" dirty="0" err="1" smtClean="0"/>
                  <a:t>invazyon</a:t>
                </a:r>
                <a:endParaRPr lang="tr-TR" sz="1400" dirty="0"/>
              </a:p>
            </p:txBody>
          </p:sp>
          <p:sp>
            <p:nvSpPr>
              <p:cNvPr id="9" name="Sağ Köşeli Ayraç 8"/>
              <p:cNvSpPr/>
              <p:nvPr/>
            </p:nvSpPr>
            <p:spPr>
              <a:xfrm>
                <a:off x="6518366" y="1571277"/>
                <a:ext cx="45719" cy="1659603"/>
              </a:xfrm>
              <a:prstGeom prst="rightBracke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tr-TR"/>
              </a:p>
            </p:txBody>
          </p:sp>
          <p:sp>
            <p:nvSpPr>
              <p:cNvPr id="12" name="Dikdörtgen 11"/>
              <p:cNvSpPr/>
              <p:nvPr/>
            </p:nvSpPr>
            <p:spPr>
              <a:xfrm>
                <a:off x="7464878" y="3699147"/>
                <a:ext cx="3991157" cy="461665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tr-TR" sz="2400" b="1" dirty="0" err="1"/>
                  <a:t>Kudo</a:t>
                </a:r>
                <a:r>
                  <a:rPr lang="tr-TR" sz="2400" b="1" dirty="0"/>
                  <a:t> </a:t>
                </a:r>
                <a:r>
                  <a:rPr lang="tr-TR" sz="2400" b="1" dirty="0" err="1"/>
                  <a:t>pit</a:t>
                </a:r>
                <a:r>
                  <a:rPr lang="tr-TR" sz="2400" b="1" dirty="0"/>
                  <a:t> </a:t>
                </a:r>
                <a:r>
                  <a:rPr lang="tr-TR" sz="2400" b="1" dirty="0" err="1"/>
                  <a:t>pattern</a:t>
                </a:r>
                <a:r>
                  <a:rPr lang="tr-TR" sz="2400" b="1" dirty="0"/>
                  <a:t> </a:t>
                </a:r>
                <a:r>
                  <a:rPr lang="tr-TR" sz="2400" b="1" dirty="0" err="1"/>
                  <a:t>classification</a:t>
                </a:r>
                <a:endParaRPr lang="tr-TR" sz="2400" b="1" dirty="0"/>
              </a:p>
            </p:txBody>
          </p:sp>
          <p:pic>
            <p:nvPicPr>
              <p:cNvPr id="13" name="Resim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5319462" y="5658934"/>
                <a:ext cx="871837" cy="1169250"/>
              </a:xfrm>
              <a:prstGeom prst="rect">
                <a:avLst/>
              </a:prstGeom>
              <a:grpFill/>
            </p:spPr>
          </p:pic>
          <p:pic>
            <p:nvPicPr>
              <p:cNvPr id="14" name="Resim 1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5287071" y="4740575"/>
                <a:ext cx="883513" cy="1130650"/>
              </a:xfrm>
              <a:prstGeom prst="rect">
                <a:avLst/>
              </a:prstGeom>
              <a:grpFill/>
            </p:spPr>
          </p:pic>
          <p:pic>
            <p:nvPicPr>
              <p:cNvPr id="15" name="Resim 1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5284320" y="57299"/>
                <a:ext cx="923926" cy="1173455"/>
              </a:xfrm>
              <a:prstGeom prst="rect">
                <a:avLst/>
              </a:prstGeom>
              <a:grpFill/>
            </p:spPr>
          </p:pic>
          <p:pic>
            <p:nvPicPr>
              <p:cNvPr id="16" name="Resim 1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5303703" y="973000"/>
                <a:ext cx="905691" cy="1154250"/>
              </a:xfrm>
              <a:prstGeom prst="rect">
                <a:avLst/>
              </a:prstGeom>
              <a:grpFill/>
            </p:spPr>
          </p:pic>
          <p:pic>
            <p:nvPicPr>
              <p:cNvPr id="17" name="Resim 1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5265010" y="1906910"/>
                <a:ext cx="951684" cy="1173744"/>
              </a:xfrm>
              <a:prstGeom prst="rect">
                <a:avLst/>
              </a:prstGeom>
              <a:grpFill/>
            </p:spPr>
          </p:pic>
          <p:pic>
            <p:nvPicPr>
              <p:cNvPr id="18" name="Resim 1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6200000">
                <a:off x="5307195" y="2860085"/>
                <a:ext cx="877933" cy="1152525"/>
              </a:xfrm>
              <a:prstGeom prst="rect">
                <a:avLst/>
              </a:prstGeom>
              <a:grpFill/>
            </p:spPr>
          </p:pic>
          <p:pic>
            <p:nvPicPr>
              <p:cNvPr id="19" name="Resim 18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16200000">
                <a:off x="5287677" y="3774952"/>
                <a:ext cx="945289" cy="1153905"/>
              </a:xfrm>
              <a:prstGeom prst="rect">
                <a:avLst/>
              </a:prstGeom>
              <a:grpFill/>
            </p:spPr>
          </p:pic>
        </p:grpSp>
        <p:sp>
          <p:nvSpPr>
            <p:cNvPr id="21" name="Sağ Köşeli Ayraç 20"/>
            <p:cNvSpPr/>
            <p:nvPr/>
          </p:nvSpPr>
          <p:spPr>
            <a:xfrm>
              <a:off x="6518366" y="3570514"/>
              <a:ext cx="76199" cy="2908663"/>
            </a:xfrm>
            <a:prstGeom prst="rightBracke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2" name="Metin kutusu 21"/>
            <p:cNvSpPr txBox="1"/>
            <p:nvPr/>
          </p:nvSpPr>
          <p:spPr>
            <a:xfrm>
              <a:off x="6405560" y="4632276"/>
              <a:ext cx="2394857" cy="307777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r-TR" sz="1400" dirty="0" err="1" smtClean="0"/>
                <a:t>Displazik</a:t>
              </a:r>
              <a:r>
                <a:rPr lang="tr-TR" sz="1400" dirty="0" smtClean="0"/>
                <a:t> / Malign değişiklikler</a:t>
              </a:r>
              <a:endParaRPr lang="tr-TR" sz="1400" dirty="0"/>
            </a:p>
          </p:txBody>
        </p:sp>
        <p:sp>
          <p:nvSpPr>
            <p:cNvPr id="23" name="Metin kutusu 22"/>
            <p:cNvSpPr txBox="1"/>
            <p:nvPr/>
          </p:nvSpPr>
          <p:spPr>
            <a:xfrm>
              <a:off x="6392090" y="2489052"/>
              <a:ext cx="2825931" cy="307777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r-TR" sz="1400" dirty="0" err="1" smtClean="0"/>
                <a:t>Regüler</a:t>
              </a:r>
              <a:r>
                <a:rPr lang="tr-TR" sz="1400" dirty="0" smtClean="0"/>
                <a:t> </a:t>
              </a:r>
              <a:r>
                <a:rPr lang="tr-TR" sz="1400" dirty="0" err="1" smtClean="0"/>
                <a:t>patern</a:t>
              </a:r>
              <a:r>
                <a:rPr lang="tr-TR" sz="1400" dirty="0" smtClean="0"/>
                <a:t>. </a:t>
              </a:r>
              <a:r>
                <a:rPr lang="tr-TR" sz="1400" dirty="0" err="1" smtClean="0"/>
                <a:t>İntramukozal</a:t>
              </a:r>
              <a:r>
                <a:rPr lang="tr-TR" sz="1400" dirty="0" smtClean="0"/>
                <a:t> lezyon</a:t>
              </a:r>
              <a:endParaRPr lang="tr-TR" sz="1400" dirty="0"/>
            </a:p>
          </p:txBody>
        </p:sp>
      </p:grpSp>
      <p:sp>
        <p:nvSpPr>
          <p:cNvPr id="2" name="Metin kutusu 1"/>
          <p:cNvSpPr txBox="1"/>
          <p:nvPr/>
        </p:nvSpPr>
        <p:spPr>
          <a:xfrm>
            <a:off x="136634" y="499716"/>
            <a:ext cx="167915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dirty="0" smtClean="0"/>
              <a:t>Normal</a:t>
            </a:r>
          </a:p>
          <a:p>
            <a:pPr algn="r"/>
            <a:endParaRPr lang="tr-TR" sz="1400" dirty="0" smtClean="0"/>
          </a:p>
          <a:p>
            <a:pPr algn="r"/>
            <a:endParaRPr lang="tr-TR" sz="1400" dirty="0" smtClean="0"/>
          </a:p>
          <a:p>
            <a:pPr algn="r"/>
            <a:endParaRPr lang="tr-TR" sz="1400" dirty="0" smtClean="0"/>
          </a:p>
          <a:p>
            <a:pPr algn="r"/>
            <a:r>
              <a:rPr lang="tr-TR" sz="1400" dirty="0" err="1" smtClean="0"/>
              <a:t>Hiperplastik</a:t>
            </a:r>
            <a:endParaRPr lang="tr-TR" sz="1400" dirty="0" smtClean="0"/>
          </a:p>
          <a:p>
            <a:pPr algn="r"/>
            <a:endParaRPr lang="tr-TR" sz="1400" dirty="0" smtClean="0"/>
          </a:p>
          <a:p>
            <a:pPr algn="r"/>
            <a:endParaRPr lang="tr-TR" sz="1400" dirty="0"/>
          </a:p>
          <a:p>
            <a:pPr algn="r"/>
            <a:endParaRPr lang="tr-TR" sz="1400" dirty="0" smtClean="0"/>
          </a:p>
          <a:p>
            <a:pPr algn="r"/>
            <a:endParaRPr lang="tr-TR" sz="1400" dirty="0"/>
          </a:p>
          <a:p>
            <a:pPr algn="r"/>
            <a:r>
              <a:rPr lang="tr-TR" sz="1400" dirty="0" err="1" smtClean="0"/>
              <a:t>Tubuler</a:t>
            </a:r>
            <a:r>
              <a:rPr lang="tr-TR" sz="1400" dirty="0" smtClean="0"/>
              <a:t> adenom</a:t>
            </a:r>
          </a:p>
          <a:p>
            <a:pPr algn="r"/>
            <a:endParaRPr lang="tr-TR" sz="1400" dirty="0" smtClean="0"/>
          </a:p>
          <a:p>
            <a:pPr algn="r"/>
            <a:endParaRPr lang="tr-TR" sz="1400" dirty="0"/>
          </a:p>
          <a:p>
            <a:pPr algn="r"/>
            <a:endParaRPr lang="tr-TR" sz="1400" dirty="0" smtClean="0"/>
          </a:p>
          <a:p>
            <a:pPr algn="r"/>
            <a:r>
              <a:rPr lang="tr-TR" sz="1400" dirty="0" err="1" smtClean="0"/>
              <a:t>Tubuler</a:t>
            </a:r>
            <a:r>
              <a:rPr lang="tr-TR" sz="1400" dirty="0" smtClean="0"/>
              <a:t> adenom</a:t>
            </a:r>
          </a:p>
          <a:p>
            <a:pPr algn="r"/>
            <a:endParaRPr lang="tr-TR" sz="1400" dirty="0" smtClean="0"/>
          </a:p>
          <a:p>
            <a:pPr algn="r"/>
            <a:endParaRPr lang="tr-TR" sz="1400" dirty="0"/>
          </a:p>
          <a:p>
            <a:pPr algn="r"/>
            <a:endParaRPr lang="tr-TR" sz="1400" dirty="0" smtClean="0"/>
          </a:p>
          <a:p>
            <a:pPr algn="r"/>
            <a:r>
              <a:rPr lang="tr-TR" sz="1400" dirty="0" err="1" smtClean="0"/>
              <a:t>Tubulovillöz</a:t>
            </a:r>
            <a:r>
              <a:rPr lang="tr-TR" sz="1400" dirty="0" smtClean="0"/>
              <a:t> veya </a:t>
            </a:r>
            <a:r>
              <a:rPr lang="tr-TR" sz="1400" dirty="0" err="1" smtClean="0"/>
              <a:t>villöz</a:t>
            </a:r>
            <a:r>
              <a:rPr lang="tr-TR" sz="1400" dirty="0" smtClean="0"/>
              <a:t> adenom</a:t>
            </a:r>
          </a:p>
          <a:p>
            <a:pPr algn="r"/>
            <a:endParaRPr lang="tr-TR" sz="1400" dirty="0" smtClean="0"/>
          </a:p>
          <a:p>
            <a:pPr algn="r"/>
            <a:endParaRPr lang="tr-TR" sz="1400" dirty="0" smtClean="0"/>
          </a:p>
          <a:p>
            <a:pPr algn="r"/>
            <a:endParaRPr lang="tr-TR" sz="1400" dirty="0"/>
          </a:p>
          <a:p>
            <a:pPr algn="r"/>
            <a:r>
              <a:rPr lang="tr-TR" sz="1400" dirty="0" err="1" smtClean="0"/>
              <a:t>Neoplastik</a:t>
            </a:r>
            <a:r>
              <a:rPr lang="tr-TR" sz="1400" dirty="0" smtClean="0"/>
              <a:t>, </a:t>
            </a:r>
            <a:r>
              <a:rPr lang="tr-TR" sz="1400" dirty="0" err="1" smtClean="0"/>
              <a:t>invaziv</a:t>
            </a:r>
            <a:endParaRPr lang="tr-TR" sz="1400" dirty="0" smtClean="0"/>
          </a:p>
          <a:p>
            <a:pPr algn="r"/>
            <a:endParaRPr lang="tr-TR" sz="1400" dirty="0"/>
          </a:p>
          <a:p>
            <a:pPr algn="r"/>
            <a:endParaRPr lang="tr-TR" sz="1400" dirty="0" smtClean="0"/>
          </a:p>
          <a:p>
            <a:pPr algn="r"/>
            <a:endParaRPr lang="tr-TR" sz="1400" dirty="0"/>
          </a:p>
          <a:p>
            <a:pPr algn="r"/>
            <a:r>
              <a:rPr lang="tr-TR" sz="1400" dirty="0" err="1" smtClean="0"/>
              <a:t>Neoplastil</a:t>
            </a:r>
            <a:r>
              <a:rPr lang="tr-TR" sz="1400" dirty="0" smtClean="0"/>
              <a:t>, </a:t>
            </a:r>
            <a:r>
              <a:rPr lang="tr-TR" sz="1400" dirty="0" err="1" smtClean="0"/>
              <a:t>invaziv</a:t>
            </a:r>
            <a:r>
              <a:rPr lang="tr-TR" sz="1400" dirty="0" smtClean="0"/>
              <a:t> </a:t>
            </a:r>
            <a:endParaRPr lang="tr-TR" sz="1400" dirty="0"/>
          </a:p>
        </p:txBody>
      </p:sp>
      <p:pic>
        <p:nvPicPr>
          <p:cNvPr id="25" name="Resim 2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2000" y="712618"/>
            <a:ext cx="8081793" cy="54835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447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200" b="1" dirty="0" smtClean="0"/>
              <a:t>Diğer sınıflama sistemleri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822269" y="2243637"/>
            <a:ext cx="7086600" cy="2972798"/>
          </a:xfrm>
        </p:spPr>
        <p:txBody>
          <a:bodyPr>
            <a:normAutofit lnSpcReduction="10000"/>
          </a:bodyPr>
          <a:lstStyle/>
          <a:p>
            <a:r>
              <a:rPr lang="tr-TR" dirty="0" err="1"/>
              <a:t>Sano</a:t>
            </a:r>
            <a:r>
              <a:rPr lang="tr-TR" dirty="0"/>
              <a:t> </a:t>
            </a:r>
            <a:r>
              <a:rPr lang="tr-TR" sz="2400" dirty="0" smtClean="0"/>
              <a:t>(I, II, </a:t>
            </a:r>
            <a:r>
              <a:rPr lang="tr-TR" sz="2400" dirty="0" smtClean="0">
                <a:solidFill>
                  <a:srgbClr val="FF0000"/>
                </a:solidFill>
              </a:rPr>
              <a:t>IIIA ve  IIIB</a:t>
            </a:r>
            <a:r>
              <a:rPr lang="tr-TR" sz="2400" dirty="0" smtClean="0"/>
              <a:t>)</a:t>
            </a:r>
            <a:endParaRPr lang="tr-TR" sz="2400" dirty="0"/>
          </a:p>
          <a:p>
            <a:r>
              <a:rPr lang="tr-TR" dirty="0" err="1" smtClean="0"/>
              <a:t>Hirosahima</a:t>
            </a:r>
            <a:endParaRPr lang="tr-TR" dirty="0" smtClean="0"/>
          </a:p>
          <a:p>
            <a:r>
              <a:rPr lang="tr-TR" dirty="0" err="1" smtClean="0"/>
              <a:t>Showa</a:t>
            </a:r>
            <a:r>
              <a:rPr lang="tr-TR" dirty="0" smtClean="0"/>
              <a:t> </a:t>
            </a:r>
            <a:endParaRPr lang="tr-TR" dirty="0"/>
          </a:p>
          <a:p>
            <a:r>
              <a:rPr lang="tr-TR" dirty="0" err="1" smtClean="0"/>
              <a:t>Jikei</a:t>
            </a:r>
            <a:endParaRPr lang="tr-TR" dirty="0" smtClean="0"/>
          </a:p>
          <a:p>
            <a:endParaRPr lang="tr-TR" dirty="0"/>
          </a:p>
          <a:p>
            <a:pPr marL="0" indent="0">
              <a:buNone/>
            </a:pPr>
            <a:r>
              <a:rPr lang="tr-TR" sz="2400" dirty="0" smtClean="0"/>
              <a:t>       </a:t>
            </a:r>
            <a:r>
              <a:rPr lang="tr-TR" sz="2400" dirty="0" err="1" smtClean="0"/>
              <a:t>Magnifikasyon</a:t>
            </a:r>
            <a:r>
              <a:rPr lang="tr-TR" sz="2400" dirty="0" smtClean="0"/>
              <a:t> gerekli !</a:t>
            </a:r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3" y="6311892"/>
            <a:ext cx="541096" cy="52105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864" y="4203105"/>
            <a:ext cx="1974341" cy="1835072"/>
          </a:xfrm>
          <a:prstGeom prst="rect">
            <a:avLst/>
          </a:prstGeom>
        </p:spPr>
      </p:pic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693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2505" y="903656"/>
            <a:ext cx="9680742" cy="5408236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8421394" y="6555948"/>
            <a:ext cx="38443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dirty="0" err="1" smtClean="0"/>
              <a:t>Tanaka</a:t>
            </a:r>
            <a:r>
              <a:rPr lang="tr-TR" sz="1200" dirty="0" smtClean="0"/>
              <a:t> </a:t>
            </a:r>
            <a:r>
              <a:rPr lang="tr-TR" sz="1200" dirty="0" err="1" smtClean="0"/>
              <a:t>S.Digestive</a:t>
            </a:r>
            <a:r>
              <a:rPr lang="tr-TR" sz="1200" dirty="0" smtClean="0"/>
              <a:t> </a:t>
            </a:r>
            <a:r>
              <a:rPr lang="tr-TR" sz="1200" dirty="0" err="1"/>
              <a:t>Endoscopy</a:t>
            </a:r>
            <a:r>
              <a:rPr lang="tr-TR" sz="1200" dirty="0"/>
              <a:t> (2011) 23 (</a:t>
            </a:r>
            <a:r>
              <a:rPr lang="tr-TR" sz="1200" dirty="0" err="1"/>
              <a:t>Suppl</a:t>
            </a:r>
            <a:r>
              <a:rPr lang="tr-TR" sz="1200" dirty="0"/>
              <a:t>. 1), 131–13</a:t>
            </a:r>
          </a:p>
        </p:txBody>
      </p:sp>
      <p:sp>
        <p:nvSpPr>
          <p:cNvPr id="5" name="Dikdörtgen 4"/>
          <p:cNvSpPr/>
          <p:nvPr/>
        </p:nvSpPr>
        <p:spPr>
          <a:xfrm>
            <a:off x="3279657" y="181463"/>
            <a:ext cx="61137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err="1">
                <a:latin typeface="+mj-lt"/>
              </a:rPr>
              <a:t>Sano</a:t>
            </a:r>
            <a:r>
              <a:rPr lang="tr-TR" sz="2400" b="1" dirty="0">
                <a:latin typeface="+mj-lt"/>
              </a:rPr>
              <a:t> </a:t>
            </a:r>
            <a:r>
              <a:rPr lang="tr-TR" sz="2400" b="1" dirty="0" smtClean="0">
                <a:latin typeface="+mj-lt"/>
              </a:rPr>
              <a:t>sınıflaması </a:t>
            </a:r>
            <a:r>
              <a:rPr lang="tr-TR" sz="2400" b="1" dirty="0">
                <a:latin typeface="+mj-lt"/>
              </a:rPr>
              <a:t>(</a:t>
            </a:r>
            <a:r>
              <a:rPr lang="tr-TR" sz="2400" b="1" dirty="0" err="1">
                <a:latin typeface="+mj-lt"/>
              </a:rPr>
              <a:t>capillary</a:t>
            </a:r>
            <a:r>
              <a:rPr lang="tr-TR" sz="2400" b="1" dirty="0">
                <a:latin typeface="+mj-lt"/>
              </a:rPr>
              <a:t> </a:t>
            </a:r>
            <a:r>
              <a:rPr lang="tr-TR" sz="2400" b="1" dirty="0" err="1">
                <a:latin typeface="+mj-lt"/>
              </a:rPr>
              <a:t>pattern</a:t>
            </a:r>
            <a:r>
              <a:rPr lang="tr-TR" sz="2400" b="1" dirty="0">
                <a:latin typeface="+mj-lt"/>
              </a:rPr>
              <a:t> </a:t>
            </a:r>
            <a:r>
              <a:rPr lang="tr-TR" sz="2400" b="1" dirty="0" err="1">
                <a:latin typeface="+mj-lt"/>
              </a:rPr>
              <a:t>classification</a:t>
            </a:r>
            <a:r>
              <a:rPr lang="tr-TR" sz="2400" b="1" dirty="0">
                <a:latin typeface="+mj-lt"/>
              </a:rPr>
              <a:t>)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3" y="6311892"/>
            <a:ext cx="541096" cy="521055"/>
          </a:xfrm>
          <a:prstGeom prst="rect">
            <a:avLst/>
          </a:prstGeom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745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144486" y="293954"/>
            <a:ext cx="7338848" cy="1282297"/>
          </a:xfrm>
        </p:spPr>
        <p:txBody>
          <a:bodyPr>
            <a:normAutofit/>
          </a:bodyPr>
          <a:lstStyle/>
          <a:p>
            <a:pPr algn="ctr"/>
            <a:r>
              <a:rPr lang="tr-TR" sz="3600" dirty="0" smtClean="0">
                <a:latin typeface="+mn-lt"/>
              </a:rPr>
              <a:t>Malign polip</a:t>
            </a:r>
            <a:endParaRPr lang="tr-TR" sz="3600" dirty="0"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90751" y="1816811"/>
            <a:ext cx="10515600" cy="4351338"/>
          </a:xfrm>
        </p:spPr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tr-TR" dirty="0" err="1" smtClean="0"/>
              <a:t>Submukozayı</a:t>
            </a:r>
            <a:r>
              <a:rPr lang="tr-TR" dirty="0" smtClean="0"/>
              <a:t> </a:t>
            </a:r>
            <a:r>
              <a:rPr lang="tr-TR" dirty="0" err="1" smtClean="0"/>
              <a:t>invaze</a:t>
            </a:r>
            <a:r>
              <a:rPr lang="tr-TR" dirty="0" smtClean="0"/>
              <a:t> eden ancak  </a:t>
            </a:r>
            <a:r>
              <a:rPr lang="tr-TR" dirty="0" err="1" smtClean="0"/>
              <a:t>muskülaris</a:t>
            </a:r>
            <a:r>
              <a:rPr lang="tr-TR" dirty="0" smtClean="0"/>
              <a:t> </a:t>
            </a:r>
            <a:r>
              <a:rPr lang="tr-TR" dirty="0" err="1" smtClean="0"/>
              <a:t>propriaya</a:t>
            </a:r>
            <a:r>
              <a:rPr lang="tr-TR" dirty="0" smtClean="0"/>
              <a:t> geçmeyen </a:t>
            </a:r>
            <a:r>
              <a:rPr lang="tr-TR" dirty="0" err="1" smtClean="0"/>
              <a:t>kolorektal</a:t>
            </a:r>
            <a:r>
              <a:rPr lang="tr-TR" dirty="0" smtClean="0"/>
              <a:t> lezyon </a:t>
            </a:r>
            <a:r>
              <a:rPr lang="tr-TR" sz="2000" dirty="0" smtClean="0"/>
              <a:t>(Submukozal </a:t>
            </a:r>
            <a:r>
              <a:rPr lang="tr-TR" sz="2000" dirty="0" err="1" smtClean="0"/>
              <a:t>invaziv</a:t>
            </a:r>
            <a:r>
              <a:rPr lang="tr-TR" sz="2000" dirty="0" smtClean="0"/>
              <a:t> polip)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tr-TR" dirty="0" smtClean="0"/>
              <a:t>TNM = pT1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tr-TR" dirty="0" smtClean="0"/>
              <a:t>Güncel adlandırma: Submukozal </a:t>
            </a:r>
            <a:r>
              <a:rPr lang="tr-TR" dirty="0" err="1" smtClean="0"/>
              <a:t>invaziv</a:t>
            </a:r>
            <a:r>
              <a:rPr lang="tr-TR" dirty="0" smtClean="0"/>
              <a:t> lezyon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tr-TR" dirty="0" err="1" smtClean="0"/>
              <a:t>Kolorektal</a:t>
            </a:r>
            <a:r>
              <a:rPr lang="tr-TR" dirty="0" smtClean="0"/>
              <a:t> poliplerde kanser </a:t>
            </a:r>
            <a:r>
              <a:rPr lang="tr-TR" dirty="0" err="1" smtClean="0"/>
              <a:t>prevalansı</a:t>
            </a:r>
            <a:r>
              <a:rPr lang="tr-TR" dirty="0" smtClean="0"/>
              <a:t> %0,2-5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tr-TR" dirty="0" smtClean="0"/>
              <a:t>Submukozal </a:t>
            </a:r>
            <a:r>
              <a:rPr lang="tr-TR" dirty="0" err="1" smtClean="0"/>
              <a:t>invazyon</a:t>
            </a:r>
            <a:r>
              <a:rPr lang="tr-TR" dirty="0" smtClean="0"/>
              <a:t>         Lenfatik ve </a:t>
            </a:r>
            <a:r>
              <a:rPr lang="tr-TR" dirty="0" err="1" smtClean="0"/>
              <a:t>vasküler</a:t>
            </a:r>
            <a:r>
              <a:rPr lang="tr-TR" dirty="0" smtClean="0"/>
              <a:t> metastaz ve </a:t>
            </a:r>
            <a:r>
              <a:rPr lang="tr-TR" dirty="0" err="1" smtClean="0"/>
              <a:t>rezidiüel</a:t>
            </a:r>
            <a:r>
              <a:rPr lang="tr-TR" dirty="0" smtClean="0"/>
              <a:t>     </a:t>
            </a:r>
          </a:p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r>
              <a:rPr lang="tr-TR" dirty="0"/>
              <a:t> </a:t>
            </a:r>
            <a:r>
              <a:rPr lang="tr-TR" dirty="0" smtClean="0"/>
              <a:t>                                                 kanser riski !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tr-TR" dirty="0"/>
          </a:p>
        </p:txBody>
      </p:sp>
      <p:cxnSp>
        <p:nvCxnSpPr>
          <p:cNvPr id="5" name="Düz Ok Bağlayıcısı 4"/>
          <p:cNvCxnSpPr/>
          <p:nvPr/>
        </p:nvCxnSpPr>
        <p:spPr>
          <a:xfrm>
            <a:off x="4435366" y="4498427"/>
            <a:ext cx="493987" cy="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8" y="6298886"/>
            <a:ext cx="541096" cy="521055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351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8800" y="902515"/>
            <a:ext cx="8662801" cy="5550981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4449431" y="231843"/>
            <a:ext cx="27610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dirty="0" err="1">
                <a:latin typeface="+mj-lt"/>
              </a:rPr>
              <a:t>Hiroshima</a:t>
            </a:r>
            <a:r>
              <a:rPr lang="tr-TR" sz="2400" b="1" dirty="0">
                <a:latin typeface="+mj-lt"/>
              </a:rPr>
              <a:t> </a:t>
            </a:r>
            <a:r>
              <a:rPr lang="tr-TR" sz="2400" b="1" dirty="0" smtClean="0">
                <a:latin typeface="+mj-lt"/>
              </a:rPr>
              <a:t>sınıflaması</a:t>
            </a:r>
            <a:endParaRPr lang="tr-TR" sz="2400" b="1" dirty="0">
              <a:latin typeface="+mj-lt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3" y="6311892"/>
            <a:ext cx="541096" cy="521055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8447520" y="6592835"/>
            <a:ext cx="38443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200" dirty="0" err="1" smtClean="0"/>
              <a:t>Tanaka</a:t>
            </a:r>
            <a:r>
              <a:rPr lang="tr-TR" sz="1200" dirty="0" smtClean="0"/>
              <a:t> </a:t>
            </a:r>
            <a:r>
              <a:rPr lang="tr-TR" sz="1200" dirty="0" err="1" smtClean="0"/>
              <a:t>S.Digestive</a:t>
            </a:r>
            <a:r>
              <a:rPr lang="tr-TR" sz="1200" dirty="0" smtClean="0"/>
              <a:t> </a:t>
            </a:r>
            <a:r>
              <a:rPr lang="tr-TR" sz="1200" dirty="0" err="1"/>
              <a:t>Endoscopy</a:t>
            </a:r>
            <a:r>
              <a:rPr lang="tr-TR" sz="1200" dirty="0"/>
              <a:t> (2011) 23 (</a:t>
            </a:r>
            <a:r>
              <a:rPr lang="tr-TR" sz="1200" dirty="0" err="1"/>
              <a:t>Suppl</a:t>
            </a:r>
            <a:r>
              <a:rPr lang="tr-TR" sz="1200" dirty="0"/>
              <a:t>. 1), 131–13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672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210" y="449844"/>
            <a:ext cx="10580084" cy="5730376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8" y="6298886"/>
            <a:ext cx="541096" cy="521055"/>
          </a:xfrm>
          <a:prstGeom prst="rect">
            <a:avLst/>
          </a:prstGeom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21</a:t>
            </a:fld>
            <a:endParaRPr lang="tr-TR"/>
          </a:p>
        </p:txBody>
      </p:sp>
      <p:sp>
        <p:nvSpPr>
          <p:cNvPr id="5" name="Metin kutusu 4"/>
          <p:cNvSpPr txBox="1"/>
          <p:nvPr/>
        </p:nvSpPr>
        <p:spPr>
          <a:xfrm>
            <a:off x="3570790" y="6341246"/>
            <a:ext cx="660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NICE sınıflaması ile  diğer sınıflama sistemlerinin </a:t>
            </a:r>
            <a:r>
              <a:rPr lang="tr-TR" dirty="0" err="1" smtClean="0"/>
              <a:t>eşleşimi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9962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20782" y="46627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>
                <a:latin typeface="+mn-lt"/>
              </a:rPr>
              <a:t>Endoskopik morfolojik sınıflama sistemleri</a:t>
            </a:r>
            <a:endParaRPr lang="tr-TR" sz="3200" dirty="0">
              <a:latin typeface="+mn-lt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3" y="6311892"/>
            <a:ext cx="541096" cy="521055"/>
          </a:xfrm>
          <a:prstGeom prst="rect">
            <a:avLst/>
          </a:prstGeom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00202" y="2495067"/>
            <a:ext cx="11244233" cy="2385753"/>
          </a:xfrm>
        </p:spPr>
        <p:txBody>
          <a:bodyPr/>
          <a:lstStyle/>
          <a:p>
            <a:r>
              <a:rPr lang="tr-TR" dirty="0" smtClean="0"/>
              <a:t>Paris sınıflaması</a:t>
            </a:r>
          </a:p>
          <a:p>
            <a:r>
              <a:rPr lang="tr-TR" dirty="0" smtClean="0"/>
              <a:t>LST (</a:t>
            </a:r>
            <a:r>
              <a:rPr lang="tr-TR" dirty="0" err="1" smtClean="0"/>
              <a:t>Laterally</a:t>
            </a:r>
            <a:r>
              <a:rPr lang="tr-TR" dirty="0" smtClean="0"/>
              <a:t> </a:t>
            </a:r>
            <a:r>
              <a:rPr lang="tr-TR" dirty="0" err="1" smtClean="0"/>
              <a:t>Spreading</a:t>
            </a:r>
            <a:r>
              <a:rPr lang="tr-TR" dirty="0" smtClean="0"/>
              <a:t> </a:t>
            </a:r>
            <a:r>
              <a:rPr lang="tr-TR" dirty="0" err="1" smtClean="0"/>
              <a:t>Tumor</a:t>
            </a:r>
            <a:r>
              <a:rPr lang="tr-TR" dirty="0" smtClean="0"/>
              <a:t>)</a:t>
            </a:r>
          </a:p>
          <a:p>
            <a:r>
              <a:rPr lang="tr-TR" dirty="0" err="1" smtClean="0"/>
              <a:t>Nonlifting</a:t>
            </a:r>
            <a:r>
              <a:rPr lang="tr-TR" dirty="0" smtClean="0"/>
              <a:t> </a:t>
            </a:r>
            <a:r>
              <a:rPr lang="tr-TR" dirty="0" err="1" smtClean="0"/>
              <a:t>sign</a:t>
            </a:r>
            <a:r>
              <a:rPr lang="tr-TR" dirty="0" smtClean="0"/>
              <a:t> </a:t>
            </a:r>
            <a:r>
              <a:rPr lang="tr-TR" sz="2400" dirty="0" smtClean="0"/>
              <a:t>(Derin </a:t>
            </a:r>
            <a:r>
              <a:rPr lang="tr-TR" sz="2400" dirty="0" err="1" smtClean="0"/>
              <a:t>sm</a:t>
            </a:r>
            <a:r>
              <a:rPr lang="tr-TR" sz="2400" dirty="0" smtClean="0"/>
              <a:t> </a:t>
            </a:r>
            <a:r>
              <a:rPr lang="tr-TR" sz="2400" dirty="0" err="1" smtClean="0"/>
              <a:t>invazyon</a:t>
            </a:r>
            <a:r>
              <a:rPr lang="tr-TR" sz="2400" dirty="0" smtClean="0"/>
              <a:t>)                                                                                      </a:t>
            </a:r>
          </a:p>
          <a:p>
            <a:pPr marL="0" indent="0">
              <a:buNone/>
            </a:pPr>
            <a:r>
              <a:rPr lang="tr-TR" sz="2400" dirty="0"/>
              <a:t> </a:t>
            </a:r>
            <a:r>
              <a:rPr lang="tr-TR" sz="2400" dirty="0" smtClean="0"/>
              <a:t>  (Biyopsi, </a:t>
            </a:r>
            <a:r>
              <a:rPr lang="tr-TR" sz="2400" dirty="0" err="1" smtClean="0"/>
              <a:t>koterizasyon</a:t>
            </a:r>
            <a:r>
              <a:rPr lang="tr-TR" sz="2400" dirty="0" smtClean="0"/>
              <a:t>, </a:t>
            </a:r>
            <a:r>
              <a:rPr lang="tr-TR" sz="2400" dirty="0" err="1" smtClean="0"/>
              <a:t>tattoo</a:t>
            </a:r>
            <a:r>
              <a:rPr lang="tr-TR" sz="2400" dirty="0" smtClean="0"/>
              <a:t>                       </a:t>
            </a:r>
            <a:r>
              <a:rPr lang="tr-TR" sz="2400" dirty="0" err="1" smtClean="0"/>
              <a:t>fibrozis</a:t>
            </a:r>
            <a:r>
              <a:rPr lang="tr-TR" sz="2400" dirty="0" smtClean="0"/>
              <a:t>) </a:t>
            </a:r>
            <a:endParaRPr lang="tr-TR" sz="2400" dirty="0"/>
          </a:p>
        </p:txBody>
      </p:sp>
      <p:cxnSp>
        <p:nvCxnSpPr>
          <p:cNvPr id="6" name="Düz Ok Bağlayıcısı 5"/>
          <p:cNvCxnSpPr/>
          <p:nvPr/>
        </p:nvCxnSpPr>
        <p:spPr>
          <a:xfrm>
            <a:off x="4822539" y="4240405"/>
            <a:ext cx="1135463" cy="100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958" y="4627592"/>
            <a:ext cx="4484226" cy="194482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9837683" y="6572419"/>
            <a:ext cx="2280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 smtClean="0"/>
              <a:t>Uno</a:t>
            </a:r>
            <a:r>
              <a:rPr lang="tr-TR" sz="1200" dirty="0" smtClean="0"/>
              <a:t> Y. </a:t>
            </a:r>
            <a:r>
              <a:rPr lang="tr-TR" sz="1200" dirty="0" err="1" smtClean="0"/>
              <a:t>Gastrointest</a:t>
            </a:r>
            <a:r>
              <a:rPr lang="tr-TR" sz="1200" dirty="0" smtClean="0"/>
              <a:t> </a:t>
            </a:r>
            <a:r>
              <a:rPr lang="tr-TR" sz="1200" dirty="0" err="1" smtClean="0"/>
              <a:t>Endosc</a:t>
            </a:r>
            <a:r>
              <a:rPr lang="tr-TR" sz="1200" dirty="0" smtClean="0"/>
              <a:t> 1994</a:t>
            </a:r>
            <a:endParaRPr lang="tr-TR" sz="1200" dirty="0"/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426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 2"/>
          <p:cNvGrpSpPr/>
          <p:nvPr/>
        </p:nvGrpSpPr>
        <p:grpSpPr>
          <a:xfrm>
            <a:off x="1244679" y="1066415"/>
            <a:ext cx="9867457" cy="5397203"/>
            <a:chOff x="1235971" y="938227"/>
            <a:chExt cx="9867457" cy="5397203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35971" y="1375167"/>
              <a:ext cx="9624264" cy="4960263"/>
            </a:xfrm>
            <a:prstGeom prst="rect">
              <a:avLst/>
            </a:prstGeom>
          </p:spPr>
        </p:pic>
        <p:sp>
          <p:nvSpPr>
            <p:cNvPr id="5" name="Metin kutusu 4"/>
            <p:cNvSpPr txBox="1"/>
            <p:nvPr/>
          </p:nvSpPr>
          <p:spPr>
            <a:xfrm>
              <a:off x="5111930" y="938227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1" dirty="0" smtClean="0"/>
                <a:t>Flat </a:t>
              </a:r>
              <a:r>
                <a:rPr lang="tr-TR" b="1" dirty="0" err="1" smtClean="0"/>
                <a:t>elevated</a:t>
              </a:r>
              <a:r>
                <a:rPr lang="tr-TR" b="1" dirty="0" smtClean="0"/>
                <a:t> </a:t>
              </a:r>
              <a:r>
                <a:rPr lang="tr-TR" b="1" dirty="0" err="1" smtClean="0"/>
                <a:t>lesions</a:t>
              </a:r>
              <a:endParaRPr lang="tr-TR" b="1" dirty="0"/>
            </a:p>
          </p:txBody>
        </p:sp>
        <p:sp>
          <p:nvSpPr>
            <p:cNvPr id="6" name="Metin kutusu 5"/>
            <p:cNvSpPr txBox="1"/>
            <p:nvPr/>
          </p:nvSpPr>
          <p:spPr>
            <a:xfrm>
              <a:off x="2059576" y="942579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1" dirty="0" err="1" smtClean="0"/>
                <a:t>Protruded</a:t>
              </a:r>
              <a:r>
                <a:rPr lang="tr-TR" b="1" dirty="0" smtClean="0"/>
                <a:t> </a:t>
              </a:r>
              <a:r>
                <a:rPr lang="tr-TR" b="1" dirty="0" err="1" smtClean="0"/>
                <a:t>lesions</a:t>
              </a:r>
              <a:endParaRPr lang="tr-TR" b="1" dirty="0"/>
            </a:p>
          </p:txBody>
        </p:sp>
        <p:sp>
          <p:nvSpPr>
            <p:cNvPr id="7" name="Metin kutusu 6"/>
            <p:cNvSpPr txBox="1"/>
            <p:nvPr/>
          </p:nvSpPr>
          <p:spPr>
            <a:xfrm>
              <a:off x="8726635" y="938227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1" dirty="0" smtClean="0"/>
                <a:t>Flat </a:t>
              </a:r>
              <a:r>
                <a:rPr lang="tr-TR" b="1" dirty="0" err="1" smtClean="0"/>
                <a:t>lesions</a:t>
              </a:r>
              <a:endParaRPr lang="tr-TR" b="1" dirty="0"/>
            </a:p>
          </p:txBody>
        </p:sp>
        <p:cxnSp>
          <p:nvCxnSpPr>
            <p:cNvPr id="8" name="Düz Bağlayıcı 7"/>
            <p:cNvCxnSpPr/>
            <p:nvPr/>
          </p:nvCxnSpPr>
          <p:spPr>
            <a:xfrm>
              <a:off x="1446269" y="1375167"/>
              <a:ext cx="9413966" cy="87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Dikdörtgen 8"/>
            <p:cNvSpPr/>
            <p:nvPr/>
          </p:nvSpPr>
          <p:spPr>
            <a:xfrm>
              <a:off x="4403474" y="1147595"/>
              <a:ext cx="278671" cy="287383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0" name="Dikdörtgen 9"/>
            <p:cNvSpPr/>
            <p:nvPr/>
          </p:nvSpPr>
          <p:spPr>
            <a:xfrm>
              <a:off x="7734499" y="1231475"/>
              <a:ext cx="225135" cy="287383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1" name="Metin kutusu 10"/>
            <p:cNvSpPr txBox="1"/>
            <p:nvPr/>
          </p:nvSpPr>
          <p:spPr>
            <a:xfrm>
              <a:off x="3230880" y="1455603"/>
              <a:ext cx="787254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 smtClean="0"/>
                <a:t>           </a:t>
              </a:r>
              <a:r>
                <a:rPr lang="tr-TR" sz="1600" b="1" dirty="0" err="1" smtClean="0"/>
                <a:t>Ip</a:t>
              </a:r>
              <a:r>
                <a:rPr lang="tr-TR" sz="1600" b="1" dirty="0" smtClean="0"/>
                <a:t>                                             </a:t>
              </a:r>
              <a:r>
                <a:rPr lang="tr-TR" sz="1600" b="1" dirty="0" err="1" smtClean="0"/>
                <a:t>IIa</a:t>
              </a:r>
              <a:r>
                <a:rPr lang="tr-TR" sz="1600" b="1" dirty="0" smtClean="0"/>
                <a:t>                                                               </a:t>
              </a:r>
              <a:r>
                <a:rPr lang="tr-TR" sz="1600" b="1" dirty="0" err="1" smtClean="0"/>
                <a:t>IIb</a:t>
              </a:r>
              <a:r>
                <a:rPr lang="tr-TR" sz="1600" b="1" dirty="0" smtClean="0"/>
                <a:t> </a:t>
              </a:r>
              <a:endParaRPr lang="tr-TR" sz="1600" b="1" dirty="0"/>
            </a:p>
            <a:p>
              <a:r>
                <a:rPr lang="tr-TR" sz="1400" b="1" dirty="0" smtClean="0"/>
                <a:t>  </a:t>
              </a:r>
              <a:r>
                <a:rPr lang="tr-TR" sz="1400" b="1" dirty="0" err="1" smtClean="0"/>
                <a:t>Pedunculated</a:t>
              </a:r>
              <a:r>
                <a:rPr lang="tr-TR" sz="1400" b="1" dirty="0" smtClean="0"/>
                <a:t>                   Flat </a:t>
              </a:r>
              <a:r>
                <a:rPr lang="tr-TR" sz="1400" b="1" dirty="0" err="1" smtClean="0"/>
                <a:t>elevation</a:t>
              </a:r>
              <a:r>
                <a:rPr lang="tr-TR" sz="1400" b="1" dirty="0" smtClean="0"/>
                <a:t> of </a:t>
              </a:r>
              <a:r>
                <a:rPr lang="tr-TR" sz="1400" b="1" dirty="0" err="1" smtClean="0"/>
                <a:t>the</a:t>
              </a:r>
              <a:r>
                <a:rPr lang="tr-TR" sz="1400" b="1" dirty="0" smtClean="0"/>
                <a:t> </a:t>
              </a:r>
              <a:r>
                <a:rPr lang="tr-TR" sz="1400" b="1" dirty="0" err="1" smtClean="0"/>
                <a:t>mucosa</a:t>
              </a:r>
              <a:r>
                <a:rPr lang="tr-TR" sz="1400" b="1" dirty="0" smtClean="0"/>
                <a:t>                                Flat </a:t>
              </a:r>
              <a:r>
                <a:rPr lang="tr-TR" sz="1400" b="1" dirty="0" err="1" smtClean="0"/>
                <a:t>mucosal</a:t>
              </a:r>
              <a:r>
                <a:rPr lang="tr-TR" sz="1400" b="1" dirty="0" smtClean="0"/>
                <a:t> </a:t>
              </a:r>
              <a:r>
                <a:rPr lang="tr-TR" sz="1400" b="1" dirty="0" err="1" smtClean="0"/>
                <a:t>change</a:t>
              </a:r>
              <a:endParaRPr lang="tr-TR" sz="1400" b="1" dirty="0"/>
            </a:p>
          </p:txBody>
        </p:sp>
        <p:sp>
          <p:nvSpPr>
            <p:cNvPr id="12" name="Metin kutusu 11"/>
            <p:cNvSpPr txBox="1"/>
            <p:nvPr/>
          </p:nvSpPr>
          <p:spPr>
            <a:xfrm>
              <a:off x="2847704" y="2992792"/>
              <a:ext cx="787254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 smtClean="0"/>
                <a:t>                    </a:t>
              </a:r>
              <a:r>
                <a:rPr lang="tr-TR" sz="1600" b="1" dirty="0" err="1" smtClean="0"/>
                <a:t>Isp</a:t>
              </a:r>
              <a:r>
                <a:rPr lang="tr-TR" sz="1600" b="1" dirty="0" smtClean="0"/>
                <a:t>                                         </a:t>
              </a:r>
              <a:r>
                <a:rPr lang="tr-TR" sz="1600" b="1" dirty="0" err="1" smtClean="0"/>
                <a:t>IIa</a:t>
              </a:r>
              <a:r>
                <a:rPr lang="tr-TR" sz="1600" b="1" dirty="0" smtClean="0"/>
                <a:t> + c                                                            </a:t>
              </a:r>
              <a:r>
                <a:rPr lang="tr-TR" sz="1600" b="1" dirty="0" err="1" smtClean="0"/>
                <a:t>IIc</a:t>
              </a:r>
              <a:r>
                <a:rPr lang="tr-TR" sz="1600" b="1" dirty="0" smtClean="0"/>
                <a:t> </a:t>
              </a:r>
              <a:endParaRPr lang="tr-TR" sz="1600" b="1" dirty="0"/>
            </a:p>
            <a:p>
              <a:r>
                <a:rPr lang="tr-TR" sz="1400" b="1" dirty="0" smtClean="0"/>
                <a:t>         </a:t>
              </a:r>
              <a:r>
                <a:rPr lang="tr-TR" sz="1400" b="1" dirty="0" err="1" smtClean="0"/>
                <a:t>Semipedunculated</a:t>
              </a:r>
              <a:r>
                <a:rPr lang="tr-TR" sz="1400" b="1" dirty="0" smtClean="0"/>
                <a:t>     Flat </a:t>
              </a:r>
              <a:r>
                <a:rPr lang="tr-TR" sz="1400" b="1" dirty="0" err="1" smtClean="0"/>
                <a:t>elevation</a:t>
              </a:r>
              <a:r>
                <a:rPr lang="tr-TR" sz="1400" b="1" dirty="0" smtClean="0"/>
                <a:t> </a:t>
              </a:r>
              <a:r>
                <a:rPr lang="tr-TR" sz="1400" b="1" dirty="0" err="1" smtClean="0"/>
                <a:t>with</a:t>
              </a:r>
              <a:r>
                <a:rPr lang="tr-TR" sz="1400" b="1" dirty="0" smtClean="0"/>
                <a:t> </a:t>
              </a:r>
              <a:r>
                <a:rPr lang="tr-TR" sz="1400" b="1" dirty="0" err="1" smtClean="0"/>
                <a:t>central</a:t>
              </a:r>
              <a:r>
                <a:rPr lang="tr-TR" sz="1400" b="1" dirty="0" smtClean="0"/>
                <a:t> </a:t>
              </a:r>
              <a:r>
                <a:rPr lang="tr-TR" sz="1400" b="1" dirty="0" err="1" smtClean="0"/>
                <a:t>depression</a:t>
              </a:r>
              <a:r>
                <a:rPr lang="tr-TR" sz="1400" b="1" dirty="0" smtClean="0"/>
                <a:t>                        </a:t>
              </a:r>
              <a:r>
                <a:rPr lang="tr-TR" sz="1400" b="1" dirty="0" err="1" smtClean="0"/>
                <a:t>Mucosal</a:t>
              </a:r>
              <a:r>
                <a:rPr lang="tr-TR" sz="1400" b="1" dirty="0" smtClean="0"/>
                <a:t> </a:t>
              </a:r>
              <a:r>
                <a:rPr lang="tr-TR" sz="1400" b="1" dirty="0" err="1" smtClean="0"/>
                <a:t>depression</a:t>
              </a:r>
              <a:endParaRPr lang="tr-TR" sz="1400" b="1" dirty="0"/>
            </a:p>
          </p:txBody>
        </p:sp>
        <p:sp>
          <p:nvSpPr>
            <p:cNvPr id="13" name="Metin kutusu 12"/>
            <p:cNvSpPr txBox="1"/>
            <p:nvPr/>
          </p:nvSpPr>
          <p:spPr>
            <a:xfrm>
              <a:off x="2984622" y="4661830"/>
              <a:ext cx="78725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 smtClean="0"/>
                <a:t>                    Is                                                                                                                III </a:t>
              </a:r>
              <a:endParaRPr lang="tr-TR" sz="1600" b="1" dirty="0"/>
            </a:p>
            <a:p>
              <a:r>
                <a:rPr lang="tr-TR" sz="1600" b="1" dirty="0" smtClean="0"/>
                <a:t>               </a:t>
              </a:r>
              <a:r>
                <a:rPr lang="tr-TR" sz="1400" b="1" dirty="0" err="1" smtClean="0"/>
                <a:t>Sessile</a:t>
              </a:r>
              <a:r>
                <a:rPr lang="tr-TR" sz="1400" b="1" dirty="0" smtClean="0"/>
                <a:t>                                                                                                                        </a:t>
              </a:r>
              <a:r>
                <a:rPr lang="tr-TR" sz="1400" b="1" dirty="0" err="1" smtClean="0"/>
                <a:t>Excavated</a:t>
              </a:r>
              <a:endParaRPr lang="tr-TR" sz="1400" b="1" dirty="0" smtClean="0"/>
            </a:p>
            <a:p>
              <a:r>
                <a:rPr lang="tr-TR" sz="1400" b="1" dirty="0"/>
                <a:t> </a:t>
              </a:r>
              <a:r>
                <a:rPr lang="tr-TR" sz="1400" b="1" dirty="0" smtClean="0"/>
                <a:t>                                  </a:t>
              </a:r>
              <a:endParaRPr lang="tr-TR" sz="1400" b="1" dirty="0"/>
            </a:p>
          </p:txBody>
        </p:sp>
        <p:sp>
          <p:nvSpPr>
            <p:cNvPr id="14" name="Dikdörtgen 13"/>
            <p:cNvSpPr/>
            <p:nvPr/>
          </p:nvSpPr>
          <p:spPr>
            <a:xfrm>
              <a:off x="6350723" y="4529981"/>
              <a:ext cx="178961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sz="1600" b="1" dirty="0" err="1" smtClean="0"/>
                <a:t>IIa</a:t>
              </a:r>
              <a:r>
                <a:rPr lang="tr-TR" sz="1600" b="1" dirty="0" smtClean="0"/>
                <a:t> + Is </a:t>
              </a:r>
            </a:p>
            <a:p>
              <a:pPr algn="ctr"/>
              <a:r>
                <a:rPr lang="tr-TR" sz="1200" b="1" dirty="0" smtClean="0"/>
                <a:t>Flat </a:t>
              </a:r>
              <a:r>
                <a:rPr lang="tr-TR" sz="1200" b="1" dirty="0" err="1"/>
                <a:t>elevation</a:t>
              </a:r>
              <a:r>
                <a:rPr lang="tr-TR" sz="1200" b="1" dirty="0"/>
                <a:t> </a:t>
              </a:r>
              <a:r>
                <a:rPr lang="tr-TR" sz="1200" b="1" dirty="0" err="1"/>
                <a:t>with</a:t>
              </a:r>
              <a:r>
                <a:rPr lang="tr-TR" sz="1200" b="1" dirty="0"/>
                <a:t> </a:t>
              </a:r>
              <a:r>
                <a:rPr lang="tr-TR" sz="1200" b="1" dirty="0" err="1"/>
                <a:t>raised</a:t>
              </a:r>
              <a:r>
                <a:rPr lang="tr-TR" sz="1200" b="1" dirty="0"/>
                <a:t> </a:t>
              </a:r>
              <a:r>
                <a:rPr lang="tr-TR" sz="1200" b="1" dirty="0" err="1" smtClean="0"/>
                <a:t>broadbased</a:t>
              </a:r>
              <a:r>
                <a:rPr lang="tr-TR" sz="1200" b="1" dirty="0" smtClean="0"/>
                <a:t> </a:t>
              </a:r>
              <a:r>
                <a:rPr lang="tr-TR" sz="1200" b="1" dirty="0" err="1"/>
                <a:t>nodule</a:t>
              </a:r>
              <a:endParaRPr lang="tr-TR" sz="1200" b="1" dirty="0"/>
            </a:p>
          </p:txBody>
        </p:sp>
      </p:grpSp>
      <p:sp>
        <p:nvSpPr>
          <p:cNvPr id="15" name="Metin kutusu 14"/>
          <p:cNvSpPr txBox="1"/>
          <p:nvPr/>
        </p:nvSpPr>
        <p:spPr>
          <a:xfrm>
            <a:off x="3561806" y="290353"/>
            <a:ext cx="4885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 smtClean="0"/>
              <a:t>Paris sınıflaması</a:t>
            </a:r>
            <a:endParaRPr lang="tr-TR" sz="3200" dirty="0"/>
          </a:p>
        </p:txBody>
      </p:sp>
      <p:sp>
        <p:nvSpPr>
          <p:cNvPr id="16" name="Metin kutusu 15"/>
          <p:cNvSpPr txBox="1"/>
          <p:nvPr/>
        </p:nvSpPr>
        <p:spPr>
          <a:xfrm>
            <a:off x="-39512" y="2172120"/>
            <a:ext cx="13933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000" b="1" dirty="0" err="1" smtClean="0"/>
              <a:t>Mucosa</a:t>
            </a:r>
            <a:endParaRPr lang="tr-TR" sz="1000" b="1" dirty="0" smtClean="0"/>
          </a:p>
          <a:p>
            <a:pPr algn="r"/>
            <a:r>
              <a:rPr lang="tr-TR" sz="1000" b="1" dirty="0" err="1" smtClean="0"/>
              <a:t>Muscularis</a:t>
            </a:r>
            <a:r>
              <a:rPr lang="tr-TR" sz="1000" b="1" dirty="0" smtClean="0"/>
              <a:t> </a:t>
            </a:r>
            <a:r>
              <a:rPr lang="tr-TR" sz="1000" b="1" dirty="0" err="1" smtClean="0"/>
              <a:t>mucosa</a:t>
            </a:r>
            <a:endParaRPr lang="tr-TR" sz="1000" b="1" dirty="0" smtClean="0"/>
          </a:p>
          <a:p>
            <a:pPr algn="r"/>
            <a:r>
              <a:rPr lang="tr-TR" sz="1000" b="1" dirty="0" err="1" smtClean="0"/>
              <a:t>Submucosa</a:t>
            </a:r>
            <a:endParaRPr lang="tr-TR" sz="1000" b="1" dirty="0" smtClean="0"/>
          </a:p>
          <a:p>
            <a:pPr algn="r"/>
            <a:endParaRPr lang="tr-TR" sz="1000" b="1" dirty="0" smtClean="0"/>
          </a:p>
          <a:p>
            <a:pPr algn="r"/>
            <a:r>
              <a:rPr lang="tr-TR" sz="1000" b="1" dirty="0" err="1" smtClean="0"/>
              <a:t>Muscularis</a:t>
            </a:r>
            <a:r>
              <a:rPr lang="tr-TR" sz="1000" b="1" dirty="0" smtClean="0"/>
              <a:t> </a:t>
            </a:r>
            <a:r>
              <a:rPr lang="tr-TR" sz="1000" b="1" dirty="0" err="1" smtClean="0"/>
              <a:t>propria</a:t>
            </a:r>
            <a:endParaRPr lang="tr-TR" sz="1000" b="1" dirty="0" smtClean="0"/>
          </a:p>
          <a:p>
            <a:pPr algn="r"/>
            <a:r>
              <a:rPr lang="tr-TR" sz="1000" b="1" dirty="0" err="1" smtClean="0"/>
              <a:t>Serosa</a:t>
            </a:r>
            <a:endParaRPr lang="tr-TR" sz="1000" b="1" dirty="0"/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753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up 56"/>
          <p:cNvGrpSpPr/>
          <p:nvPr/>
        </p:nvGrpSpPr>
        <p:grpSpPr>
          <a:xfrm>
            <a:off x="84649" y="1818375"/>
            <a:ext cx="12002847" cy="3788877"/>
            <a:chOff x="93358" y="1679038"/>
            <a:chExt cx="12002847" cy="3788877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358" y="4249939"/>
              <a:ext cx="1784001" cy="89200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7490" y="4340570"/>
              <a:ext cx="1745841" cy="80137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9624" y="4535162"/>
              <a:ext cx="1788772" cy="59148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Resim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61710" y="4529004"/>
              <a:ext cx="1937504" cy="61293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2528" y="4535162"/>
              <a:ext cx="2084290" cy="59148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30132" y="4535802"/>
              <a:ext cx="2066073" cy="588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Metin kutusu 7"/>
            <p:cNvSpPr txBox="1"/>
            <p:nvPr/>
          </p:nvSpPr>
          <p:spPr>
            <a:xfrm>
              <a:off x="286977" y="5129361"/>
              <a:ext cx="118092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 err="1" smtClean="0"/>
                <a:t>Pedinküle</a:t>
              </a:r>
              <a:r>
                <a:rPr lang="tr-TR" sz="1600" b="1" dirty="0" smtClean="0"/>
                <a:t> (0-1p)             Sesil (0-1s)                 Hafif </a:t>
              </a:r>
              <a:r>
                <a:rPr lang="tr-TR" sz="1600" b="1" dirty="0" err="1" smtClean="0"/>
                <a:t>eleve</a:t>
              </a:r>
              <a:r>
                <a:rPr lang="tr-TR" sz="1600" b="1" dirty="0" smtClean="0"/>
                <a:t> (0-IIa)                   Düz (0-IIb)                  Hafif </a:t>
              </a:r>
              <a:r>
                <a:rPr lang="tr-TR" sz="1600" b="1" dirty="0" err="1" smtClean="0"/>
                <a:t>deprese</a:t>
              </a:r>
              <a:r>
                <a:rPr lang="tr-TR" sz="1600" b="1" dirty="0" smtClean="0"/>
                <a:t> (0-IIc)                 Ülsere  (0-III)</a:t>
              </a:r>
              <a:endParaRPr lang="tr-TR" sz="1600" b="1" dirty="0"/>
            </a:p>
          </p:txBody>
        </p:sp>
        <p:sp>
          <p:nvSpPr>
            <p:cNvPr id="9" name="Metin kutusu 8"/>
            <p:cNvSpPr txBox="1"/>
            <p:nvPr/>
          </p:nvSpPr>
          <p:spPr>
            <a:xfrm>
              <a:off x="4826674" y="1679038"/>
              <a:ext cx="1785661" cy="40011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000" dirty="0" smtClean="0"/>
                <a:t>Tip 0</a:t>
              </a:r>
              <a:endParaRPr lang="tr-TR" sz="2000" dirty="0"/>
            </a:p>
          </p:txBody>
        </p:sp>
        <p:sp>
          <p:nvSpPr>
            <p:cNvPr id="10" name="Metin kutusu 9"/>
            <p:cNvSpPr txBox="1"/>
            <p:nvPr/>
          </p:nvSpPr>
          <p:spPr>
            <a:xfrm>
              <a:off x="5483617" y="2705235"/>
              <a:ext cx="2004496" cy="70788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000" dirty="0" err="1" smtClean="0"/>
                <a:t>Non-polipoid</a:t>
              </a:r>
              <a:endParaRPr lang="tr-TR" sz="2000" dirty="0" smtClean="0"/>
            </a:p>
            <a:p>
              <a:pPr algn="ctr"/>
              <a:r>
                <a:rPr lang="tr-TR" sz="2000" dirty="0" smtClean="0"/>
                <a:t>0-II</a:t>
              </a:r>
              <a:endParaRPr lang="tr-TR" sz="2000" dirty="0"/>
            </a:p>
          </p:txBody>
        </p:sp>
        <p:sp>
          <p:nvSpPr>
            <p:cNvPr id="11" name="Metin kutusu 10"/>
            <p:cNvSpPr txBox="1"/>
            <p:nvPr/>
          </p:nvSpPr>
          <p:spPr>
            <a:xfrm>
              <a:off x="9831977" y="2679107"/>
              <a:ext cx="2022315" cy="70788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000" dirty="0" err="1" smtClean="0"/>
                <a:t>Ekskave</a:t>
              </a:r>
              <a:r>
                <a:rPr lang="tr-TR" sz="2000" dirty="0" smtClean="0"/>
                <a:t> (Oyuk)</a:t>
              </a:r>
            </a:p>
            <a:p>
              <a:pPr algn="ctr"/>
              <a:r>
                <a:rPr lang="tr-TR" sz="2000" dirty="0" smtClean="0"/>
                <a:t>0-III</a:t>
              </a:r>
              <a:endParaRPr lang="tr-TR" sz="2000" dirty="0"/>
            </a:p>
          </p:txBody>
        </p:sp>
        <p:sp>
          <p:nvSpPr>
            <p:cNvPr id="12" name="Metin kutusu 11"/>
            <p:cNvSpPr txBox="1"/>
            <p:nvPr/>
          </p:nvSpPr>
          <p:spPr>
            <a:xfrm>
              <a:off x="1064749" y="2679109"/>
              <a:ext cx="1785661" cy="70788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000" dirty="0" err="1" smtClean="0"/>
                <a:t>Polipoid</a:t>
              </a:r>
              <a:endParaRPr lang="tr-TR" sz="2000" dirty="0" smtClean="0"/>
            </a:p>
            <a:p>
              <a:pPr algn="ctr"/>
              <a:r>
                <a:rPr lang="tr-TR" sz="2000" dirty="0" smtClean="0"/>
                <a:t>0-1</a:t>
              </a:r>
              <a:endParaRPr lang="tr-TR" sz="2000" dirty="0"/>
            </a:p>
          </p:txBody>
        </p:sp>
        <p:cxnSp>
          <p:nvCxnSpPr>
            <p:cNvPr id="14" name="Dirsek Bağlayıcısı 13"/>
            <p:cNvCxnSpPr>
              <a:stCxn id="9" idx="2"/>
              <a:endCxn id="12" idx="0"/>
            </p:cNvCxnSpPr>
            <p:nvPr/>
          </p:nvCxnSpPr>
          <p:spPr>
            <a:xfrm rot="5400000">
              <a:off x="3538563" y="498166"/>
              <a:ext cx="599961" cy="3761925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Dirsek Bağlayıcısı 15"/>
            <p:cNvCxnSpPr>
              <a:stCxn id="9" idx="2"/>
              <a:endCxn id="11" idx="0"/>
            </p:cNvCxnSpPr>
            <p:nvPr/>
          </p:nvCxnSpPr>
          <p:spPr>
            <a:xfrm rot="16200000" flipH="1">
              <a:off x="7981341" y="-182688"/>
              <a:ext cx="599959" cy="5123630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Dirsek Bağlayıcısı 17"/>
            <p:cNvCxnSpPr>
              <a:stCxn id="9" idx="2"/>
              <a:endCxn id="10" idx="0"/>
            </p:cNvCxnSpPr>
            <p:nvPr/>
          </p:nvCxnSpPr>
          <p:spPr>
            <a:xfrm rot="16200000" flipH="1">
              <a:off x="5789642" y="2009011"/>
              <a:ext cx="626087" cy="766360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Dikdörtgen 31"/>
            <p:cNvSpPr/>
            <p:nvPr/>
          </p:nvSpPr>
          <p:spPr>
            <a:xfrm>
              <a:off x="621928" y="4084030"/>
              <a:ext cx="670560" cy="2438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4" name="Dikdörtgen 33"/>
            <p:cNvSpPr/>
            <p:nvPr/>
          </p:nvSpPr>
          <p:spPr>
            <a:xfrm>
              <a:off x="2543443" y="4079992"/>
              <a:ext cx="670560" cy="2438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5" name="Dikdörtgen 34"/>
            <p:cNvSpPr/>
            <p:nvPr/>
          </p:nvSpPr>
          <p:spPr>
            <a:xfrm>
              <a:off x="4381978" y="4079992"/>
              <a:ext cx="670560" cy="2438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6" name="Dikdörtgen 35"/>
            <p:cNvSpPr/>
            <p:nvPr/>
          </p:nvSpPr>
          <p:spPr>
            <a:xfrm>
              <a:off x="6395182" y="4079991"/>
              <a:ext cx="670560" cy="2438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Dikdörtgen 36"/>
            <p:cNvSpPr/>
            <p:nvPr/>
          </p:nvSpPr>
          <p:spPr>
            <a:xfrm>
              <a:off x="8529393" y="4066587"/>
              <a:ext cx="670560" cy="2438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8" name="Dikdörtgen 37"/>
            <p:cNvSpPr/>
            <p:nvPr/>
          </p:nvSpPr>
          <p:spPr>
            <a:xfrm>
              <a:off x="10727888" y="4080253"/>
              <a:ext cx="670560" cy="2438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cxnSp>
          <p:nvCxnSpPr>
            <p:cNvPr id="40" name="Dirsek Bağlayıcısı 39"/>
            <p:cNvCxnSpPr>
              <a:stCxn id="12" idx="2"/>
              <a:endCxn id="32" idx="0"/>
            </p:cNvCxnSpPr>
            <p:nvPr/>
          </p:nvCxnSpPr>
          <p:spPr>
            <a:xfrm rot="5400000">
              <a:off x="1108877" y="3235326"/>
              <a:ext cx="697035" cy="1000372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Dirsek Bağlayıcısı 41"/>
            <p:cNvCxnSpPr>
              <a:stCxn id="12" idx="2"/>
              <a:endCxn id="34" idx="0"/>
            </p:cNvCxnSpPr>
            <p:nvPr/>
          </p:nvCxnSpPr>
          <p:spPr>
            <a:xfrm rot="16200000" flipH="1">
              <a:off x="2071653" y="3272921"/>
              <a:ext cx="692997" cy="921143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Dirsek Bağlayıcısı 43"/>
            <p:cNvCxnSpPr>
              <a:stCxn id="10" idx="2"/>
              <a:endCxn id="35" idx="0"/>
            </p:cNvCxnSpPr>
            <p:nvPr/>
          </p:nvCxnSpPr>
          <p:spPr>
            <a:xfrm rot="5400000">
              <a:off x="5268127" y="2862253"/>
              <a:ext cx="666871" cy="1768607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Dirsek Bağlayıcısı 45"/>
            <p:cNvCxnSpPr>
              <a:stCxn id="10" idx="2"/>
              <a:endCxn id="36" idx="0"/>
            </p:cNvCxnSpPr>
            <p:nvPr/>
          </p:nvCxnSpPr>
          <p:spPr>
            <a:xfrm rot="16200000" flipH="1">
              <a:off x="6274728" y="3624257"/>
              <a:ext cx="666870" cy="244597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Dirsek Bağlayıcısı 49"/>
            <p:cNvCxnSpPr>
              <a:stCxn id="10" idx="2"/>
              <a:endCxn id="37" idx="0"/>
            </p:cNvCxnSpPr>
            <p:nvPr/>
          </p:nvCxnSpPr>
          <p:spPr>
            <a:xfrm rot="16200000" flipH="1">
              <a:off x="7348536" y="2550450"/>
              <a:ext cx="653466" cy="2378808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Dirsek Bağlayıcısı 55"/>
            <p:cNvCxnSpPr>
              <a:stCxn id="11" idx="2"/>
              <a:endCxn id="38" idx="0"/>
            </p:cNvCxnSpPr>
            <p:nvPr/>
          </p:nvCxnSpPr>
          <p:spPr>
            <a:xfrm rot="16200000" flipH="1">
              <a:off x="10606521" y="3623606"/>
              <a:ext cx="693260" cy="220033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Metin kutusu 57"/>
          <p:cNvSpPr txBox="1"/>
          <p:nvPr/>
        </p:nvSpPr>
        <p:spPr>
          <a:xfrm>
            <a:off x="8255726" y="6555948"/>
            <a:ext cx="3849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dirty="0" err="1" smtClean="0"/>
              <a:t>Shaukat</a:t>
            </a:r>
            <a:r>
              <a:rPr lang="tr-TR" sz="1200" dirty="0" smtClean="0"/>
              <a:t> A. </a:t>
            </a:r>
            <a:r>
              <a:rPr lang="tr-TR" sz="1200" dirty="0" err="1" smtClean="0"/>
              <a:t>Gastroenterology</a:t>
            </a:r>
            <a:r>
              <a:rPr lang="tr-TR" sz="1200" dirty="0" smtClean="0"/>
              <a:t> 2020</a:t>
            </a:r>
            <a:endParaRPr lang="tr-TR" sz="1200" dirty="0"/>
          </a:p>
        </p:txBody>
      </p:sp>
      <p:pic>
        <p:nvPicPr>
          <p:cNvPr id="59" name="Resim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88" y="6298886"/>
            <a:ext cx="541096" cy="521055"/>
          </a:xfrm>
          <a:prstGeom prst="rect">
            <a:avLst/>
          </a:prstGeom>
        </p:spPr>
      </p:pic>
      <p:sp>
        <p:nvSpPr>
          <p:cNvPr id="39" name="Metin kutusu 38"/>
          <p:cNvSpPr txBox="1"/>
          <p:nvPr/>
        </p:nvSpPr>
        <p:spPr>
          <a:xfrm>
            <a:off x="3535609" y="449123"/>
            <a:ext cx="4885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 smtClean="0"/>
              <a:t>Paris sınıflaması</a:t>
            </a:r>
            <a:endParaRPr lang="tr-TR" sz="3200" dirty="0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236" y="860523"/>
            <a:ext cx="10173290" cy="5331611"/>
          </a:xfrm>
          <a:prstGeom prst="rect">
            <a:avLst/>
          </a:prstGeom>
        </p:spPr>
      </p:pic>
      <p:sp>
        <p:nvSpPr>
          <p:cNvPr id="15" name="Slayt Numarası Yer Tutucus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151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 8"/>
          <p:cNvGrpSpPr/>
          <p:nvPr/>
        </p:nvGrpSpPr>
        <p:grpSpPr>
          <a:xfrm>
            <a:off x="-6566" y="823613"/>
            <a:ext cx="11338457" cy="4688913"/>
            <a:chOff x="-685945" y="1202689"/>
            <a:chExt cx="11789386" cy="4934249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4361" y="1202689"/>
              <a:ext cx="10609080" cy="4934249"/>
            </a:xfrm>
            <a:prstGeom prst="rect">
              <a:avLst/>
            </a:prstGeom>
          </p:spPr>
        </p:pic>
        <p:sp>
          <p:nvSpPr>
            <p:cNvPr id="3" name="Metin kutusu 2"/>
            <p:cNvSpPr txBox="1"/>
            <p:nvPr/>
          </p:nvSpPr>
          <p:spPr>
            <a:xfrm>
              <a:off x="8672554" y="4229212"/>
              <a:ext cx="1942011" cy="874477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b="1" dirty="0" smtClean="0"/>
                <a:t>LST-</a:t>
              </a:r>
              <a:r>
                <a:rPr lang="tr-TR" sz="1600" b="1" dirty="0" err="1" smtClean="0"/>
                <a:t>Nongranular</a:t>
              </a:r>
              <a:r>
                <a:rPr lang="tr-TR" sz="1600" b="1" dirty="0" smtClean="0"/>
                <a:t> </a:t>
              </a:r>
            </a:p>
            <a:p>
              <a:pPr algn="ctr"/>
              <a:r>
                <a:rPr lang="tr-TR" sz="1600" b="1" dirty="0" smtClean="0"/>
                <a:t>Hafif depreşe </a:t>
              </a:r>
              <a:r>
                <a:rPr lang="tr-TR" sz="1400" b="1" dirty="0" smtClean="0"/>
                <a:t>(</a:t>
              </a:r>
              <a:r>
                <a:rPr lang="tr-TR" sz="1400" b="1" dirty="0" err="1" smtClean="0"/>
                <a:t>Pseudodepressed</a:t>
              </a:r>
              <a:r>
                <a:rPr lang="tr-TR" sz="1400" b="1" dirty="0" smtClean="0"/>
                <a:t>)</a:t>
              </a:r>
              <a:endParaRPr lang="tr-TR" sz="1400" b="1" dirty="0"/>
            </a:p>
          </p:txBody>
        </p:sp>
        <p:sp>
          <p:nvSpPr>
            <p:cNvPr id="4" name="Metin kutusu 3"/>
            <p:cNvSpPr txBox="1"/>
            <p:nvPr/>
          </p:nvSpPr>
          <p:spPr>
            <a:xfrm>
              <a:off x="6309097" y="4229213"/>
              <a:ext cx="1874580" cy="874477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b="1" dirty="0" smtClean="0"/>
                <a:t>LST-</a:t>
              </a:r>
              <a:r>
                <a:rPr lang="tr-TR" sz="1600" b="1" dirty="0" err="1" smtClean="0"/>
                <a:t>Nongranular</a:t>
              </a:r>
              <a:r>
                <a:rPr lang="tr-TR" sz="1600" b="1" dirty="0" smtClean="0"/>
                <a:t> </a:t>
              </a:r>
            </a:p>
            <a:p>
              <a:pPr algn="ctr"/>
              <a:r>
                <a:rPr lang="tr-TR" sz="1600" b="1" dirty="0" smtClean="0"/>
                <a:t>Hafif kabarık          </a:t>
              </a:r>
              <a:r>
                <a:rPr lang="tr-TR" sz="1400" b="1" dirty="0" smtClean="0"/>
                <a:t>(</a:t>
              </a:r>
              <a:r>
                <a:rPr lang="tr-TR" sz="1400" b="1" dirty="0" err="1" smtClean="0"/>
                <a:t>Flat</a:t>
              </a:r>
              <a:r>
                <a:rPr lang="tr-TR" sz="1400" b="1" dirty="0" smtClean="0"/>
                <a:t> </a:t>
              </a:r>
              <a:r>
                <a:rPr lang="tr-TR" sz="1400" b="1" dirty="0" err="1" smtClean="0"/>
                <a:t>elevated</a:t>
              </a:r>
              <a:r>
                <a:rPr lang="tr-TR" sz="1400" b="1" dirty="0" smtClean="0"/>
                <a:t>)</a:t>
              </a:r>
              <a:endParaRPr lang="tr-TR" sz="1400" b="1" dirty="0"/>
            </a:p>
          </p:txBody>
        </p:sp>
        <p:sp>
          <p:nvSpPr>
            <p:cNvPr id="5" name="Metin kutusu 4"/>
            <p:cNvSpPr txBox="1"/>
            <p:nvPr/>
          </p:nvSpPr>
          <p:spPr>
            <a:xfrm>
              <a:off x="3254153" y="4229212"/>
              <a:ext cx="1942011" cy="615372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b="1" dirty="0" smtClean="0"/>
                <a:t>LST-</a:t>
              </a:r>
              <a:r>
                <a:rPr lang="tr-TR" sz="1600" b="1" dirty="0" err="1" smtClean="0"/>
                <a:t>Granular</a:t>
              </a:r>
              <a:r>
                <a:rPr lang="tr-TR" sz="1600" b="1" dirty="0" smtClean="0"/>
                <a:t> </a:t>
              </a:r>
            </a:p>
            <a:p>
              <a:pPr algn="ctr"/>
              <a:r>
                <a:rPr lang="tr-TR" sz="1600" b="1" dirty="0" err="1" smtClean="0"/>
                <a:t>Nodular</a:t>
              </a:r>
              <a:r>
                <a:rPr lang="tr-TR" sz="1600" b="1" dirty="0" smtClean="0"/>
                <a:t> </a:t>
              </a:r>
              <a:r>
                <a:rPr lang="tr-TR" sz="1600" b="1" dirty="0" err="1" smtClean="0"/>
                <a:t>mixed</a:t>
              </a:r>
              <a:endParaRPr lang="tr-TR" sz="1600" b="1" dirty="0"/>
            </a:p>
          </p:txBody>
        </p:sp>
        <p:sp>
          <p:nvSpPr>
            <p:cNvPr id="6" name="Metin kutusu 5"/>
            <p:cNvSpPr txBox="1"/>
            <p:nvPr/>
          </p:nvSpPr>
          <p:spPr>
            <a:xfrm>
              <a:off x="1245832" y="4229214"/>
              <a:ext cx="1519445" cy="615372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b="1" dirty="0" smtClean="0"/>
                <a:t>LST-</a:t>
              </a:r>
              <a:r>
                <a:rPr lang="tr-TR" sz="1600" b="1" dirty="0" err="1" smtClean="0"/>
                <a:t>Granular</a:t>
              </a:r>
              <a:r>
                <a:rPr lang="tr-TR" sz="1600" b="1" dirty="0" smtClean="0"/>
                <a:t> </a:t>
              </a:r>
            </a:p>
            <a:p>
              <a:pPr algn="ctr"/>
              <a:r>
                <a:rPr lang="tr-TR" sz="1600" b="1" dirty="0" err="1" smtClean="0"/>
                <a:t>homogenous</a:t>
              </a:r>
              <a:endParaRPr lang="tr-TR" sz="1600" b="1" dirty="0"/>
            </a:p>
          </p:txBody>
        </p:sp>
        <p:sp>
          <p:nvSpPr>
            <p:cNvPr id="7" name="Metin kutusu 6"/>
            <p:cNvSpPr txBox="1"/>
            <p:nvPr/>
          </p:nvSpPr>
          <p:spPr>
            <a:xfrm>
              <a:off x="242798" y="2094185"/>
              <a:ext cx="1384663" cy="1392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dirty="0" err="1" smtClean="0"/>
                <a:t>Epitel</a:t>
              </a:r>
              <a:endParaRPr lang="tr-TR" sz="1600" dirty="0" smtClean="0"/>
            </a:p>
            <a:p>
              <a:endParaRPr lang="tr-TR" sz="1600" dirty="0" smtClean="0"/>
            </a:p>
            <a:p>
              <a:r>
                <a:rPr lang="tr-TR" sz="1600" dirty="0" err="1" smtClean="0"/>
                <a:t>Neoplazi</a:t>
              </a:r>
              <a:endParaRPr lang="tr-TR" sz="1600" dirty="0" smtClean="0"/>
            </a:p>
            <a:p>
              <a:endParaRPr lang="tr-TR" sz="1600" dirty="0" smtClean="0"/>
            </a:p>
            <a:p>
              <a:r>
                <a:rPr lang="tr-TR" sz="1600" dirty="0" err="1" smtClean="0"/>
                <a:t>Submukoza</a:t>
              </a:r>
              <a:endParaRPr lang="tr-TR" sz="1600" dirty="0"/>
            </a:p>
          </p:txBody>
        </p:sp>
        <p:pic>
          <p:nvPicPr>
            <p:cNvPr id="8" name="Resim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85945" y="1857175"/>
              <a:ext cx="937452" cy="1717554"/>
            </a:xfrm>
            <a:prstGeom prst="rect">
              <a:avLst/>
            </a:prstGeom>
          </p:spPr>
        </p:pic>
      </p:grpSp>
      <p:sp>
        <p:nvSpPr>
          <p:cNvPr id="10" name="Metin kutusu 9"/>
          <p:cNvSpPr txBox="1"/>
          <p:nvPr/>
        </p:nvSpPr>
        <p:spPr>
          <a:xfrm>
            <a:off x="4214948" y="238838"/>
            <a:ext cx="3796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 smtClean="0"/>
              <a:t>LST  polip </a:t>
            </a:r>
            <a:r>
              <a:rPr lang="tr-TR" sz="2400" dirty="0" smtClean="0"/>
              <a:t>(&gt;10mm)</a:t>
            </a:r>
            <a:endParaRPr lang="tr-TR" sz="2400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381" y="1094587"/>
            <a:ext cx="1583515" cy="13769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4011" y="5097863"/>
            <a:ext cx="1886365" cy="16674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88" y="6298886"/>
            <a:ext cx="541096" cy="521055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9004" y="5098776"/>
            <a:ext cx="1820093" cy="16764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Slayt Numarası Yer Tutucusu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03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218" y="476998"/>
            <a:ext cx="6153150" cy="4905375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8" y="6285766"/>
            <a:ext cx="541096" cy="521055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255726" y="6542828"/>
            <a:ext cx="3849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dirty="0" err="1" smtClean="0"/>
              <a:t>Shaukat</a:t>
            </a:r>
            <a:r>
              <a:rPr lang="tr-TR" sz="1200" dirty="0" smtClean="0"/>
              <a:t> A. </a:t>
            </a:r>
            <a:r>
              <a:rPr lang="tr-TR" sz="1200" dirty="0" err="1" smtClean="0"/>
              <a:t>Gastroenterology</a:t>
            </a:r>
            <a:r>
              <a:rPr lang="tr-TR" sz="1200" dirty="0" smtClean="0"/>
              <a:t> 2020</a:t>
            </a:r>
            <a:endParaRPr lang="tr-TR" sz="1200" dirty="0"/>
          </a:p>
        </p:txBody>
      </p:sp>
      <p:sp>
        <p:nvSpPr>
          <p:cNvPr id="2" name="Metin kutusu 1"/>
          <p:cNvSpPr txBox="1"/>
          <p:nvPr/>
        </p:nvSpPr>
        <p:spPr>
          <a:xfrm>
            <a:off x="2812868" y="5639435"/>
            <a:ext cx="7027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err="1" smtClean="0"/>
              <a:t>Laterally</a:t>
            </a:r>
            <a:r>
              <a:rPr lang="tr-TR" dirty="0" smtClean="0"/>
              <a:t> </a:t>
            </a:r>
            <a:r>
              <a:rPr lang="tr-TR" dirty="0" err="1" smtClean="0"/>
              <a:t>spreading</a:t>
            </a:r>
            <a:r>
              <a:rPr lang="tr-TR" dirty="0" smtClean="0"/>
              <a:t> </a:t>
            </a:r>
            <a:r>
              <a:rPr lang="tr-TR" dirty="0" err="1" smtClean="0"/>
              <a:t>Granular</a:t>
            </a:r>
            <a:r>
              <a:rPr lang="tr-TR" dirty="0" smtClean="0"/>
              <a:t> </a:t>
            </a:r>
            <a:r>
              <a:rPr lang="tr-TR" dirty="0" err="1" smtClean="0"/>
              <a:t>tumor</a:t>
            </a:r>
            <a:r>
              <a:rPr lang="tr-TR" dirty="0" smtClean="0"/>
              <a:t> (LST-G)</a:t>
            </a:r>
          </a:p>
          <a:p>
            <a:pPr algn="ctr"/>
            <a:r>
              <a:rPr lang="tr-TR" dirty="0" smtClean="0"/>
              <a:t>A ve B; </a:t>
            </a:r>
            <a:r>
              <a:rPr lang="tr-TR" dirty="0" err="1" smtClean="0"/>
              <a:t>Nodüler</a:t>
            </a:r>
            <a:r>
              <a:rPr lang="tr-TR" dirty="0" smtClean="0"/>
              <a:t> yüzey,  C ve D; </a:t>
            </a:r>
            <a:r>
              <a:rPr lang="tr-TR" dirty="0" err="1" smtClean="0"/>
              <a:t>Mikst</a:t>
            </a:r>
            <a:r>
              <a:rPr lang="tr-TR" dirty="0" smtClean="0"/>
              <a:t> </a:t>
            </a:r>
            <a:r>
              <a:rPr lang="tr-TR" dirty="0" err="1" smtClean="0"/>
              <a:t>nodüler</a:t>
            </a:r>
            <a:r>
              <a:rPr lang="tr-TR" dirty="0" smtClean="0"/>
              <a:t> morfoloji</a:t>
            </a:r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357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5968" y="566264"/>
            <a:ext cx="6033271" cy="4816109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8" y="6285766"/>
            <a:ext cx="541096" cy="521055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255726" y="6542828"/>
            <a:ext cx="3849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dirty="0" err="1" smtClean="0"/>
              <a:t>Shaukat</a:t>
            </a:r>
            <a:r>
              <a:rPr lang="tr-TR" sz="1200" dirty="0" smtClean="0"/>
              <a:t> A. </a:t>
            </a:r>
            <a:r>
              <a:rPr lang="tr-TR" sz="1200" dirty="0" err="1" smtClean="0"/>
              <a:t>Gastroenterology</a:t>
            </a:r>
            <a:r>
              <a:rPr lang="tr-TR" sz="1200" dirty="0" smtClean="0"/>
              <a:t> 2020</a:t>
            </a:r>
            <a:endParaRPr lang="tr-TR" sz="1200" dirty="0"/>
          </a:p>
        </p:txBody>
      </p:sp>
      <p:sp>
        <p:nvSpPr>
          <p:cNvPr id="7" name="Metin kutusu 6"/>
          <p:cNvSpPr txBox="1"/>
          <p:nvPr/>
        </p:nvSpPr>
        <p:spPr>
          <a:xfrm>
            <a:off x="2734490" y="5639435"/>
            <a:ext cx="7027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err="1" smtClean="0"/>
              <a:t>Laterally</a:t>
            </a:r>
            <a:r>
              <a:rPr lang="tr-TR" dirty="0" smtClean="0"/>
              <a:t> </a:t>
            </a:r>
            <a:r>
              <a:rPr lang="tr-TR" dirty="0" err="1" smtClean="0"/>
              <a:t>spreading</a:t>
            </a:r>
            <a:r>
              <a:rPr lang="tr-TR" dirty="0" smtClean="0"/>
              <a:t> </a:t>
            </a:r>
            <a:r>
              <a:rPr lang="tr-TR" dirty="0" err="1" smtClean="0"/>
              <a:t>Nongranular</a:t>
            </a:r>
            <a:r>
              <a:rPr lang="tr-TR" dirty="0" smtClean="0"/>
              <a:t> </a:t>
            </a:r>
            <a:r>
              <a:rPr lang="tr-TR" dirty="0" err="1" smtClean="0"/>
              <a:t>tumor</a:t>
            </a:r>
            <a:r>
              <a:rPr lang="tr-TR" dirty="0" smtClean="0"/>
              <a:t> (LST-NG)</a:t>
            </a:r>
          </a:p>
          <a:p>
            <a:pPr algn="ctr"/>
            <a:r>
              <a:rPr lang="tr-TR" dirty="0" smtClean="0"/>
              <a:t>A ve B; Düzgün yüzey,  C ve D; </a:t>
            </a:r>
            <a:r>
              <a:rPr lang="tr-TR" dirty="0" err="1" smtClean="0"/>
              <a:t>Pseudodepressed</a:t>
            </a:r>
            <a:r>
              <a:rPr lang="tr-TR" dirty="0" smtClean="0"/>
              <a:t> morfoloji</a:t>
            </a:r>
            <a:endParaRPr lang="tr-TR" dirty="0"/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479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o 5"/>
          <p:cNvGraphicFramePr>
            <a:graphicFrameLocks noGrp="1"/>
          </p:cNvGraphicFramePr>
          <p:nvPr>
            <p:extLst/>
          </p:nvPr>
        </p:nvGraphicFramePr>
        <p:xfrm>
          <a:off x="1665569" y="372617"/>
          <a:ext cx="9062720" cy="6280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3518">
                  <a:extLst>
                    <a:ext uri="{9D8B030D-6E8A-4147-A177-3AD203B41FA5}">
                      <a16:colId xmlns:a16="http://schemas.microsoft.com/office/drawing/2014/main" val="4145844003"/>
                    </a:ext>
                  </a:extLst>
                </a:gridCol>
                <a:gridCol w="3159202">
                  <a:extLst>
                    <a:ext uri="{9D8B030D-6E8A-4147-A177-3AD203B41FA5}">
                      <a16:colId xmlns:a16="http://schemas.microsoft.com/office/drawing/2014/main" val="2123079365"/>
                    </a:ext>
                  </a:extLst>
                </a:gridCol>
              </a:tblGrid>
              <a:tr h="717530">
                <a:tc>
                  <a:txBody>
                    <a:bodyPr/>
                    <a:lstStyle/>
                    <a:p>
                      <a:r>
                        <a:rPr lang="tr-TR" sz="2400" dirty="0" smtClean="0">
                          <a:solidFill>
                            <a:schemeClr val="tx1"/>
                          </a:solidFill>
                        </a:rPr>
                        <a:t>LST morfolojisi</a:t>
                      </a:r>
                      <a:endParaRPr lang="tr-TR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Submukozal</a:t>
                      </a:r>
                      <a:r>
                        <a:rPr lang="tr-TR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2000" baseline="0" dirty="0" err="1" smtClean="0">
                          <a:solidFill>
                            <a:schemeClr val="tx1"/>
                          </a:solidFill>
                        </a:rPr>
                        <a:t>invazyon</a:t>
                      </a:r>
                      <a:r>
                        <a:rPr lang="tr-TR" sz="2000" baseline="0" dirty="0" smtClean="0">
                          <a:solidFill>
                            <a:schemeClr val="tx1"/>
                          </a:solidFill>
                        </a:rPr>
                        <a:t> ve </a:t>
                      </a:r>
                      <a:r>
                        <a:rPr lang="tr-TR" sz="2000" baseline="0" dirty="0" err="1" smtClean="0">
                          <a:solidFill>
                            <a:schemeClr val="tx1"/>
                          </a:solidFill>
                        </a:rPr>
                        <a:t>fibrozis</a:t>
                      </a:r>
                      <a:r>
                        <a:rPr lang="tr-TR" sz="2000" baseline="0" dirty="0" smtClean="0">
                          <a:solidFill>
                            <a:schemeClr val="tx1"/>
                          </a:solidFill>
                        </a:rPr>
                        <a:t> riski (%)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824993"/>
                  </a:ext>
                </a:extLst>
              </a:tr>
              <a:tr h="390310">
                <a:tc>
                  <a:txBody>
                    <a:bodyPr/>
                    <a:lstStyle/>
                    <a:p>
                      <a:pPr algn="l"/>
                      <a:r>
                        <a:rPr lang="tr-TR" sz="2000" b="1" dirty="0" smtClean="0">
                          <a:solidFill>
                            <a:schemeClr val="tx1"/>
                          </a:solidFill>
                        </a:rPr>
                        <a:t>LST – G (%60-80)</a:t>
                      </a:r>
                      <a:endParaRPr lang="tr-TR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068740"/>
                  </a:ext>
                </a:extLst>
              </a:tr>
              <a:tr h="717530">
                <a:tc>
                  <a:txBody>
                    <a:bodyPr/>
                    <a:lstStyle/>
                    <a:p>
                      <a:r>
                        <a:rPr lang="tr-TR" sz="1800" b="1" dirty="0" smtClean="0"/>
                        <a:t>Homojen nodüllü, geniş LST-G </a:t>
                      </a:r>
                      <a:endParaRPr lang="tr-TR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&lt; 2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8031084"/>
                  </a:ext>
                </a:extLst>
              </a:tr>
              <a:tr h="717530">
                <a:tc>
                  <a:txBody>
                    <a:bodyPr/>
                    <a:lstStyle/>
                    <a:p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Mixed LST-G</a:t>
                      </a:r>
                      <a:r>
                        <a:rPr lang="tr-TR" b="1" baseline="0" dirty="0" smtClean="0">
                          <a:solidFill>
                            <a:schemeClr val="tx1"/>
                          </a:solidFill>
                        </a:rPr>
                        <a:t>                        &lt;20 mm</a:t>
                      </a:r>
                    </a:p>
                    <a:p>
                      <a:r>
                        <a:rPr lang="tr-TR" b="1" baseline="0" dirty="0" smtClean="0">
                          <a:solidFill>
                            <a:schemeClr val="tx1"/>
                          </a:solidFill>
                        </a:rPr>
                        <a:t>                                              &gt;20 mm</a:t>
                      </a:r>
                    </a:p>
                    <a:p>
                      <a:endParaRPr lang="tr-TR" sz="16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İnvazyon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genellikle en geniş nodül altındadır. </a:t>
                      </a:r>
                    </a:p>
                    <a:p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En geniş lezyonun tek parça halinde çıkarılması histolojik değerlendirmenin optimizasyonu bakımından önemli olabilir</a:t>
                      </a:r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                           7</a:t>
                      </a:r>
                    </a:p>
                    <a:p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                          38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9611569"/>
                  </a:ext>
                </a:extLst>
              </a:tr>
              <a:tr h="426072"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                                     </a:t>
                      </a:r>
                      <a:r>
                        <a:rPr lang="tr-TR" sz="2000" b="1" dirty="0" smtClean="0">
                          <a:solidFill>
                            <a:schemeClr val="tx1"/>
                          </a:solidFill>
                        </a:rPr>
                        <a:t>LST-NG (%20-40)</a:t>
                      </a:r>
                      <a:endParaRPr lang="tr-TR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521537"/>
                  </a:ext>
                </a:extLst>
              </a:tr>
              <a:tr h="717530">
                <a:tc>
                  <a:txBody>
                    <a:bodyPr/>
                    <a:lstStyle/>
                    <a:p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LST-NG  </a:t>
                      </a:r>
                      <a:r>
                        <a:rPr lang="tr-TR" b="1" dirty="0" err="1" smtClean="0">
                          <a:solidFill>
                            <a:schemeClr val="tx1"/>
                          </a:solidFill>
                        </a:rPr>
                        <a:t>Pseudodepressed</a:t>
                      </a:r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        10 - 19 mm</a:t>
                      </a:r>
                    </a:p>
                    <a:p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                                                       20 - 29 mm</a:t>
                      </a:r>
                    </a:p>
                    <a:p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27,8</a:t>
                      </a:r>
                    </a:p>
                    <a:p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41,4</a:t>
                      </a:r>
                    </a:p>
                    <a:p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7544897"/>
                  </a:ext>
                </a:extLst>
              </a:tr>
              <a:tr h="717530">
                <a:tc>
                  <a:txBody>
                    <a:bodyPr/>
                    <a:lstStyle/>
                    <a:p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LST- NG  Flat </a:t>
                      </a:r>
                      <a:r>
                        <a:rPr lang="tr-TR" b="1" dirty="0" err="1" smtClean="0">
                          <a:solidFill>
                            <a:schemeClr val="tx1"/>
                          </a:solidFill>
                        </a:rPr>
                        <a:t>elevated</a:t>
                      </a:r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                10 – 19 mm</a:t>
                      </a:r>
                    </a:p>
                    <a:p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                                                       20</a:t>
                      </a:r>
                      <a:r>
                        <a:rPr lang="tr-TR" b="1" baseline="0" dirty="0" smtClean="0">
                          <a:solidFill>
                            <a:schemeClr val="tx1"/>
                          </a:solidFill>
                        </a:rPr>
                        <a:t> -  29 mm, &gt;</a:t>
                      </a:r>
                    </a:p>
                    <a:p>
                      <a:r>
                        <a:rPr lang="tr-TR" b="0" baseline="0" dirty="0" err="1" smtClean="0">
                          <a:solidFill>
                            <a:schemeClr val="tx1"/>
                          </a:solidFill>
                        </a:rPr>
                        <a:t>İnvazyon</a:t>
                      </a:r>
                      <a:r>
                        <a:rPr lang="tr-TR" b="0" baseline="0" dirty="0" smtClean="0">
                          <a:solidFill>
                            <a:schemeClr val="tx1"/>
                          </a:solidFill>
                        </a:rPr>
                        <a:t> genellikle </a:t>
                      </a:r>
                      <a:r>
                        <a:rPr lang="tr-TR" b="0" baseline="0" dirty="0" err="1" smtClean="0">
                          <a:solidFill>
                            <a:schemeClr val="tx1"/>
                          </a:solidFill>
                        </a:rPr>
                        <a:t>multifokal</a:t>
                      </a:r>
                      <a:r>
                        <a:rPr lang="tr-TR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endParaRPr lang="tr-TR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tr-TR" b="0" baseline="0" dirty="0" smtClean="0">
                          <a:solidFill>
                            <a:schemeClr val="tx1"/>
                          </a:solidFill>
                        </a:rPr>
                        <a:t>LST – NG poliplerde </a:t>
                      </a:r>
                      <a:r>
                        <a:rPr lang="tr-TR" b="0" baseline="0" dirty="0" err="1" smtClean="0">
                          <a:solidFill>
                            <a:schemeClr val="tx1"/>
                          </a:solidFill>
                        </a:rPr>
                        <a:t>submukozal</a:t>
                      </a:r>
                      <a:r>
                        <a:rPr lang="tr-TR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b="0" baseline="0" dirty="0" err="1" smtClean="0">
                          <a:solidFill>
                            <a:schemeClr val="tx1"/>
                          </a:solidFill>
                        </a:rPr>
                        <a:t>fibrozis</a:t>
                      </a:r>
                      <a:r>
                        <a:rPr lang="tr-TR" b="0" baseline="0" dirty="0" smtClean="0">
                          <a:solidFill>
                            <a:schemeClr val="tx1"/>
                          </a:solidFill>
                        </a:rPr>
                        <a:t> belirgindir.</a:t>
                      </a:r>
                      <a:endParaRPr lang="tr-TR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                         6-12</a:t>
                      </a:r>
                    </a:p>
                    <a:p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                        12,5 - 83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6205674"/>
                  </a:ext>
                </a:extLst>
              </a:tr>
            </a:tbl>
          </a:graphicData>
        </a:graphic>
      </p:graphicFrame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8" y="6298886"/>
            <a:ext cx="541096" cy="521055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6490566" y="6347210"/>
            <a:ext cx="5701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dirty="0" err="1" smtClean="0"/>
              <a:t>Facciorusso</a:t>
            </a:r>
            <a:r>
              <a:rPr lang="tr-TR" sz="1200" dirty="0" smtClean="0"/>
              <a:t> A. World J </a:t>
            </a:r>
            <a:r>
              <a:rPr lang="tr-TR" sz="1200" dirty="0" err="1" smtClean="0"/>
              <a:t>Gastroenterol</a:t>
            </a:r>
            <a:r>
              <a:rPr lang="tr-TR" sz="1200" dirty="0" smtClean="0"/>
              <a:t> 2015, </a:t>
            </a:r>
            <a:r>
              <a:rPr lang="tr-TR" sz="1200" dirty="0" err="1" smtClean="0"/>
              <a:t>Uraoka</a:t>
            </a:r>
            <a:r>
              <a:rPr lang="tr-TR" sz="1200" dirty="0" smtClean="0"/>
              <a:t> T. Gut 2006</a:t>
            </a:r>
          </a:p>
          <a:p>
            <a:r>
              <a:rPr lang="tr-TR" sz="1200" dirty="0" smtClean="0"/>
              <a:t>                                                                                                </a:t>
            </a:r>
            <a:r>
              <a:rPr lang="tr-TR" sz="1200" dirty="0" err="1" smtClean="0"/>
              <a:t>Kudo</a:t>
            </a:r>
            <a:r>
              <a:rPr lang="tr-TR" sz="1200" dirty="0" smtClean="0"/>
              <a:t>  S. </a:t>
            </a:r>
            <a:r>
              <a:rPr lang="tr-TR" sz="1200" dirty="0" err="1" smtClean="0"/>
              <a:t>Gastrointest</a:t>
            </a:r>
            <a:r>
              <a:rPr lang="tr-TR" sz="1200" dirty="0" smtClean="0"/>
              <a:t> </a:t>
            </a:r>
            <a:r>
              <a:rPr lang="tr-TR" sz="1200" dirty="0" err="1" smtClean="0"/>
              <a:t>Endosc</a:t>
            </a:r>
            <a:r>
              <a:rPr lang="tr-TR" sz="1200" dirty="0" smtClean="0"/>
              <a:t> 2008</a:t>
            </a:r>
            <a:endParaRPr lang="tr-TR" sz="1200" dirty="0"/>
          </a:p>
        </p:txBody>
      </p:sp>
      <p:cxnSp>
        <p:nvCxnSpPr>
          <p:cNvPr id="11" name="Düz Bağlayıcı 10"/>
          <p:cNvCxnSpPr/>
          <p:nvPr/>
        </p:nvCxnSpPr>
        <p:spPr>
          <a:xfrm>
            <a:off x="5285432" y="1866985"/>
            <a:ext cx="346668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Düz Bağlayıcı 12"/>
          <p:cNvCxnSpPr/>
          <p:nvPr/>
        </p:nvCxnSpPr>
        <p:spPr>
          <a:xfrm>
            <a:off x="5308879" y="2426677"/>
            <a:ext cx="346668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Düz Bağlayıcı 19"/>
          <p:cNvCxnSpPr/>
          <p:nvPr/>
        </p:nvCxnSpPr>
        <p:spPr>
          <a:xfrm>
            <a:off x="5308879" y="2664823"/>
            <a:ext cx="346668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Düz Bağlayıcı 21"/>
          <p:cNvCxnSpPr/>
          <p:nvPr/>
        </p:nvCxnSpPr>
        <p:spPr>
          <a:xfrm>
            <a:off x="5848139" y="4484246"/>
            <a:ext cx="29039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Düz Bağlayıcı 23"/>
          <p:cNvCxnSpPr/>
          <p:nvPr/>
        </p:nvCxnSpPr>
        <p:spPr>
          <a:xfrm>
            <a:off x="5871586" y="4761579"/>
            <a:ext cx="29039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Düz Bağlayıcı 25"/>
          <p:cNvCxnSpPr/>
          <p:nvPr/>
        </p:nvCxnSpPr>
        <p:spPr>
          <a:xfrm flipV="1">
            <a:off x="5901731" y="5382905"/>
            <a:ext cx="2934119" cy="10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Düz Bağlayıcı 31"/>
          <p:cNvCxnSpPr/>
          <p:nvPr/>
        </p:nvCxnSpPr>
        <p:spPr>
          <a:xfrm flipV="1">
            <a:off x="6035040" y="5654589"/>
            <a:ext cx="2770665" cy="59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537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52278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3200" dirty="0">
                <a:latin typeface="+mn-lt"/>
              </a:rPr>
              <a:t>Submukozal </a:t>
            </a:r>
            <a:r>
              <a:rPr lang="tr-TR" sz="3200" dirty="0" err="1">
                <a:latin typeface="+mn-lt"/>
              </a:rPr>
              <a:t>invazyonun</a:t>
            </a:r>
            <a:r>
              <a:rPr lang="tr-TR" sz="3200" dirty="0">
                <a:latin typeface="+mn-lt"/>
              </a:rPr>
              <a:t> değerlendirilmesinde </a:t>
            </a:r>
            <a:r>
              <a:rPr lang="tr-TR" sz="3200" dirty="0" smtClean="0">
                <a:latin typeface="+mn-lt"/>
              </a:rPr>
              <a:t>kullanılan histolojik </a:t>
            </a:r>
            <a:r>
              <a:rPr lang="tr-TR" sz="3200" dirty="0" err="1" smtClean="0">
                <a:latin typeface="+mn-lt"/>
              </a:rPr>
              <a:t>evreleme</a:t>
            </a:r>
            <a:r>
              <a:rPr lang="tr-TR" sz="3200" dirty="0" smtClean="0">
                <a:latin typeface="+mn-lt"/>
              </a:rPr>
              <a:t> sistemleri</a:t>
            </a:r>
            <a:endParaRPr lang="tr-TR" sz="3200" dirty="0">
              <a:latin typeface="+mn-lt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63111" y="2624412"/>
            <a:ext cx="4007069" cy="2672802"/>
          </a:xfrm>
        </p:spPr>
        <p:txBody>
          <a:bodyPr/>
          <a:lstStyle/>
          <a:p>
            <a:endParaRPr lang="tr-TR" dirty="0"/>
          </a:p>
          <a:p>
            <a:r>
              <a:rPr lang="tr-TR" dirty="0" smtClean="0"/>
              <a:t>Kikuchi</a:t>
            </a:r>
          </a:p>
          <a:p>
            <a:r>
              <a:rPr lang="tr-TR" dirty="0" smtClean="0"/>
              <a:t>Kitajima</a:t>
            </a:r>
          </a:p>
          <a:p>
            <a:r>
              <a:rPr lang="tr-TR" dirty="0" err="1" smtClean="0"/>
              <a:t>Haggit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8" y="6298886"/>
            <a:ext cx="541096" cy="521055"/>
          </a:xfrm>
          <a:prstGeom prst="rect">
            <a:avLst/>
          </a:prstGeom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832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13576" y="1760761"/>
            <a:ext cx="10515600" cy="4351338"/>
          </a:xfrm>
        </p:spPr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tr-TR" dirty="0" smtClean="0"/>
              <a:t>Cerrahi rezeksiyon ile alınması gereken derin </a:t>
            </a:r>
            <a:r>
              <a:rPr lang="tr-TR" dirty="0" err="1" smtClean="0"/>
              <a:t>submukozal</a:t>
            </a:r>
            <a:r>
              <a:rPr lang="tr-TR" dirty="0" smtClean="0"/>
              <a:t> </a:t>
            </a:r>
            <a:r>
              <a:rPr lang="tr-TR" dirty="0" err="1" smtClean="0"/>
              <a:t>invazyonlu</a:t>
            </a:r>
            <a:r>
              <a:rPr lang="tr-TR" dirty="0" smtClean="0"/>
              <a:t> poliplerin endoskopik olarak tanınması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tr-TR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tr-TR" dirty="0" err="1" smtClean="0"/>
              <a:t>Yüzeyel</a:t>
            </a:r>
            <a:r>
              <a:rPr lang="tr-TR" dirty="0" smtClean="0"/>
              <a:t> </a:t>
            </a:r>
            <a:r>
              <a:rPr lang="tr-TR" dirty="0" err="1" smtClean="0"/>
              <a:t>submukozal</a:t>
            </a:r>
            <a:r>
              <a:rPr lang="tr-TR" dirty="0" smtClean="0"/>
              <a:t> </a:t>
            </a:r>
            <a:r>
              <a:rPr lang="tr-TR" dirty="0" err="1" smtClean="0"/>
              <a:t>invazyonlu</a:t>
            </a:r>
            <a:r>
              <a:rPr lang="tr-TR" dirty="0" smtClean="0"/>
              <a:t> poliplerin optimal endoskopik rezeksiyonu ve </a:t>
            </a:r>
            <a:r>
              <a:rPr lang="tr-TR" dirty="0" err="1" smtClean="0"/>
              <a:t>preparasyonu</a:t>
            </a:r>
            <a:endParaRPr lang="tr-TR" dirty="0" smtClean="0"/>
          </a:p>
          <a:p>
            <a:pPr>
              <a:buClr>
                <a:schemeClr val="accent6">
                  <a:lumMod val="75000"/>
                </a:schemeClr>
              </a:buClr>
            </a:pPr>
            <a:endParaRPr lang="tr-TR" dirty="0"/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tr-TR" dirty="0" smtClean="0"/>
              <a:t>Endoskopik olarak çıkarılmış ve </a:t>
            </a:r>
            <a:r>
              <a:rPr lang="tr-TR" dirty="0" err="1" smtClean="0"/>
              <a:t>submukozal</a:t>
            </a:r>
            <a:r>
              <a:rPr lang="tr-TR" dirty="0" smtClean="0"/>
              <a:t> </a:t>
            </a:r>
            <a:r>
              <a:rPr lang="tr-TR" dirty="0" err="1" smtClean="0"/>
              <a:t>invazyon</a:t>
            </a:r>
            <a:r>
              <a:rPr lang="tr-TR" dirty="0" smtClean="0"/>
              <a:t> saptanmış olan olgularda cerrahi fayda ve risklerinin değerlendirilmesi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0" y="6319903"/>
            <a:ext cx="541096" cy="521055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2943496" y="470262"/>
            <a:ext cx="5843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 smtClean="0"/>
              <a:t>Temel  sorunlar</a:t>
            </a:r>
            <a:endParaRPr lang="tr-TR" sz="36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913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etin kutusu 12"/>
          <p:cNvSpPr txBox="1"/>
          <p:nvPr/>
        </p:nvSpPr>
        <p:spPr>
          <a:xfrm>
            <a:off x="9648496" y="6555948"/>
            <a:ext cx="24564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dirty="0" err="1" smtClean="0"/>
              <a:t>Shaukat</a:t>
            </a:r>
            <a:r>
              <a:rPr lang="tr-TR" sz="1200" dirty="0" smtClean="0"/>
              <a:t> A. </a:t>
            </a:r>
            <a:r>
              <a:rPr lang="tr-TR" sz="1200" dirty="0" err="1" smtClean="0"/>
              <a:t>Gastroenterology</a:t>
            </a:r>
            <a:r>
              <a:rPr lang="tr-TR" sz="1200" dirty="0" smtClean="0"/>
              <a:t> 2020</a:t>
            </a:r>
            <a:endParaRPr lang="tr-TR" sz="1200" dirty="0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8" y="6298886"/>
            <a:ext cx="541096" cy="521055"/>
          </a:xfrm>
          <a:prstGeom prst="rect">
            <a:avLst/>
          </a:prstGeom>
        </p:spPr>
      </p:pic>
      <p:grpSp>
        <p:nvGrpSpPr>
          <p:cNvPr id="39" name="Grup 38"/>
          <p:cNvGrpSpPr/>
          <p:nvPr/>
        </p:nvGrpSpPr>
        <p:grpSpPr>
          <a:xfrm>
            <a:off x="590384" y="2063370"/>
            <a:ext cx="11178308" cy="2474236"/>
            <a:chOff x="54339" y="2936811"/>
            <a:chExt cx="11178308" cy="2474236"/>
          </a:xfrm>
        </p:grpSpPr>
        <p:pic>
          <p:nvPicPr>
            <p:cNvPr id="11" name="Resim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1985" y="3018274"/>
              <a:ext cx="9468716" cy="2268429"/>
            </a:xfrm>
            <a:prstGeom prst="rect">
              <a:avLst/>
            </a:prstGeom>
          </p:spPr>
        </p:pic>
        <p:sp>
          <p:nvSpPr>
            <p:cNvPr id="8" name="Metin kutusu 7"/>
            <p:cNvSpPr txBox="1"/>
            <p:nvPr/>
          </p:nvSpPr>
          <p:spPr>
            <a:xfrm>
              <a:off x="2443655" y="3018274"/>
              <a:ext cx="13453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200" b="1" dirty="0" err="1" smtClean="0"/>
                <a:t>Adenocarcinoma</a:t>
              </a:r>
              <a:endParaRPr lang="tr-TR" sz="1200" b="1" dirty="0"/>
            </a:p>
          </p:txBody>
        </p:sp>
        <p:sp>
          <p:nvSpPr>
            <p:cNvPr id="9" name="Metin kutusu 8"/>
            <p:cNvSpPr txBox="1"/>
            <p:nvPr/>
          </p:nvSpPr>
          <p:spPr>
            <a:xfrm>
              <a:off x="302383" y="3398476"/>
              <a:ext cx="11981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r-TR" sz="1200" b="1" dirty="0" smtClean="0"/>
                <a:t>Normal </a:t>
              </a:r>
              <a:r>
                <a:rPr lang="tr-TR" sz="1200" b="1" dirty="0" err="1" smtClean="0"/>
                <a:t>colonic</a:t>
              </a:r>
              <a:r>
                <a:rPr lang="tr-TR" sz="1200" b="1" dirty="0" smtClean="0"/>
                <a:t> </a:t>
              </a:r>
              <a:r>
                <a:rPr lang="tr-TR" sz="1200" b="1" dirty="0" err="1" smtClean="0"/>
                <a:t>mucosa</a:t>
              </a:r>
              <a:endParaRPr lang="tr-TR" sz="1200" b="1" dirty="0"/>
            </a:p>
          </p:txBody>
        </p:sp>
        <p:sp>
          <p:nvSpPr>
            <p:cNvPr id="10" name="Metin kutusu 9"/>
            <p:cNvSpPr txBox="1"/>
            <p:nvPr/>
          </p:nvSpPr>
          <p:spPr>
            <a:xfrm>
              <a:off x="931511" y="2936811"/>
              <a:ext cx="11981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r-TR" sz="1200" b="1" dirty="0" err="1" smtClean="0"/>
                <a:t>Adenamatöz</a:t>
              </a:r>
              <a:r>
                <a:rPr lang="tr-TR" sz="1200" b="1" dirty="0" smtClean="0"/>
                <a:t> </a:t>
              </a:r>
              <a:r>
                <a:rPr lang="tr-TR" sz="1200" b="1" dirty="0" err="1" smtClean="0"/>
                <a:t>epitel</a:t>
              </a:r>
              <a:endParaRPr lang="tr-TR" sz="1200" b="1" dirty="0"/>
            </a:p>
          </p:txBody>
        </p:sp>
        <p:sp>
          <p:nvSpPr>
            <p:cNvPr id="15" name="Metin kutusu 14"/>
            <p:cNvSpPr txBox="1"/>
            <p:nvPr/>
          </p:nvSpPr>
          <p:spPr>
            <a:xfrm>
              <a:off x="54339" y="3817068"/>
              <a:ext cx="14480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r-TR" sz="1200" b="1" dirty="0" err="1" smtClean="0"/>
                <a:t>Muscularis</a:t>
              </a:r>
              <a:r>
                <a:rPr lang="tr-TR" sz="1200" b="1" dirty="0" smtClean="0"/>
                <a:t> </a:t>
              </a:r>
              <a:r>
                <a:rPr lang="tr-TR" sz="1200" b="1" dirty="0" err="1" smtClean="0"/>
                <a:t>mucosa</a:t>
              </a:r>
              <a:endParaRPr lang="tr-TR" sz="1200" b="1" dirty="0"/>
            </a:p>
          </p:txBody>
        </p:sp>
        <p:sp>
          <p:nvSpPr>
            <p:cNvPr id="16" name="Metin kutusu 15"/>
            <p:cNvSpPr txBox="1"/>
            <p:nvPr/>
          </p:nvSpPr>
          <p:spPr>
            <a:xfrm>
              <a:off x="218906" y="4122892"/>
              <a:ext cx="11981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r-TR" sz="1200" b="1" dirty="0" err="1" smtClean="0"/>
                <a:t>Submucosa</a:t>
              </a:r>
              <a:endParaRPr lang="tr-TR" sz="1200" b="1" dirty="0"/>
            </a:p>
          </p:txBody>
        </p:sp>
        <p:sp>
          <p:nvSpPr>
            <p:cNvPr id="17" name="Metin kutusu 16"/>
            <p:cNvSpPr txBox="1"/>
            <p:nvPr/>
          </p:nvSpPr>
          <p:spPr>
            <a:xfrm>
              <a:off x="302382" y="4512659"/>
              <a:ext cx="11981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r-TR" sz="1200" b="1" dirty="0" err="1" smtClean="0"/>
                <a:t>Muscularis</a:t>
              </a:r>
              <a:r>
                <a:rPr lang="tr-TR" sz="1200" b="1" dirty="0" smtClean="0"/>
                <a:t> </a:t>
              </a:r>
              <a:r>
                <a:rPr lang="tr-TR" sz="1200" b="1" dirty="0" err="1" smtClean="0"/>
                <a:t>propria</a:t>
              </a:r>
              <a:endParaRPr lang="tr-TR" sz="1200" b="1" dirty="0"/>
            </a:p>
          </p:txBody>
        </p:sp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5411" y="3079482"/>
              <a:ext cx="1347333" cy="329213"/>
            </a:xfrm>
            <a:prstGeom prst="rect">
              <a:avLst/>
            </a:prstGeom>
          </p:spPr>
        </p:pic>
        <p:cxnSp>
          <p:nvCxnSpPr>
            <p:cNvPr id="4" name="Düz Bağlayıcı 3"/>
            <p:cNvCxnSpPr/>
            <p:nvPr/>
          </p:nvCxnSpPr>
          <p:spPr>
            <a:xfrm>
              <a:off x="1860331" y="3398476"/>
              <a:ext cx="367862" cy="1435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Düz Bağlayıcı 19"/>
            <p:cNvCxnSpPr>
              <a:stCxn id="9" idx="3"/>
            </p:cNvCxnSpPr>
            <p:nvPr/>
          </p:nvCxnSpPr>
          <p:spPr>
            <a:xfrm>
              <a:off x="1500562" y="3629309"/>
              <a:ext cx="380474" cy="2308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Metin kutusu 22"/>
            <p:cNvSpPr txBox="1"/>
            <p:nvPr/>
          </p:nvSpPr>
          <p:spPr>
            <a:xfrm>
              <a:off x="1881036" y="5072493"/>
              <a:ext cx="87659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 smtClean="0"/>
                <a:t>                     </a:t>
              </a:r>
              <a:r>
                <a:rPr lang="tr-TR" sz="1400" b="1" dirty="0" smtClean="0"/>
                <a:t>Sm1                                                                      Sm2                                                                     Sm3</a:t>
              </a:r>
              <a:endParaRPr lang="tr-TR" sz="1400" b="1" dirty="0"/>
            </a:p>
          </p:txBody>
        </p:sp>
        <p:cxnSp>
          <p:nvCxnSpPr>
            <p:cNvPr id="35" name="Düz Bağlayıcı 34"/>
            <p:cNvCxnSpPr/>
            <p:nvPr/>
          </p:nvCxnSpPr>
          <p:spPr>
            <a:xfrm>
              <a:off x="1530600" y="4205038"/>
              <a:ext cx="9250101" cy="1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Düz Bağlayıcı 35"/>
            <p:cNvCxnSpPr/>
            <p:nvPr/>
          </p:nvCxnSpPr>
          <p:spPr>
            <a:xfrm>
              <a:off x="1535860" y="4346928"/>
              <a:ext cx="9250101" cy="1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Metin kutusu 36"/>
            <p:cNvSpPr txBox="1"/>
            <p:nvPr/>
          </p:nvSpPr>
          <p:spPr>
            <a:xfrm>
              <a:off x="10759681" y="3958721"/>
              <a:ext cx="4729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dirty="0" smtClean="0"/>
                <a:t>Sm1</a:t>
              </a:r>
            </a:p>
            <a:p>
              <a:r>
                <a:rPr lang="tr-TR" sz="1200" dirty="0" smtClean="0"/>
                <a:t>Sm2</a:t>
              </a:r>
            </a:p>
            <a:p>
              <a:r>
                <a:rPr lang="tr-TR" sz="1200" dirty="0" smtClean="0"/>
                <a:t>Sm3</a:t>
              </a:r>
              <a:endParaRPr lang="tr-TR" sz="1200" dirty="0"/>
            </a:p>
          </p:txBody>
        </p:sp>
      </p:grpSp>
      <p:sp>
        <p:nvSpPr>
          <p:cNvPr id="38" name="Dikdörtgen 37"/>
          <p:cNvSpPr/>
          <p:nvPr/>
        </p:nvSpPr>
        <p:spPr>
          <a:xfrm>
            <a:off x="3295322" y="441434"/>
            <a:ext cx="57130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dirty="0" err="1" smtClean="0"/>
              <a:t>Kikuchi</a:t>
            </a:r>
            <a:r>
              <a:rPr lang="tr-TR" sz="3200" dirty="0" smtClean="0"/>
              <a:t> sınıflaması </a:t>
            </a:r>
            <a:r>
              <a:rPr lang="tr-TR" dirty="0" smtClean="0"/>
              <a:t>(Malign </a:t>
            </a:r>
            <a:r>
              <a:rPr lang="tr-TR" dirty="0" err="1" smtClean="0"/>
              <a:t>sesil</a:t>
            </a:r>
            <a:r>
              <a:rPr lang="tr-TR" dirty="0" smtClean="0"/>
              <a:t> polipler için)</a:t>
            </a:r>
            <a:endParaRPr lang="tr-TR" dirty="0"/>
          </a:p>
        </p:txBody>
      </p:sp>
      <p:graphicFrame>
        <p:nvGraphicFramePr>
          <p:cNvPr id="41" name="Tablo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214327"/>
              </p:ext>
            </p:extLst>
          </p:nvPr>
        </p:nvGraphicFramePr>
        <p:xfrm>
          <a:off x="2665735" y="5272991"/>
          <a:ext cx="717082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8305">
                  <a:extLst>
                    <a:ext uri="{9D8B030D-6E8A-4147-A177-3AD203B41FA5}">
                      <a16:colId xmlns:a16="http://schemas.microsoft.com/office/drawing/2014/main" val="56775327"/>
                    </a:ext>
                  </a:extLst>
                </a:gridCol>
                <a:gridCol w="3392516">
                  <a:extLst>
                    <a:ext uri="{9D8B030D-6E8A-4147-A177-3AD203B41FA5}">
                      <a16:colId xmlns:a16="http://schemas.microsoft.com/office/drawing/2014/main" val="35882161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İnvazyon</a:t>
                      </a:r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 derinliği 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Lenf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nodu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metastazı ve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rezidü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hastalık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133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&lt;1mm (</a:t>
                      </a:r>
                      <a:r>
                        <a:rPr lang="tr-TR" sz="1600" dirty="0" err="1" smtClean="0"/>
                        <a:t>Yüzeyel</a:t>
                      </a:r>
                      <a:r>
                        <a:rPr lang="tr-TR" sz="1600" dirty="0" smtClean="0"/>
                        <a:t> </a:t>
                      </a:r>
                      <a:r>
                        <a:rPr lang="tr-TR" sz="1600" dirty="0" err="1" smtClean="0"/>
                        <a:t>submukozal</a:t>
                      </a:r>
                      <a:r>
                        <a:rPr lang="tr-TR" sz="1600" dirty="0" smtClean="0"/>
                        <a:t> </a:t>
                      </a:r>
                      <a:r>
                        <a:rPr lang="tr-TR" sz="1600" dirty="0" err="1" smtClean="0"/>
                        <a:t>invazyon</a:t>
                      </a:r>
                      <a:r>
                        <a:rPr lang="tr-TR" sz="1600" dirty="0" smtClean="0"/>
                        <a:t>)</a:t>
                      </a:r>
                      <a:endParaRPr lang="tr-TR" sz="16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%0-4</a:t>
                      </a:r>
                      <a:endParaRPr lang="tr-TR" sz="16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50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&gt;1mm (Derin </a:t>
                      </a:r>
                      <a:r>
                        <a:rPr lang="tr-TR" sz="1600" dirty="0" err="1" smtClean="0"/>
                        <a:t>submukozal</a:t>
                      </a:r>
                      <a:r>
                        <a:rPr lang="tr-TR" sz="1600" dirty="0" smtClean="0"/>
                        <a:t> </a:t>
                      </a:r>
                      <a:r>
                        <a:rPr lang="tr-TR" sz="1600" dirty="0" err="1" smtClean="0"/>
                        <a:t>invazyon</a:t>
                      </a:r>
                      <a:r>
                        <a:rPr lang="tr-TR" sz="1600" dirty="0" smtClean="0"/>
                        <a:t>) </a:t>
                      </a:r>
                      <a:endParaRPr lang="tr-TR" sz="16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 smtClean="0"/>
                        <a:t>%10-18</a:t>
                      </a:r>
                      <a:endParaRPr lang="tr-TR" sz="16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601239"/>
                  </a:ext>
                </a:extLst>
              </a:tr>
            </a:tbl>
          </a:graphicData>
        </a:graphic>
      </p:graphicFrame>
      <p:sp>
        <p:nvSpPr>
          <p:cNvPr id="42" name="Metin kutusu 41"/>
          <p:cNvSpPr txBox="1"/>
          <p:nvPr/>
        </p:nvSpPr>
        <p:spPr>
          <a:xfrm>
            <a:off x="4907551" y="4907037"/>
            <a:ext cx="2899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smtClean="0"/>
              <a:t>Optical </a:t>
            </a:r>
            <a:r>
              <a:rPr lang="tr-TR" sz="1600" b="1" dirty="0" err="1" smtClean="0"/>
              <a:t>micrometer</a:t>
            </a:r>
            <a:endParaRPr lang="tr-TR" sz="1600" b="1" dirty="0"/>
          </a:p>
        </p:txBody>
      </p:sp>
      <p:pic>
        <p:nvPicPr>
          <p:cNvPr id="43" name="Resim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5500" y="69636"/>
            <a:ext cx="2057095" cy="1494470"/>
          </a:xfrm>
          <a:prstGeom prst="rect">
            <a:avLst/>
          </a:prstGeom>
        </p:spPr>
      </p:pic>
      <p:pic>
        <p:nvPicPr>
          <p:cNvPr id="45" name="Resim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3960" y="1412448"/>
            <a:ext cx="6229350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503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07" y="1512454"/>
            <a:ext cx="7477125" cy="44196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9690538" y="6387783"/>
            <a:ext cx="2456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dirty="0" err="1"/>
              <a:t>Tytherleigh</a:t>
            </a:r>
            <a:r>
              <a:rPr lang="tr-TR" sz="1200" dirty="0"/>
              <a:t> MG, </a:t>
            </a:r>
            <a:r>
              <a:rPr lang="tr-TR" sz="1200" dirty="0" err="1"/>
              <a:t>Br</a:t>
            </a:r>
            <a:r>
              <a:rPr lang="tr-TR" sz="1200" dirty="0"/>
              <a:t> J </a:t>
            </a:r>
            <a:r>
              <a:rPr lang="tr-TR" sz="1200" dirty="0" err="1"/>
              <a:t>Surg</a:t>
            </a:r>
            <a:r>
              <a:rPr lang="tr-TR" sz="1200" dirty="0"/>
              <a:t> 2008 </a:t>
            </a:r>
          </a:p>
          <a:p>
            <a:pPr algn="r"/>
            <a:r>
              <a:rPr lang="tr-TR" sz="1200" dirty="0" err="1" smtClean="0"/>
              <a:t>Shaukat</a:t>
            </a:r>
            <a:r>
              <a:rPr lang="tr-TR" sz="1200" dirty="0" smtClean="0"/>
              <a:t> A. </a:t>
            </a:r>
            <a:r>
              <a:rPr lang="tr-TR" sz="1200" dirty="0" err="1" smtClean="0"/>
              <a:t>Gastroenterology</a:t>
            </a:r>
            <a:r>
              <a:rPr lang="tr-TR" sz="1200" dirty="0" smtClean="0"/>
              <a:t> 2020</a:t>
            </a:r>
            <a:endParaRPr lang="tr-TR" sz="1200" dirty="0"/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8207250" y="763881"/>
            <a:ext cx="3637908" cy="40528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sz="1800" dirty="0" smtClean="0"/>
              <a:t>Haggitt 0: </a:t>
            </a:r>
            <a:r>
              <a:rPr lang="tr-TR" sz="1800" dirty="0" err="1" smtClean="0"/>
              <a:t>Submukoza</a:t>
            </a:r>
            <a:r>
              <a:rPr lang="tr-TR" sz="1800" dirty="0" smtClean="0"/>
              <a:t> </a:t>
            </a:r>
            <a:r>
              <a:rPr lang="tr-TR" sz="1800" dirty="0" err="1" smtClean="0"/>
              <a:t>invazyonu</a:t>
            </a:r>
            <a:r>
              <a:rPr lang="tr-TR" sz="1800" dirty="0" smtClean="0"/>
              <a:t> olmaksızın mukoza ile sınırlı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sz="1800" dirty="0" smtClean="0"/>
              <a:t>Haggitt 1: </a:t>
            </a:r>
            <a:r>
              <a:rPr lang="tr-TR" sz="1800" dirty="0" err="1" smtClean="0"/>
              <a:t>Submukozanın</a:t>
            </a:r>
            <a:r>
              <a:rPr lang="tr-TR" sz="1800" dirty="0" smtClean="0"/>
              <a:t> </a:t>
            </a:r>
            <a:r>
              <a:rPr lang="tr-TR" sz="1800" dirty="0" err="1" smtClean="0"/>
              <a:t>invazyonu</a:t>
            </a:r>
            <a:r>
              <a:rPr lang="tr-TR" sz="1800" dirty="0" smtClean="0"/>
              <a:t>, ancak polip başına sınırlı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sz="1800" dirty="0" smtClean="0"/>
              <a:t>Haggitt 2: Polipin boynuna uzanan </a:t>
            </a:r>
            <a:r>
              <a:rPr lang="tr-TR" sz="1800" dirty="0" err="1" smtClean="0"/>
              <a:t>invazyon</a:t>
            </a:r>
            <a:r>
              <a:rPr lang="tr-TR" sz="1800" dirty="0" smtClean="0"/>
              <a:t>                   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sz="1800" dirty="0" smtClean="0"/>
              <a:t>Haggitt 3: Sapın herhangi bir yerinde </a:t>
            </a:r>
            <a:r>
              <a:rPr lang="tr-TR" sz="1800" dirty="0" err="1" smtClean="0"/>
              <a:t>invazyon</a:t>
            </a:r>
            <a:r>
              <a:rPr lang="tr-TR" sz="1800" dirty="0" smtClean="0"/>
              <a:t> varlığı                                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sz="1800" dirty="0" smtClean="0"/>
              <a:t>Haggitt 4: Sapın ötesinde, </a:t>
            </a:r>
            <a:r>
              <a:rPr lang="tr-TR" sz="1800" dirty="0" err="1" smtClean="0"/>
              <a:t>muskularis</a:t>
            </a:r>
            <a:r>
              <a:rPr lang="tr-TR" sz="1800" dirty="0" smtClean="0"/>
              <a:t> </a:t>
            </a:r>
            <a:r>
              <a:rPr lang="tr-TR" sz="1800" dirty="0" err="1" smtClean="0"/>
              <a:t>propriaya</a:t>
            </a:r>
            <a:r>
              <a:rPr lang="tr-TR" sz="1800" dirty="0" smtClean="0"/>
              <a:t> uzanmayan </a:t>
            </a:r>
            <a:r>
              <a:rPr lang="tr-TR" sz="1800" dirty="0" err="1" smtClean="0"/>
              <a:t>submukoza</a:t>
            </a:r>
            <a:r>
              <a:rPr lang="tr-TR" sz="1800" dirty="0" smtClean="0"/>
              <a:t> </a:t>
            </a:r>
            <a:r>
              <a:rPr lang="tr-TR" sz="1800" dirty="0" err="1" smtClean="0"/>
              <a:t>invazyonu</a:t>
            </a:r>
            <a:endParaRPr lang="tr-TR" sz="1800" dirty="0"/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310733"/>
              </p:ext>
            </p:extLst>
          </p:nvPr>
        </p:nvGraphicFramePr>
        <p:xfrm>
          <a:off x="8355723" y="4983045"/>
          <a:ext cx="3489435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8691">
                  <a:extLst>
                    <a:ext uri="{9D8B030D-6E8A-4147-A177-3AD203B41FA5}">
                      <a16:colId xmlns:a16="http://schemas.microsoft.com/office/drawing/2014/main" val="891433279"/>
                    </a:ext>
                  </a:extLst>
                </a:gridCol>
                <a:gridCol w="798786">
                  <a:extLst>
                    <a:ext uri="{9D8B030D-6E8A-4147-A177-3AD203B41FA5}">
                      <a16:colId xmlns:a16="http://schemas.microsoft.com/office/drawing/2014/main" val="1619603460"/>
                    </a:ext>
                  </a:extLst>
                </a:gridCol>
                <a:gridCol w="725214">
                  <a:extLst>
                    <a:ext uri="{9D8B030D-6E8A-4147-A177-3AD203B41FA5}">
                      <a16:colId xmlns:a16="http://schemas.microsoft.com/office/drawing/2014/main" val="1841905239"/>
                    </a:ext>
                  </a:extLst>
                </a:gridCol>
                <a:gridCol w="756744">
                  <a:extLst>
                    <a:ext uri="{9D8B030D-6E8A-4147-A177-3AD203B41FA5}">
                      <a16:colId xmlns:a16="http://schemas.microsoft.com/office/drawing/2014/main" val="11507869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tx1"/>
                          </a:solidFill>
                        </a:rPr>
                        <a:t>Sm</a:t>
                      </a:r>
                      <a:r>
                        <a:rPr lang="tr-TR" sz="12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200" b="1" baseline="0" dirty="0" err="1" smtClean="0">
                          <a:solidFill>
                            <a:schemeClr val="tx1"/>
                          </a:solidFill>
                        </a:rPr>
                        <a:t>invazyon</a:t>
                      </a:r>
                      <a:r>
                        <a:rPr lang="tr-TR" sz="1200" b="1" baseline="0" dirty="0" smtClean="0">
                          <a:solidFill>
                            <a:schemeClr val="tx1"/>
                          </a:solidFill>
                        </a:rPr>
                        <a:t> derinliği</a:t>
                      </a:r>
                      <a:endParaRPr lang="tr-TR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tx1"/>
                          </a:solidFill>
                        </a:rPr>
                        <a:t>Sm1</a:t>
                      </a:r>
                      <a:endParaRPr lang="tr-TR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tx1"/>
                          </a:solidFill>
                        </a:rPr>
                        <a:t>Sm2</a:t>
                      </a:r>
                      <a:endParaRPr lang="tr-TR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chemeClr val="tx1"/>
                          </a:solidFill>
                        </a:rPr>
                        <a:t>Sm3</a:t>
                      </a:r>
                      <a:endParaRPr lang="tr-TR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3117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err="1" smtClean="0"/>
                        <a:t>Lenfnodu</a:t>
                      </a:r>
                      <a:r>
                        <a:rPr lang="tr-TR" sz="1200" b="1" dirty="0" smtClean="0"/>
                        <a:t> metastazı</a:t>
                      </a:r>
                      <a:endParaRPr lang="tr-TR" sz="1200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/>
                        <a:t>%1-3</a:t>
                      </a:r>
                      <a:endParaRPr lang="tr-TR" sz="1200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/>
                        <a:t>%8</a:t>
                      </a:r>
                      <a:endParaRPr lang="tr-TR" sz="1200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/>
                        <a:t>%23</a:t>
                      </a:r>
                      <a:endParaRPr lang="tr-TR" sz="1200" b="1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20506"/>
                  </a:ext>
                </a:extLst>
              </a:tr>
            </a:tbl>
          </a:graphicData>
        </a:graphic>
      </p:graphicFrame>
      <p:sp>
        <p:nvSpPr>
          <p:cNvPr id="7" name="Unvan 1"/>
          <p:cNvSpPr txBox="1">
            <a:spLocks/>
          </p:cNvSpPr>
          <p:nvPr/>
        </p:nvSpPr>
        <p:spPr>
          <a:xfrm>
            <a:off x="1626475" y="377941"/>
            <a:ext cx="5688724" cy="5026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dirty="0" smtClean="0"/>
              <a:t>Haggitt  sınıflaması </a:t>
            </a:r>
            <a:endParaRPr lang="tr-TR" sz="3200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8" y="6298886"/>
            <a:ext cx="541096" cy="52105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40" y="1471433"/>
            <a:ext cx="8157962" cy="4355602"/>
          </a:xfrm>
          <a:prstGeom prst="rect">
            <a:avLst/>
          </a:prstGeom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14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Metin kutusu 28"/>
          <p:cNvSpPr txBox="1"/>
          <p:nvPr/>
        </p:nvSpPr>
        <p:spPr>
          <a:xfrm>
            <a:off x="2426375" y="262912"/>
            <a:ext cx="3711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Kitajima sınıflaması</a:t>
            </a:r>
            <a:endParaRPr lang="tr-TR" sz="2800" dirty="0"/>
          </a:p>
        </p:txBody>
      </p:sp>
      <p:sp>
        <p:nvSpPr>
          <p:cNvPr id="30" name="4 Dikdörtgen"/>
          <p:cNvSpPr>
            <a:spLocks noChangeArrowheads="1"/>
          </p:cNvSpPr>
          <p:nvPr/>
        </p:nvSpPr>
        <p:spPr bwMode="auto">
          <a:xfrm>
            <a:off x="7475628" y="6583586"/>
            <a:ext cx="47163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tr-TR" altLang="tr-TR" sz="1200" dirty="0" err="1">
                <a:latin typeface="+mn-lt"/>
              </a:rPr>
              <a:t>Bujanda</a:t>
            </a:r>
            <a:r>
              <a:rPr lang="tr-TR" altLang="tr-TR" sz="1200" dirty="0">
                <a:latin typeface="+mn-lt"/>
              </a:rPr>
              <a:t> </a:t>
            </a:r>
            <a:r>
              <a:rPr lang="tr-TR" altLang="tr-TR" sz="1200" dirty="0" smtClean="0">
                <a:latin typeface="+mn-lt"/>
              </a:rPr>
              <a:t>L. </a:t>
            </a:r>
            <a:r>
              <a:rPr lang="en-US" altLang="tr-TR" sz="1200" dirty="0" smtClean="0">
                <a:latin typeface="+mn-lt"/>
              </a:rPr>
              <a:t>World </a:t>
            </a:r>
            <a:r>
              <a:rPr lang="en-US" altLang="tr-TR" sz="1200" dirty="0">
                <a:latin typeface="+mn-lt"/>
              </a:rPr>
              <a:t>J </a:t>
            </a:r>
            <a:r>
              <a:rPr lang="en-US" altLang="tr-TR" sz="1200" dirty="0" err="1">
                <a:latin typeface="+mn-lt"/>
              </a:rPr>
              <a:t>Gastroenterol</a:t>
            </a:r>
            <a:r>
              <a:rPr lang="en-US" altLang="tr-TR" sz="1200" dirty="0">
                <a:latin typeface="+mn-lt"/>
              </a:rPr>
              <a:t> 2010 July 7; 16(25): 3103-3111</a:t>
            </a:r>
            <a:endParaRPr lang="tr-TR" altLang="tr-TR" sz="1200" dirty="0">
              <a:latin typeface="+mn-lt"/>
            </a:endParaRPr>
          </a:p>
        </p:txBody>
      </p:sp>
      <p:pic>
        <p:nvPicPr>
          <p:cNvPr id="31" name="Resim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8" y="6298886"/>
            <a:ext cx="541096" cy="521055"/>
          </a:xfrm>
          <a:prstGeom prst="rect">
            <a:avLst/>
          </a:prstGeom>
        </p:spPr>
      </p:pic>
      <p:cxnSp>
        <p:nvCxnSpPr>
          <p:cNvPr id="22" name="Düz Ok Bağlayıcısı 21"/>
          <p:cNvCxnSpPr/>
          <p:nvPr/>
        </p:nvCxnSpPr>
        <p:spPr>
          <a:xfrm>
            <a:off x="4193626" y="5644057"/>
            <a:ext cx="0" cy="252249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Resim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87" y="1498536"/>
            <a:ext cx="6198078" cy="4397770"/>
          </a:xfrm>
          <a:prstGeom prst="rect">
            <a:avLst/>
          </a:prstGeom>
        </p:spPr>
      </p:pic>
      <p:sp>
        <p:nvSpPr>
          <p:cNvPr id="32" name="Dikdörtgen 31"/>
          <p:cNvSpPr/>
          <p:nvPr/>
        </p:nvSpPr>
        <p:spPr>
          <a:xfrm>
            <a:off x="7168054" y="524522"/>
            <a:ext cx="470863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dirty="0" smtClean="0"/>
              <a:t>Kitajima sınıflamasında </a:t>
            </a:r>
            <a:r>
              <a:rPr lang="tr-TR" dirty="0" err="1" smtClean="0"/>
              <a:t>Haggitt</a:t>
            </a:r>
            <a:r>
              <a:rPr lang="tr-TR" dirty="0" smtClean="0"/>
              <a:t> </a:t>
            </a:r>
            <a:r>
              <a:rPr lang="tr-TR" dirty="0"/>
              <a:t>tarafından önerilen seviye </a:t>
            </a:r>
            <a:r>
              <a:rPr lang="tr-TR" dirty="0" smtClean="0"/>
              <a:t>2 (adenom </a:t>
            </a:r>
            <a:r>
              <a:rPr lang="tr-TR" dirty="0"/>
              <a:t>boynu veya adenom ile sap arasındaki </a:t>
            </a:r>
            <a:r>
              <a:rPr lang="tr-TR" dirty="0" smtClean="0"/>
              <a:t>bağlantı) </a:t>
            </a:r>
            <a:r>
              <a:rPr lang="tr-TR" dirty="0" err="1" smtClean="0"/>
              <a:t>baseline</a:t>
            </a:r>
            <a:r>
              <a:rPr lang="tr-TR" dirty="0" smtClean="0"/>
              <a:t> olarak kullanılır. </a:t>
            </a:r>
            <a:r>
              <a:rPr lang="tr-TR" dirty="0"/>
              <a:t>Bu </a:t>
            </a:r>
            <a:r>
              <a:rPr lang="tr-TR" dirty="0" smtClean="0"/>
              <a:t>durumda</a:t>
            </a:r>
            <a:r>
              <a:rPr lang="tr-TR" dirty="0"/>
              <a:t>, sap </a:t>
            </a:r>
            <a:r>
              <a:rPr lang="tr-TR" dirty="0" err="1"/>
              <a:t>invazyonu</a:t>
            </a:r>
            <a:r>
              <a:rPr lang="tr-TR" dirty="0"/>
              <a:t> &lt;3 </a:t>
            </a:r>
            <a:r>
              <a:rPr lang="tr-TR" dirty="0" smtClean="0"/>
              <a:t>mm (3000 </a:t>
            </a:r>
            <a:r>
              <a:rPr lang="tr-TR" dirty="0" err="1" smtClean="0"/>
              <a:t>mic</a:t>
            </a:r>
            <a:r>
              <a:rPr lang="tr-TR" dirty="0"/>
              <a:t>)</a:t>
            </a:r>
            <a:r>
              <a:rPr lang="tr-TR" dirty="0" smtClean="0"/>
              <a:t>  </a:t>
            </a:r>
            <a:r>
              <a:rPr lang="tr-TR" dirty="0"/>
              <a:t>olduğunda lenf düğümü metastazı </a:t>
            </a:r>
            <a:r>
              <a:rPr lang="tr-TR" dirty="0" smtClean="0"/>
              <a:t>oranı % </a:t>
            </a:r>
            <a:r>
              <a:rPr lang="tr-TR" dirty="0"/>
              <a:t>0 </a:t>
            </a:r>
            <a:r>
              <a:rPr lang="tr-TR" dirty="0" err="1" smtClean="0"/>
              <a:t>dır</a:t>
            </a:r>
            <a:r>
              <a:rPr lang="tr-TR" dirty="0"/>
              <a:t> </a:t>
            </a:r>
            <a:r>
              <a:rPr lang="tr-TR" b="1" dirty="0" smtClean="0"/>
              <a:t>(A)</a:t>
            </a:r>
            <a:r>
              <a:rPr lang="tr-TR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tr-T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dirty="0" err="1" smtClean="0"/>
              <a:t>Pedinkülsüz</a:t>
            </a:r>
            <a:r>
              <a:rPr lang="tr-TR" dirty="0" smtClean="0"/>
              <a:t> poliplerde; </a:t>
            </a:r>
            <a:r>
              <a:rPr lang="tr-TR" dirty="0" err="1"/>
              <a:t>muskularis</a:t>
            </a:r>
            <a:r>
              <a:rPr lang="tr-TR" dirty="0"/>
              <a:t> mukoza </a:t>
            </a:r>
            <a:r>
              <a:rPr lang="tr-TR" dirty="0" err="1" smtClean="0"/>
              <a:t>baseline</a:t>
            </a:r>
            <a:r>
              <a:rPr lang="tr-TR" dirty="0" smtClean="0"/>
              <a:t> olarak kullanılır </a:t>
            </a:r>
            <a:r>
              <a:rPr lang="tr-TR" dirty="0"/>
              <a:t>ve bu hattan </a:t>
            </a:r>
            <a:r>
              <a:rPr lang="tr-TR" dirty="0" err="1"/>
              <a:t>invazyonun</a:t>
            </a:r>
            <a:r>
              <a:rPr lang="tr-TR" dirty="0"/>
              <a:t> en derin kısmına olan dikey mesafe, </a:t>
            </a:r>
            <a:r>
              <a:rPr lang="tr-TR" dirty="0" err="1" smtClean="0"/>
              <a:t>submukozal</a:t>
            </a:r>
            <a:r>
              <a:rPr lang="tr-TR" dirty="0" smtClean="0"/>
              <a:t> </a:t>
            </a:r>
            <a:r>
              <a:rPr lang="tr-TR" dirty="0" err="1" smtClean="0"/>
              <a:t>invazyon</a:t>
            </a:r>
            <a:r>
              <a:rPr lang="tr-TR" dirty="0" smtClean="0"/>
              <a:t> derinliğini gösterir </a:t>
            </a:r>
            <a:r>
              <a:rPr lang="tr-TR" b="1" dirty="0" smtClean="0"/>
              <a:t>(B)</a:t>
            </a:r>
            <a:r>
              <a:rPr lang="tr-TR" dirty="0" smtClean="0"/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tr-TR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dirty="0" err="1" smtClean="0"/>
              <a:t>Muskularis</a:t>
            </a:r>
            <a:r>
              <a:rPr lang="tr-TR" dirty="0" smtClean="0"/>
              <a:t> </a:t>
            </a:r>
            <a:r>
              <a:rPr lang="tr-TR" dirty="0"/>
              <a:t>mukoza tespit edilmeyen </a:t>
            </a:r>
            <a:r>
              <a:rPr lang="tr-TR" dirty="0" err="1"/>
              <a:t>pedinkülsüz</a:t>
            </a:r>
            <a:r>
              <a:rPr lang="tr-TR" dirty="0"/>
              <a:t> poliplerde </a:t>
            </a:r>
            <a:r>
              <a:rPr lang="tr-TR" dirty="0" smtClean="0"/>
              <a:t>polipin en derin yüzey sınırından </a:t>
            </a:r>
            <a:r>
              <a:rPr lang="tr-TR" dirty="0" err="1" smtClean="0"/>
              <a:t>invazyonun</a:t>
            </a:r>
            <a:r>
              <a:rPr lang="tr-TR" dirty="0" smtClean="0"/>
              <a:t> </a:t>
            </a:r>
            <a:r>
              <a:rPr lang="tr-TR" dirty="0"/>
              <a:t>en derin kısmına </a:t>
            </a:r>
            <a:r>
              <a:rPr lang="tr-TR" dirty="0" smtClean="0"/>
              <a:t>olan dikey </a:t>
            </a:r>
            <a:r>
              <a:rPr lang="tr-TR" dirty="0"/>
              <a:t>mesafe </a:t>
            </a:r>
            <a:r>
              <a:rPr lang="tr-TR" dirty="0" err="1" smtClean="0"/>
              <a:t>invazyon</a:t>
            </a:r>
            <a:r>
              <a:rPr lang="tr-TR" dirty="0" smtClean="0"/>
              <a:t> derinliğini gösterir </a:t>
            </a:r>
            <a:r>
              <a:rPr lang="tr-TR" b="1" dirty="0" smtClean="0"/>
              <a:t>(C)</a:t>
            </a:r>
            <a:r>
              <a:rPr lang="tr-TR" dirty="0" smtClean="0"/>
              <a:t>. </a:t>
            </a:r>
            <a:r>
              <a:rPr lang="tr-TR" dirty="0" err="1" smtClean="0"/>
              <a:t>Pedinkülsüz</a:t>
            </a:r>
            <a:r>
              <a:rPr lang="tr-TR" dirty="0" smtClean="0"/>
              <a:t> </a:t>
            </a:r>
            <a:r>
              <a:rPr lang="tr-TR" dirty="0"/>
              <a:t>polipler için SM derinliği &lt;1 mm veya 1000 µm ise lenf </a:t>
            </a:r>
            <a:r>
              <a:rPr lang="tr-TR" dirty="0" err="1"/>
              <a:t>nodu</a:t>
            </a:r>
            <a:r>
              <a:rPr lang="tr-TR" dirty="0"/>
              <a:t> metastazı oranı% 0'dır.</a:t>
            </a:r>
          </a:p>
        </p:txBody>
      </p:sp>
      <p:sp>
        <p:nvSpPr>
          <p:cNvPr id="33" name="Metin kutusu 32"/>
          <p:cNvSpPr txBox="1"/>
          <p:nvPr/>
        </p:nvSpPr>
        <p:spPr>
          <a:xfrm>
            <a:off x="2722180" y="1744717"/>
            <a:ext cx="315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A</a:t>
            </a:r>
            <a:endParaRPr lang="tr-TR" b="1" dirty="0"/>
          </a:p>
        </p:txBody>
      </p:sp>
      <p:sp>
        <p:nvSpPr>
          <p:cNvPr id="34" name="Metin kutusu 33"/>
          <p:cNvSpPr txBox="1"/>
          <p:nvPr/>
        </p:nvSpPr>
        <p:spPr>
          <a:xfrm>
            <a:off x="6436074" y="4720615"/>
            <a:ext cx="315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C</a:t>
            </a:r>
            <a:endParaRPr lang="tr-TR" b="1" dirty="0"/>
          </a:p>
        </p:txBody>
      </p:sp>
      <p:sp>
        <p:nvSpPr>
          <p:cNvPr id="35" name="Metin kutusu 34"/>
          <p:cNvSpPr txBox="1"/>
          <p:nvPr/>
        </p:nvSpPr>
        <p:spPr>
          <a:xfrm>
            <a:off x="1219199" y="4720615"/>
            <a:ext cx="315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B</a:t>
            </a:r>
            <a:endParaRPr lang="tr-TR" b="1" dirty="0"/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431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90384" y="985241"/>
            <a:ext cx="11601616" cy="30286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b="1" dirty="0" smtClean="0">
                <a:solidFill>
                  <a:srgbClr val="FF0000"/>
                </a:solidFill>
              </a:rPr>
              <a:t>Soru 1a: </a:t>
            </a:r>
            <a:r>
              <a:rPr lang="tr-TR" sz="2000" dirty="0" smtClean="0"/>
              <a:t>Polipte </a:t>
            </a:r>
            <a:r>
              <a:rPr lang="tr-TR" sz="2000" dirty="0"/>
              <a:t>derin </a:t>
            </a:r>
            <a:r>
              <a:rPr lang="tr-TR" sz="2000" dirty="0" err="1"/>
              <a:t>submukozal</a:t>
            </a:r>
            <a:r>
              <a:rPr lang="tr-TR" sz="2000" dirty="0"/>
              <a:t> kanser varlığını gösteren endoskopik </a:t>
            </a:r>
            <a:r>
              <a:rPr lang="tr-TR" sz="2000" dirty="0" smtClean="0"/>
              <a:t>bulgular nelerdir?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tr-TR" sz="2000" b="1" dirty="0" smtClean="0">
                <a:solidFill>
                  <a:srgbClr val="0070C0"/>
                </a:solidFill>
              </a:rPr>
              <a:t>Tavsiye 1a: </a:t>
            </a:r>
            <a:r>
              <a:rPr lang="tr-TR" sz="2000" dirty="0" smtClean="0"/>
              <a:t>NICE Tip 3 veya </a:t>
            </a:r>
            <a:r>
              <a:rPr lang="tr-TR" sz="2000" dirty="0" err="1" smtClean="0"/>
              <a:t>Kudo</a:t>
            </a:r>
            <a:r>
              <a:rPr lang="tr-TR" sz="2000" dirty="0" smtClean="0"/>
              <a:t> Tip V (VN ve VI) özelliklerini gösteren </a:t>
            </a:r>
            <a:r>
              <a:rPr lang="tr-TR" sz="2000" dirty="0" err="1" smtClean="0"/>
              <a:t>pedinculated</a:t>
            </a:r>
            <a:r>
              <a:rPr lang="tr-TR" sz="2000" dirty="0" smtClean="0"/>
              <a:t> </a:t>
            </a:r>
            <a:r>
              <a:rPr lang="tr-TR" sz="2000" dirty="0" smtClean="0"/>
              <a:t>ve </a:t>
            </a:r>
            <a:r>
              <a:rPr lang="tr-TR" sz="2000" dirty="0" err="1" smtClean="0"/>
              <a:t>nonpedinculated</a:t>
            </a:r>
            <a:r>
              <a:rPr lang="tr-TR" sz="2000" dirty="0" smtClean="0"/>
              <a:t> </a:t>
            </a:r>
            <a:r>
              <a:rPr lang="tr-TR" sz="2000" dirty="0" smtClean="0"/>
              <a:t>polipler derin </a:t>
            </a:r>
            <a:r>
              <a:rPr lang="tr-TR" sz="2000" dirty="0" err="1" smtClean="0"/>
              <a:t>submukozal</a:t>
            </a:r>
            <a:r>
              <a:rPr lang="tr-TR" sz="2000" dirty="0" smtClean="0"/>
              <a:t> </a:t>
            </a:r>
            <a:r>
              <a:rPr lang="tr-TR" sz="2000" dirty="0" err="1" smtClean="0"/>
              <a:t>invazyonlu</a:t>
            </a:r>
            <a:r>
              <a:rPr lang="tr-TR" sz="2000" dirty="0" smtClean="0"/>
              <a:t> olarak değerlendirilmelidir</a:t>
            </a:r>
            <a:r>
              <a:rPr lang="tr-TR" sz="2000" dirty="0"/>
              <a:t> </a:t>
            </a:r>
            <a:r>
              <a:rPr lang="tr-TR" sz="1800" dirty="0" smtClean="0">
                <a:solidFill>
                  <a:srgbClr val="FF0000"/>
                </a:solidFill>
              </a:rPr>
              <a:t>(</a:t>
            </a:r>
            <a:r>
              <a:rPr lang="tr-TR" sz="1800" dirty="0" err="1" smtClean="0">
                <a:solidFill>
                  <a:srgbClr val="FF0000"/>
                </a:solidFill>
              </a:rPr>
              <a:t>Nonpedinculated</a:t>
            </a:r>
            <a:r>
              <a:rPr lang="tr-TR" sz="1800" dirty="0" smtClean="0">
                <a:solidFill>
                  <a:srgbClr val="FF0000"/>
                </a:solidFill>
              </a:rPr>
              <a:t> </a:t>
            </a:r>
            <a:r>
              <a:rPr lang="tr-TR" sz="1800" dirty="0" smtClean="0">
                <a:solidFill>
                  <a:srgbClr val="FF0000"/>
                </a:solidFill>
              </a:rPr>
              <a:t>Tip Is ve Tip II)</a:t>
            </a:r>
            <a:r>
              <a:rPr lang="tr-TR" sz="2000" dirty="0" smtClean="0"/>
              <a:t/>
            </a:r>
            <a:br>
              <a:rPr lang="tr-TR" sz="2000" dirty="0" smtClean="0"/>
            </a:br>
            <a:endParaRPr lang="tr-TR" sz="20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tr-TR" sz="2000" dirty="0" smtClean="0"/>
              <a:t>Depresyonlu </a:t>
            </a:r>
            <a:r>
              <a:rPr lang="tr-TR" sz="2000" dirty="0"/>
              <a:t>ve </a:t>
            </a:r>
            <a:r>
              <a:rPr lang="tr-TR" sz="2000" dirty="0" err="1"/>
              <a:t>ülserasyonlu</a:t>
            </a:r>
            <a:r>
              <a:rPr lang="tr-TR" sz="2000" dirty="0"/>
              <a:t> LST-NG poliplerde derin SM </a:t>
            </a:r>
            <a:r>
              <a:rPr lang="tr-TR" sz="2000" dirty="0" err="1"/>
              <a:t>invazyon</a:t>
            </a:r>
            <a:r>
              <a:rPr lang="tr-TR" sz="2000" dirty="0"/>
              <a:t> olasılığı polip büyüklüğü ile </a:t>
            </a:r>
            <a:r>
              <a:rPr lang="tr-TR" sz="2000" dirty="0" smtClean="0"/>
              <a:t>orantılı;</a:t>
            </a:r>
            <a:endParaRPr lang="tr-TR" sz="2000" dirty="0"/>
          </a:p>
          <a:p>
            <a:pPr marL="0" indent="0">
              <a:buNone/>
            </a:pPr>
            <a:r>
              <a:rPr lang="tr-TR" sz="2000" dirty="0" smtClean="0"/>
              <a:t>            </a:t>
            </a:r>
            <a:r>
              <a:rPr lang="tr-TR" sz="2000" u="sng" dirty="0" smtClean="0"/>
              <a:t>10-19mm poliplerde  %12,5</a:t>
            </a:r>
            <a:r>
              <a:rPr lang="tr-TR" sz="2000" dirty="0"/>
              <a:t> </a:t>
            </a:r>
            <a:r>
              <a:rPr lang="tr-TR" sz="2000" dirty="0" smtClean="0"/>
              <a:t>         </a:t>
            </a:r>
            <a:r>
              <a:rPr lang="tr-TR" sz="2000" u="sng" dirty="0" smtClean="0"/>
              <a:t>20-29mm poliplerde %32,4</a:t>
            </a:r>
            <a:r>
              <a:rPr lang="tr-TR" sz="2000" dirty="0"/>
              <a:t> </a:t>
            </a:r>
            <a:r>
              <a:rPr lang="tr-TR" sz="2000" dirty="0" smtClean="0"/>
              <a:t>          </a:t>
            </a:r>
            <a:r>
              <a:rPr lang="tr-TR" sz="2000" u="sng" dirty="0" smtClean="0"/>
              <a:t>&gt;</a:t>
            </a:r>
            <a:r>
              <a:rPr lang="tr-TR" sz="2000" u="sng" dirty="0"/>
              <a:t>30mm </a:t>
            </a:r>
            <a:r>
              <a:rPr lang="tr-TR" sz="2000" u="sng" dirty="0" smtClean="0"/>
              <a:t>poliplerde %83,3</a:t>
            </a:r>
          </a:p>
          <a:p>
            <a:pPr marL="0" indent="0">
              <a:buNone/>
            </a:pPr>
            <a:r>
              <a:rPr lang="tr-TR" sz="2000" b="1" dirty="0" err="1" smtClean="0"/>
              <a:t>Nonlifting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sign</a:t>
            </a:r>
            <a:r>
              <a:rPr lang="tr-TR" sz="2000" b="1" dirty="0" smtClean="0"/>
              <a:t> ! (PP %80) (Önceki </a:t>
            </a:r>
            <a:r>
              <a:rPr lang="tr-TR" sz="2000" b="1" dirty="0" err="1" smtClean="0"/>
              <a:t>bx</a:t>
            </a:r>
            <a:r>
              <a:rPr lang="tr-TR" sz="2000" b="1" dirty="0" smtClean="0"/>
              <a:t>, </a:t>
            </a:r>
            <a:r>
              <a:rPr lang="tr-TR" sz="2000" b="1" dirty="0" err="1" smtClean="0"/>
              <a:t>koterizasyon</a:t>
            </a:r>
            <a:r>
              <a:rPr lang="tr-TR" sz="2000" b="1" dirty="0" smtClean="0"/>
              <a:t> veya </a:t>
            </a:r>
            <a:r>
              <a:rPr lang="tr-TR" sz="2000" b="1" dirty="0" err="1" smtClean="0"/>
              <a:t>Tatoo</a:t>
            </a:r>
            <a:r>
              <a:rPr lang="tr-TR" sz="2000" b="1" dirty="0" smtClean="0"/>
              <a:t> nedeniyle </a:t>
            </a:r>
            <a:r>
              <a:rPr lang="tr-TR" sz="2000" b="1" dirty="0" err="1" smtClean="0"/>
              <a:t>fibrozis</a:t>
            </a:r>
            <a:r>
              <a:rPr lang="tr-TR" sz="2000" b="1" dirty="0" smtClean="0"/>
              <a:t> ?)</a:t>
            </a:r>
            <a:endParaRPr lang="tr-TR" sz="2000" b="1" dirty="0"/>
          </a:p>
          <a:p>
            <a:pPr marL="0" indent="0">
              <a:buNone/>
            </a:pPr>
            <a:endParaRPr lang="tr-TR" sz="2000" dirty="0" smtClean="0"/>
          </a:p>
          <a:p>
            <a:endParaRPr lang="tr-TR" sz="20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8" y="6298886"/>
            <a:ext cx="541096" cy="521055"/>
          </a:xfrm>
          <a:prstGeom prst="rect">
            <a:avLst/>
          </a:prstGeom>
        </p:spPr>
      </p:pic>
      <p:sp>
        <p:nvSpPr>
          <p:cNvPr id="7" name="İçerik Yer Tutucusu 2"/>
          <p:cNvSpPr txBox="1">
            <a:spLocks/>
          </p:cNvSpPr>
          <p:nvPr/>
        </p:nvSpPr>
        <p:spPr>
          <a:xfrm>
            <a:off x="590384" y="4500474"/>
            <a:ext cx="11454471" cy="2319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2000" b="1" dirty="0" smtClean="0">
                <a:solidFill>
                  <a:srgbClr val="FF0000"/>
                </a:solidFill>
              </a:rPr>
              <a:t>Soru 1b: </a:t>
            </a:r>
            <a:r>
              <a:rPr lang="tr-TR" sz="2000" dirty="0" smtClean="0"/>
              <a:t>Derin </a:t>
            </a:r>
            <a:r>
              <a:rPr lang="tr-TR" sz="2000" dirty="0" err="1" smtClean="0"/>
              <a:t>submukozal</a:t>
            </a:r>
            <a:r>
              <a:rPr lang="tr-TR" sz="2000" dirty="0" smtClean="0"/>
              <a:t> kanser şüphesi varlığında  </a:t>
            </a:r>
            <a:r>
              <a:rPr lang="tr-TR" sz="2000" dirty="0" err="1" smtClean="0"/>
              <a:t>pedinküle</a:t>
            </a:r>
            <a:r>
              <a:rPr lang="tr-TR" sz="2000" dirty="0" smtClean="0"/>
              <a:t> ve </a:t>
            </a:r>
            <a:r>
              <a:rPr lang="tr-TR" sz="2000" dirty="0" err="1" smtClean="0"/>
              <a:t>nonpedinküle</a:t>
            </a:r>
            <a:r>
              <a:rPr lang="tr-TR" sz="2000" dirty="0" smtClean="0"/>
              <a:t> polipler nasıl tedavi edilmelidir ?</a:t>
            </a:r>
          </a:p>
          <a:p>
            <a:pPr marL="0" indent="0">
              <a:buNone/>
            </a:pPr>
            <a:r>
              <a:rPr lang="tr-TR" sz="2000" b="1" dirty="0" smtClean="0">
                <a:solidFill>
                  <a:srgbClr val="0070C0"/>
                </a:solidFill>
              </a:rPr>
              <a:t>Tavsiye 1b</a:t>
            </a:r>
            <a:r>
              <a:rPr lang="tr-TR" sz="2000" b="1" dirty="0" smtClean="0">
                <a:solidFill>
                  <a:schemeClr val="accent6">
                    <a:lumMod val="50000"/>
                  </a:schemeClr>
                </a:solidFill>
              </a:rPr>
              <a:t>:  </a:t>
            </a:r>
            <a:r>
              <a:rPr lang="tr-TR" sz="2000" b="1" dirty="0" smtClean="0"/>
              <a:t>- </a:t>
            </a:r>
            <a:r>
              <a:rPr lang="tr-TR" sz="2000" dirty="0" err="1" smtClean="0"/>
              <a:t>Nonpedinculated</a:t>
            </a:r>
            <a:r>
              <a:rPr lang="tr-TR" sz="2000" dirty="0" smtClean="0"/>
              <a:t> </a:t>
            </a:r>
            <a:r>
              <a:rPr lang="tr-TR" sz="2000" dirty="0" smtClean="0"/>
              <a:t>poliplerde şüpheli alandan </a:t>
            </a:r>
            <a:r>
              <a:rPr lang="tr-TR" sz="2000" dirty="0" err="1" smtClean="0"/>
              <a:t>bx</a:t>
            </a:r>
            <a:r>
              <a:rPr lang="tr-TR" sz="2000" dirty="0" smtClean="0"/>
              <a:t> alınması </a:t>
            </a:r>
            <a:r>
              <a:rPr lang="tr-TR" sz="1800" dirty="0" smtClean="0">
                <a:solidFill>
                  <a:srgbClr val="FF0000"/>
                </a:solidFill>
              </a:rPr>
              <a:t>(Yüzey </a:t>
            </a:r>
            <a:r>
              <a:rPr lang="tr-TR" sz="1800" dirty="0">
                <a:solidFill>
                  <a:srgbClr val="FF0000"/>
                </a:solidFill>
              </a:rPr>
              <a:t>değişikliklerinin olduğu </a:t>
            </a:r>
            <a:r>
              <a:rPr lang="tr-TR" sz="1800" dirty="0" smtClean="0">
                <a:solidFill>
                  <a:srgbClr val="FF0000"/>
                </a:solidFill>
              </a:rPr>
              <a:t>alandan!) </a:t>
            </a:r>
          </a:p>
          <a:p>
            <a:pPr marL="0" indent="0">
              <a:buNone/>
            </a:pPr>
            <a:r>
              <a:rPr lang="tr-TR" sz="2000" dirty="0"/>
              <a:t> </a:t>
            </a:r>
            <a:r>
              <a:rPr lang="tr-TR" sz="2000" dirty="0" smtClean="0"/>
              <a:t>                     </a:t>
            </a:r>
            <a:r>
              <a:rPr lang="tr-TR" sz="2000" b="1" dirty="0" smtClean="0"/>
              <a:t>-</a:t>
            </a:r>
            <a:r>
              <a:rPr lang="tr-TR" sz="2000" dirty="0" smtClean="0"/>
              <a:t> </a:t>
            </a:r>
            <a:r>
              <a:rPr lang="tr-TR" sz="2000" dirty="0" err="1" smtClean="0"/>
              <a:t>Çekum</a:t>
            </a:r>
            <a:r>
              <a:rPr lang="tr-TR" sz="2000" dirty="0" smtClean="0"/>
              <a:t> dışında yerleşim gösterenlerde </a:t>
            </a:r>
            <a:r>
              <a:rPr lang="tr-TR" sz="2000" dirty="0" err="1" smtClean="0"/>
              <a:t>ink</a:t>
            </a:r>
            <a:r>
              <a:rPr lang="tr-TR" sz="2000" dirty="0" smtClean="0"/>
              <a:t> enjeksiyonu (</a:t>
            </a:r>
            <a:r>
              <a:rPr lang="tr-TR" sz="2000" dirty="0" err="1" smtClean="0"/>
              <a:t>Tatoo</a:t>
            </a:r>
            <a:r>
              <a:rPr lang="tr-TR" sz="2000" dirty="0" smtClean="0"/>
              <a:t>)</a:t>
            </a:r>
          </a:p>
          <a:p>
            <a:pPr marL="0" indent="0">
              <a:buNone/>
            </a:pPr>
            <a:r>
              <a:rPr lang="tr-TR" sz="2000" dirty="0"/>
              <a:t> </a:t>
            </a:r>
            <a:r>
              <a:rPr lang="tr-TR" sz="2000" dirty="0" smtClean="0"/>
              <a:t>                     </a:t>
            </a:r>
            <a:r>
              <a:rPr lang="tr-TR" sz="2000" b="1" dirty="0" smtClean="0"/>
              <a:t>-</a:t>
            </a:r>
            <a:r>
              <a:rPr lang="tr-TR" sz="2000" dirty="0" smtClean="0"/>
              <a:t> Derin Sm</a:t>
            </a:r>
            <a:r>
              <a:rPr lang="tr-TR" sz="2000" dirty="0"/>
              <a:t> </a:t>
            </a:r>
            <a:r>
              <a:rPr lang="tr-TR" sz="2000" dirty="0" err="1" smtClean="0"/>
              <a:t>invazyon</a:t>
            </a:r>
            <a:r>
              <a:rPr lang="tr-TR" sz="2000" dirty="0" smtClean="0"/>
              <a:t> bulguları olan </a:t>
            </a:r>
            <a:r>
              <a:rPr lang="tr-TR" sz="2000" dirty="0" err="1" smtClean="0"/>
              <a:t>pedinculated</a:t>
            </a:r>
            <a:r>
              <a:rPr lang="tr-TR" sz="2000" dirty="0" smtClean="0"/>
              <a:t>  </a:t>
            </a:r>
            <a:r>
              <a:rPr lang="tr-TR" sz="2000" dirty="0" smtClean="0"/>
              <a:t>poliplerde  endoskopik   </a:t>
            </a:r>
            <a:r>
              <a:rPr lang="tr-TR" sz="2000" dirty="0" smtClean="0"/>
              <a:t>en </a:t>
            </a:r>
            <a:r>
              <a:rPr lang="tr-TR" sz="2000" dirty="0" err="1" smtClean="0"/>
              <a:t>block</a:t>
            </a:r>
            <a:r>
              <a:rPr lang="tr-TR" sz="2000" dirty="0" smtClean="0"/>
              <a:t> </a:t>
            </a:r>
            <a:r>
              <a:rPr lang="tr-TR" sz="2000" dirty="0" err="1" smtClean="0"/>
              <a:t>polipektomi</a:t>
            </a:r>
            <a:r>
              <a:rPr lang="tr-TR" sz="2000" dirty="0" smtClean="0"/>
              <a:t> </a:t>
            </a:r>
            <a:endParaRPr lang="tr-TR" sz="2000" dirty="0" smtClean="0"/>
          </a:p>
          <a:p>
            <a:pPr marL="0" indent="0">
              <a:buNone/>
            </a:pPr>
            <a:r>
              <a:rPr lang="tr-TR" sz="2000" i="1" dirty="0" smtClean="0"/>
              <a:t>                        </a:t>
            </a:r>
            <a:endParaRPr lang="tr-TR" sz="2000" dirty="0" smtClean="0"/>
          </a:p>
          <a:p>
            <a:endParaRPr lang="tr-TR" sz="2000" dirty="0" smtClean="0"/>
          </a:p>
        </p:txBody>
      </p:sp>
      <p:sp>
        <p:nvSpPr>
          <p:cNvPr id="8" name="Metin kutusu 7"/>
          <p:cNvSpPr txBox="1"/>
          <p:nvPr/>
        </p:nvSpPr>
        <p:spPr>
          <a:xfrm>
            <a:off x="8255726" y="6555948"/>
            <a:ext cx="3849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dirty="0" err="1" smtClean="0"/>
              <a:t>Shaukat</a:t>
            </a:r>
            <a:r>
              <a:rPr lang="tr-TR" sz="1200" dirty="0" smtClean="0"/>
              <a:t> A. </a:t>
            </a:r>
            <a:r>
              <a:rPr lang="tr-TR" sz="1200" dirty="0" err="1" smtClean="0"/>
              <a:t>Gastroenterology</a:t>
            </a:r>
            <a:r>
              <a:rPr lang="tr-TR" sz="1200" dirty="0" smtClean="0"/>
              <a:t> 2020</a:t>
            </a:r>
            <a:endParaRPr lang="tr-TR" sz="1200" dirty="0"/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570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90384" y="1416166"/>
            <a:ext cx="11601616" cy="18121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000" b="1" dirty="0" smtClean="0">
                <a:solidFill>
                  <a:srgbClr val="FF0000"/>
                </a:solidFill>
              </a:rPr>
              <a:t>Soru </a:t>
            </a:r>
            <a:r>
              <a:rPr lang="tr-TR" sz="2000" b="1" dirty="0" smtClean="0">
                <a:solidFill>
                  <a:srgbClr val="FF0000"/>
                </a:solidFill>
              </a:rPr>
              <a:t>2a</a:t>
            </a:r>
            <a:r>
              <a:rPr lang="tr-TR" sz="2000" b="1" dirty="0" smtClean="0">
                <a:solidFill>
                  <a:srgbClr val="FF0000"/>
                </a:solidFill>
              </a:rPr>
              <a:t>: </a:t>
            </a:r>
            <a:r>
              <a:rPr lang="tr-TR" sz="2000" dirty="0" err="1" smtClean="0"/>
              <a:t>Sesil</a:t>
            </a:r>
            <a:r>
              <a:rPr lang="tr-TR" sz="2000" dirty="0" smtClean="0"/>
              <a:t> poliplerde </a:t>
            </a:r>
            <a:r>
              <a:rPr lang="tr-TR" sz="2000" dirty="0" err="1" smtClean="0"/>
              <a:t>yüzeyel</a:t>
            </a:r>
            <a:r>
              <a:rPr lang="tr-TR" sz="2000" dirty="0" smtClean="0"/>
              <a:t> </a:t>
            </a:r>
            <a:r>
              <a:rPr lang="tr-TR" sz="2000" dirty="0" err="1" smtClean="0"/>
              <a:t>submukozal</a:t>
            </a:r>
            <a:r>
              <a:rPr lang="tr-TR" sz="2000" dirty="0" smtClean="0"/>
              <a:t> </a:t>
            </a:r>
            <a:r>
              <a:rPr lang="tr-TR" sz="2000" dirty="0" err="1" smtClean="0"/>
              <a:t>invazyonun</a:t>
            </a:r>
            <a:r>
              <a:rPr lang="tr-TR" sz="2000" dirty="0" smtClean="0"/>
              <a:t> endoskopik bulguları </a:t>
            </a:r>
            <a:r>
              <a:rPr lang="tr-TR" sz="2000" dirty="0" err="1" smtClean="0"/>
              <a:t>lelerdir</a:t>
            </a:r>
            <a:r>
              <a:rPr lang="tr-TR" sz="2000" dirty="0" smtClean="0"/>
              <a:t>? </a:t>
            </a:r>
            <a:endParaRPr lang="tr-TR" sz="20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tr-TR" sz="2000" b="1" dirty="0" smtClean="0">
                <a:solidFill>
                  <a:srgbClr val="0070C0"/>
                </a:solidFill>
              </a:rPr>
              <a:t>Tavsiye </a:t>
            </a:r>
            <a:r>
              <a:rPr lang="tr-TR" sz="2000" b="1" dirty="0" smtClean="0">
                <a:solidFill>
                  <a:srgbClr val="0070C0"/>
                </a:solidFill>
              </a:rPr>
              <a:t>2a</a:t>
            </a:r>
            <a:r>
              <a:rPr lang="tr-TR" sz="2000" b="1" dirty="0" smtClean="0">
                <a:solidFill>
                  <a:srgbClr val="0070C0"/>
                </a:solidFill>
              </a:rPr>
              <a:t>: </a:t>
            </a:r>
            <a:r>
              <a:rPr lang="tr-TR" sz="2000" dirty="0" err="1" smtClean="0"/>
              <a:t>Sesil</a:t>
            </a:r>
            <a:r>
              <a:rPr lang="tr-TR" sz="2000" dirty="0" smtClean="0"/>
              <a:t> veya </a:t>
            </a:r>
            <a:r>
              <a:rPr lang="tr-TR" sz="2000" dirty="0" err="1" smtClean="0"/>
              <a:t>deprese</a:t>
            </a:r>
            <a:r>
              <a:rPr lang="tr-TR" sz="2000" dirty="0" smtClean="0"/>
              <a:t> </a:t>
            </a:r>
            <a:r>
              <a:rPr lang="tr-TR" sz="2000" dirty="0" err="1" smtClean="0"/>
              <a:t>morfolojili</a:t>
            </a:r>
            <a:r>
              <a:rPr lang="tr-TR" sz="2000" dirty="0" smtClean="0"/>
              <a:t> LST-NG polipler ve  dominant nodüllü LST-G poliplerde </a:t>
            </a:r>
            <a:r>
              <a:rPr lang="tr-TR" sz="2000" dirty="0" err="1" smtClean="0"/>
              <a:t>submukozal</a:t>
            </a:r>
            <a:r>
              <a:rPr lang="tr-TR" sz="2000" dirty="0" smtClean="0"/>
              <a:t> </a:t>
            </a:r>
            <a:r>
              <a:rPr lang="tr-TR" sz="2000" dirty="0" err="1" smtClean="0"/>
              <a:t>invaziv</a:t>
            </a:r>
            <a:r>
              <a:rPr lang="tr-TR" sz="2000" dirty="0" smtClean="0"/>
              <a:t> </a:t>
            </a:r>
            <a:r>
              <a:rPr lang="tr-TR" sz="2000" dirty="0" err="1" smtClean="0"/>
              <a:t>karsinom</a:t>
            </a:r>
            <a:r>
              <a:rPr lang="tr-TR" sz="2000" dirty="0" smtClean="0"/>
              <a:t> riski yüksektir. </a:t>
            </a:r>
            <a:endParaRPr lang="tr-TR" sz="2000" dirty="0" smtClean="0"/>
          </a:p>
          <a:p>
            <a:pPr marL="0" indent="0">
              <a:buNone/>
            </a:pPr>
            <a:endParaRPr lang="tr-TR" sz="2000" dirty="0" smtClean="0"/>
          </a:p>
          <a:p>
            <a:endParaRPr lang="tr-TR" sz="20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8" y="6298886"/>
            <a:ext cx="541096" cy="521055"/>
          </a:xfrm>
          <a:prstGeom prst="rect">
            <a:avLst/>
          </a:prstGeom>
        </p:spPr>
      </p:pic>
      <p:sp>
        <p:nvSpPr>
          <p:cNvPr id="7" name="İçerik Yer Tutucusu 2"/>
          <p:cNvSpPr txBox="1">
            <a:spLocks/>
          </p:cNvSpPr>
          <p:nvPr/>
        </p:nvSpPr>
        <p:spPr>
          <a:xfrm>
            <a:off x="590384" y="3695267"/>
            <a:ext cx="11454471" cy="2319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2000" b="1" dirty="0" smtClean="0">
                <a:solidFill>
                  <a:srgbClr val="FF0000"/>
                </a:solidFill>
              </a:rPr>
              <a:t>Soru </a:t>
            </a:r>
            <a:r>
              <a:rPr lang="tr-TR" sz="2000" b="1" dirty="0" smtClean="0">
                <a:solidFill>
                  <a:srgbClr val="FF0000"/>
                </a:solidFill>
              </a:rPr>
              <a:t>2b</a:t>
            </a:r>
            <a:r>
              <a:rPr lang="tr-TR" sz="2000" b="1" dirty="0" smtClean="0">
                <a:solidFill>
                  <a:srgbClr val="FF0000"/>
                </a:solidFill>
              </a:rPr>
              <a:t>: </a:t>
            </a:r>
            <a:r>
              <a:rPr lang="tr-TR" sz="2000" dirty="0" err="1" smtClean="0"/>
              <a:t>Yüzeyel</a:t>
            </a:r>
            <a:r>
              <a:rPr lang="tr-TR" sz="2000" dirty="0" smtClean="0"/>
              <a:t> </a:t>
            </a:r>
            <a:r>
              <a:rPr lang="tr-TR" sz="2000" dirty="0" err="1" smtClean="0"/>
              <a:t>submukozal</a:t>
            </a:r>
            <a:r>
              <a:rPr lang="tr-TR" sz="2000" dirty="0" smtClean="0"/>
              <a:t> </a:t>
            </a:r>
            <a:r>
              <a:rPr lang="tr-TR" sz="2000" dirty="0" err="1" smtClean="0"/>
              <a:t>invazyon</a:t>
            </a:r>
            <a:r>
              <a:rPr lang="tr-TR" sz="2000" dirty="0" smtClean="0"/>
              <a:t> gösteren </a:t>
            </a:r>
            <a:r>
              <a:rPr lang="tr-TR" sz="2000" dirty="0" err="1" smtClean="0"/>
              <a:t>sesil</a:t>
            </a:r>
            <a:r>
              <a:rPr lang="tr-TR" sz="2000" dirty="0" smtClean="0"/>
              <a:t> ve </a:t>
            </a:r>
            <a:r>
              <a:rPr lang="tr-TR" sz="2000" dirty="0" err="1" smtClean="0"/>
              <a:t>pedinculated</a:t>
            </a:r>
            <a:r>
              <a:rPr lang="tr-TR" sz="2000" dirty="0" smtClean="0"/>
              <a:t> </a:t>
            </a:r>
            <a:r>
              <a:rPr lang="tr-TR" sz="2000" dirty="0" err="1" smtClean="0"/>
              <a:t>malign</a:t>
            </a:r>
            <a:r>
              <a:rPr lang="tr-TR" sz="2000" dirty="0" smtClean="0"/>
              <a:t> poliplerde optimal endoskopik rezeksiyon yöntemi ne olmalıdır </a:t>
            </a:r>
            <a:r>
              <a:rPr lang="tr-TR" sz="2000" dirty="0" smtClean="0"/>
              <a:t>?</a:t>
            </a:r>
          </a:p>
          <a:p>
            <a:pPr marL="0" indent="0">
              <a:buNone/>
            </a:pPr>
            <a:r>
              <a:rPr lang="tr-TR" sz="2000" b="1" dirty="0" smtClean="0">
                <a:solidFill>
                  <a:srgbClr val="0070C0"/>
                </a:solidFill>
              </a:rPr>
              <a:t>Tavsiye </a:t>
            </a:r>
            <a:r>
              <a:rPr lang="tr-TR" sz="2000" b="1" dirty="0" smtClean="0">
                <a:solidFill>
                  <a:srgbClr val="0070C0"/>
                </a:solidFill>
              </a:rPr>
              <a:t>2b</a:t>
            </a:r>
            <a:r>
              <a:rPr lang="tr-TR" sz="2000" b="1" dirty="0" smtClean="0">
                <a:solidFill>
                  <a:schemeClr val="accent6">
                    <a:lumMod val="50000"/>
                  </a:schemeClr>
                </a:solidFill>
              </a:rPr>
              <a:t>:  </a:t>
            </a:r>
            <a:r>
              <a:rPr lang="tr-TR" sz="2000" dirty="0" smtClean="0"/>
              <a:t>Bu lezyonların rezeksiyonunda  </a:t>
            </a:r>
            <a:r>
              <a:rPr lang="tr-TR" sz="2000" dirty="0" err="1" smtClean="0"/>
              <a:t>piecemeal</a:t>
            </a:r>
            <a:r>
              <a:rPr lang="tr-TR" sz="2000" dirty="0" smtClean="0"/>
              <a:t> rezeksiyon yerine imkanlar ve tecrübe elverdiğinde  en </a:t>
            </a:r>
            <a:r>
              <a:rPr lang="tr-TR" sz="2000" dirty="0" err="1" smtClean="0"/>
              <a:t>block</a:t>
            </a:r>
            <a:r>
              <a:rPr lang="tr-TR" sz="2000" dirty="0" smtClean="0"/>
              <a:t> rezeksiyon tercih edilmelidir. Dominant nodüllü LST-G poliplerde en azından  </a:t>
            </a:r>
            <a:r>
              <a:rPr lang="tr-TR" sz="2000" dirty="0" err="1" smtClean="0"/>
              <a:t>nodüler</a:t>
            </a:r>
            <a:r>
              <a:rPr lang="tr-TR" sz="2000" dirty="0" smtClean="0"/>
              <a:t> alan en </a:t>
            </a:r>
            <a:r>
              <a:rPr lang="tr-TR" sz="2000" dirty="0" err="1" smtClean="0"/>
              <a:t>block</a:t>
            </a:r>
            <a:r>
              <a:rPr lang="tr-TR" sz="2000" dirty="0" smtClean="0"/>
              <a:t> çıkarılmalıdır. Tüm </a:t>
            </a:r>
            <a:r>
              <a:rPr lang="tr-TR" sz="2000" dirty="0" err="1" smtClean="0"/>
              <a:t>pedinculated</a:t>
            </a:r>
            <a:r>
              <a:rPr lang="tr-TR" sz="2000" dirty="0" smtClean="0"/>
              <a:t> polipler, geniş olsalar bile en </a:t>
            </a:r>
            <a:r>
              <a:rPr lang="tr-TR" sz="2000" dirty="0" err="1" smtClean="0"/>
              <a:t>block</a:t>
            </a:r>
            <a:r>
              <a:rPr lang="tr-TR" sz="2000" dirty="0" smtClean="0"/>
              <a:t> rezeksiyonla alınmalıdır.</a:t>
            </a:r>
            <a:endParaRPr lang="tr-TR" sz="2000" dirty="0" smtClean="0"/>
          </a:p>
        </p:txBody>
      </p:sp>
      <p:sp>
        <p:nvSpPr>
          <p:cNvPr id="8" name="Metin kutusu 7"/>
          <p:cNvSpPr txBox="1"/>
          <p:nvPr/>
        </p:nvSpPr>
        <p:spPr>
          <a:xfrm>
            <a:off x="8255726" y="6555948"/>
            <a:ext cx="3849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dirty="0" err="1" smtClean="0"/>
              <a:t>Shaukat</a:t>
            </a:r>
            <a:r>
              <a:rPr lang="tr-TR" sz="1200" dirty="0" smtClean="0"/>
              <a:t> A. </a:t>
            </a:r>
            <a:r>
              <a:rPr lang="tr-TR" sz="1200" dirty="0" err="1" smtClean="0"/>
              <a:t>Gastroenterology</a:t>
            </a:r>
            <a:r>
              <a:rPr lang="tr-TR" sz="1200" dirty="0" smtClean="0"/>
              <a:t> 2020</a:t>
            </a:r>
            <a:endParaRPr lang="tr-TR" sz="1200" dirty="0"/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979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2"/>
          <p:cNvSpPr txBox="1">
            <a:spLocks/>
          </p:cNvSpPr>
          <p:nvPr/>
        </p:nvSpPr>
        <p:spPr>
          <a:xfrm>
            <a:off x="319836" y="1400866"/>
            <a:ext cx="7106194" cy="1851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sz="2000" b="1" dirty="0" smtClean="0">
                <a:solidFill>
                  <a:srgbClr val="FF0000"/>
                </a:solidFill>
              </a:rPr>
              <a:t>Soru 3: </a:t>
            </a:r>
            <a:r>
              <a:rPr lang="tr-TR" sz="2000" dirty="0" smtClean="0"/>
              <a:t>Sm kanser  şüphesi olan ve en </a:t>
            </a:r>
            <a:r>
              <a:rPr lang="tr-TR" sz="2000" dirty="0" err="1" smtClean="0"/>
              <a:t>block</a:t>
            </a:r>
            <a:r>
              <a:rPr lang="tr-TR" sz="2000" dirty="0" smtClean="0"/>
              <a:t> </a:t>
            </a:r>
            <a:r>
              <a:rPr lang="tr-TR" sz="2000" dirty="0" err="1" smtClean="0"/>
              <a:t>rezeke</a:t>
            </a:r>
            <a:r>
              <a:rPr lang="tr-TR" sz="2000" dirty="0" smtClean="0"/>
              <a:t> çıkarılan polip  patoloji için nasıl hazırlanmalıdır?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tr-TR" sz="20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tr-TR" sz="2000" b="1" dirty="0" smtClean="0">
                <a:solidFill>
                  <a:srgbClr val="0070C0"/>
                </a:solidFill>
              </a:rPr>
              <a:t>Tavsiye </a:t>
            </a:r>
            <a:r>
              <a:rPr lang="tr-TR" sz="2000" b="1" dirty="0">
                <a:solidFill>
                  <a:srgbClr val="0070C0"/>
                </a:solidFill>
              </a:rPr>
              <a:t>3</a:t>
            </a:r>
            <a:r>
              <a:rPr lang="tr-TR" sz="2000" b="1" dirty="0" smtClean="0">
                <a:solidFill>
                  <a:srgbClr val="0070C0"/>
                </a:solidFill>
              </a:rPr>
              <a:t>: </a:t>
            </a:r>
            <a:r>
              <a:rPr lang="tr-TR" sz="2000" dirty="0"/>
              <a:t>Sm kanser  şüphesi olan ve en </a:t>
            </a:r>
            <a:r>
              <a:rPr lang="tr-TR" sz="2000" dirty="0" err="1"/>
              <a:t>block</a:t>
            </a:r>
            <a:r>
              <a:rPr lang="tr-TR" sz="2000" dirty="0"/>
              <a:t> </a:t>
            </a:r>
            <a:r>
              <a:rPr lang="tr-TR" sz="2000" dirty="0" smtClean="0"/>
              <a:t>çıkarılan polip lezyonun oryantasyonunu ve patolojik değerlendirmeyi  optimize edecek şekilde </a:t>
            </a:r>
            <a:r>
              <a:rPr lang="tr-TR" sz="2000" dirty="0" err="1" smtClean="0"/>
              <a:t>hezırlanmalıdır</a:t>
            </a:r>
            <a:r>
              <a:rPr lang="tr-TR" sz="2000" dirty="0" smtClean="0"/>
              <a:t>.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8" y="6298886"/>
            <a:ext cx="541096" cy="521055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255726" y="6555948"/>
            <a:ext cx="3849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dirty="0" err="1" smtClean="0"/>
              <a:t>Shaukat</a:t>
            </a:r>
            <a:r>
              <a:rPr lang="tr-TR" sz="1200" dirty="0" smtClean="0"/>
              <a:t> A. </a:t>
            </a:r>
            <a:r>
              <a:rPr lang="tr-TR" sz="1200" dirty="0" err="1" smtClean="0"/>
              <a:t>Gastroenterology</a:t>
            </a:r>
            <a:r>
              <a:rPr lang="tr-TR" sz="1200" dirty="0" smtClean="0"/>
              <a:t> 2020</a:t>
            </a:r>
            <a:endParaRPr lang="tr-TR" sz="12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7381" y="1400866"/>
            <a:ext cx="4075613" cy="4334554"/>
          </a:xfrm>
          <a:prstGeom prst="rect">
            <a:avLst/>
          </a:prstGeom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91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2"/>
          <p:cNvSpPr txBox="1">
            <a:spLocks/>
          </p:cNvSpPr>
          <p:nvPr/>
        </p:nvSpPr>
        <p:spPr>
          <a:xfrm>
            <a:off x="590384" y="515007"/>
            <a:ext cx="11601616" cy="4130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tr-TR" sz="1900" b="1" dirty="0" smtClean="0">
                <a:solidFill>
                  <a:srgbClr val="FF0000"/>
                </a:solidFill>
              </a:rPr>
              <a:t>Soru 4a: </a:t>
            </a:r>
            <a:r>
              <a:rPr lang="tr-TR" sz="1900" dirty="0" smtClean="0"/>
              <a:t>Lenf </a:t>
            </a:r>
            <a:r>
              <a:rPr lang="tr-TR" sz="1900" dirty="0" err="1" smtClean="0"/>
              <a:t>nodu</a:t>
            </a:r>
            <a:r>
              <a:rPr lang="tr-TR" sz="1900" dirty="0" smtClean="0"/>
              <a:t> metastazı olan </a:t>
            </a:r>
            <a:r>
              <a:rPr lang="tr-TR" sz="1900" b="1" dirty="0" err="1" smtClean="0"/>
              <a:t>nonpedinculated</a:t>
            </a:r>
            <a:r>
              <a:rPr lang="tr-TR" sz="1900" b="1" dirty="0" smtClean="0"/>
              <a:t> </a:t>
            </a:r>
            <a:r>
              <a:rPr lang="tr-TR" sz="1900" dirty="0" err="1" smtClean="0"/>
              <a:t>malign</a:t>
            </a:r>
            <a:r>
              <a:rPr lang="tr-TR" sz="1900" dirty="0" smtClean="0"/>
              <a:t> poliplerde hangi histolojik bulgular lenf </a:t>
            </a:r>
            <a:r>
              <a:rPr lang="tr-TR" sz="1900" dirty="0" err="1" smtClean="0"/>
              <a:t>nodu</a:t>
            </a:r>
            <a:r>
              <a:rPr lang="tr-TR" sz="1900" dirty="0" smtClean="0"/>
              <a:t> metastazı, ve dolayısıyla lokal veya </a:t>
            </a:r>
            <a:r>
              <a:rPr lang="tr-TR" sz="1900" dirty="0" err="1" smtClean="0"/>
              <a:t>regional</a:t>
            </a:r>
            <a:r>
              <a:rPr lang="tr-TR" sz="1900" dirty="0" smtClean="0"/>
              <a:t> </a:t>
            </a:r>
            <a:r>
              <a:rPr lang="tr-TR" sz="1900" dirty="0" err="1" smtClean="0"/>
              <a:t>nüks</a:t>
            </a:r>
            <a:r>
              <a:rPr lang="tr-TR" sz="1900" dirty="0" smtClean="0"/>
              <a:t> riski artışıyla birliktelik gösterir ?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tr-TR" sz="1900" b="1" dirty="0" smtClean="0">
                <a:solidFill>
                  <a:srgbClr val="0070C0"/>
                </a:solidFill>
              </a:rPr>
              <a:t>Tavsiye 4a</a:t>
            </a:r>
            <a:r>
              <a:rPr lang="tr-TR" sz="1900" dirty="0" smtClean="0"/>
              <a:t>: Aşağıdaki bulgulardan birinin varlığı söz konusu olduğunda </a:t>
            </a:r>
            <a:r>
              <a:rPr lang="tr-TR" sz="1900" dirty="0" err="1" smtClean="0"/>
              <a:t>pedinkülsüz</a:t>
            </a:r>
            <a:r>
              <a:rPr lang="tr-TR" sz="1900" dirty="0" smtClean="0"/>
              <a:t> </a:t>
            </a:r>
            <a:r>
              <a:rPr lang="tr-TR" sz="1900" dirty="0" err="1" smtClean="0"/>
              <a:t>malign</a:t>
            </a:r>
            <a:r>
              <a:rPr lang="tr-TR" sz="1900" dirty="0" smtClean="0"/>
              <a:t> poliplerde </a:t>
            </a:r>
            <a:r>
              <a:rPr lang="tr-TR" sz="1900" dirty="0" err="1" smtClean="0"/>
              <a:t>residü</a:t>
            </a:r>
            <a:r>
              <a:rPr lang="tr-TR" sz="1900" dirty="0" smtClean="0"/>
              <a:t> kanser veya </a:t>
            </a:r>
            <a:r>
              <a:rPr lang="tr-TR" sz="1900" dirty="0" err="1" smtClean="0"/>
              <a:t>rekürrens</a:t>
            </a:r>
            <a:r>
              <a:rPr lang="tr-TR" sz="1900" dirty="0" smtClean="0"/>
              <a:t> riskinin yüksek olduğu kabul edilebilir.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tr-TR" sz="2000" dirty="0"/>
              <a:t> </a:t>
            </a:r>
            <a:r>
              <a:rPr lang="tr-TR" sz="2000" dirty="0" smtClean="0"/>
              <a:t>   </a:t>
            </a:r>
            <a:r>
              <a:rPr lang="tr-TR" sz="1700" dirty="0" smtClean="0"/>
              <a:t>- </a:t>
            </a:r>
            <a:r>
              <a:rPr lang="tr-TR" sz="1700" b="1" dirty="0" smtClean="0"/>
              <a:t>Kötü </a:t>
            </a:r>
            <a:r>
              <a:rPr lang="tr-TR" sz="1700" b="1" dirty="0" err="1" smtClean="0"/>
              <a:t>diferansiye</a:t>
            </a:r>
            <a:r>
              <a:rPr lang="tr-TR" sz="1700" b="1" dirty="0" smtClean="0"/>
              <a:t> </a:t>
            </a:r>
            <a:r>
              <a:rPr lang="tr-TR" sz="1700" b="1" dirty="0" err="1" smtClean="0"/>
              <a:t>tm</a:t>
            </a:r>
            <a:r>
              <a:rPr lang="tr-TR" sz="1700" b="1" dirty="0" smtClean="0"/>
              <a:t> </a:t>
            </a:r>
            <a:r>
              <a:rPr lang="tr-TR" sz="1700" b="1" dirty="0" smtClean="0"/>
              <a:t>varlığı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tr-TR" sz="1700" b="1" dirty="0"/>
              <a:t> </a:t>
            </a:r>
            <a:r>
              <a:rPr lang="tr-TR" sz="1700" b="1" dirty="0" smtClean="0"/>
              <a:t>   -  </a:t>
            </a:r>
            <a:r>
              <a:rPr lang="tr-TR" sz="1700" b="1" dirty="0" err="1" smtClean="0"/>
              <a:t>L</a:t>
            </a:r>
            <a:r>
              <a:rPr lang="tr-TR" sz="1700" b="1" dirty="0" err="1" smtClean="0"/>
              <a:t>enfovasküler</a:t>
            </a:r>
            <a:r>
              <a:rPr lang="tr-TR" sz="1700" b="1" dirty="0" smtClean="0"/>
              <a:t> </a:t>
            </a:r>
            <a:r>
              <a:rPr lang="tr-TR" sz="1700" b="1" dirty="0" err="1" smtClean="0"/>
              <a:t>invazyon</a:t>
            </a:r>
            <a:endParaRPr lang="tr-TR" sz="1700" b="1" dirty="0" smtClean="0"/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tr-TR" sz="1700" b="1" dirty="0"/>
              <a:t> </a:t>
            </a:r>
            <a:r>
              <a:rPr lang="tr-TR" sz="1700" b="1" dirty="0" smtClean="0"/>
              <a:t>   -  </a:t>
            </a:r>
            <a:r>
              <a:rPr lang="tr-TR" sz="1700" b="1" dirty="0" smtClean="0"/>
              <a:t>&gt;1mm </a:t>
            </a:r>
            <a:r>
              <a:rPr lang="tr-TR" sz="1700" b="1" dirty="0" err="1" smtClean="0"/>
              <a:t>submukozal</a:t>
            </a:r>
            <a:r>
              <a:rPr lang="tr-TR" sz="1700" b="1" dirty="0" smtClean="0"/>
              <a:t> </a:t>
            </a:r>
            <a:r>
              <a:rPr lang="tr-TR" sz="1700" b="1" dirty="0" err="1" smtClean="0"/>
              <a:t>invazyon</a:t>
            </a:r>
            <a:endParaRPr lang="tr-TR" sz="1700" b="1" dirty="0" smtClean="0"/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tr-TR" sz="1700" b="1" dirty="0"/>
              <a:t> </a:t>
            </a:r>
            <a:r>
              <a:rPr lang="tr-TR" sz="1700" b="1" dirty="0" smtClean="0"/>
              <a:t>   -  </a:t>
            </a:r>
            <a:r>
              <a:rPr lang="tr-TR" sz="1700" b="1" dirty="0" err="1" smtClean="0"/>
              <a:t>K</a:t>
            </a:r>
            <a:r>
              <a:rPr lang="tr-TR" sz="1700" b="1" dirty="0" err="1" smtClean="0"/>
              <a:t>oterizasyon</a:t>
            </a:r>
            <a:r>
              <a:rPr lang="tr-TR" sz="1700" b="1" dirty="0" smtClean="0"/>
              <a:t> </a:t>
            </a:r>
            <a:r>
              <a:rPr lang="tr-TR" sz="1700" b="1" dirty="0" smtClean="0"/>
              <a:t>sınırında tümör </a:t>
            </a:r>
            <a:r>
              <a:rPr lang="tr-TR" sz="1700" b="1" dirty="0" smtClean="0"/>
              <a:t>varlığı</a:t>
            </a:r>
            <a:r>
              <a:rPr lang="tr-TR" sz="1700" dirty="0" smtClean="0"/>
              <a:t>                   </a:t>
            </a:r>
            <a:endParaRPr lang="tr-TR" sz="1700" dirty="0" smtClean="0"/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tr-TR" sz="1700" b="1" dirty="0"/>
              <a:t> </a:t>
            </a:r>
            <a:r>
              <a:rPr lang="tr-TR" sz="1700" b="1" dirty="0" smtClean="0"/>
              <a:t>    </a:t>
            </a:r>
            <a:r>
              <a:rPr lang="tr-TR" sz="1700" b="1" dirty="0" smtClean="0"/>
              <a:t>-  </a:t>
            </a:r>
            <a:r>
              <a:rPr lang="tr-TR" sz="1700" b="1" dirty="0" err="1" smtClean="0"/>
              <a:t>Tumor</a:t>
            </a:r>
            <a:r>
              <a:rPr lang="tr-TR" sz="1700" b="1" dirty="0" smtClean="0"/>
              <a:t> </a:t>
            </a:r>
            <a:r>
              <a:rPr lang="tr-TR" sz="1700" b="1" dirty="0" err="1" smtClean="0"/>
              <a:t>budding</a:t>
            </a:r>
            <a:r>
              <a:rPr lang="tr-TR" sz="1700" b="1" dirty="0" smtClean="0"/>
              <a:t>  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tr-TR" sz="2000" dirty="0" smtClean="0"/>
              <a:t>     </a:t>
            </a:r>
            <a:endParaRPr lang="tr-TR" sz="2000" i="1" dirty="0"/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590384" y="4553828"/>
            <a:ext cx="11454471" cy="2653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tr-TR" sz="1800" b="1" dirty="0" smtClean="0">
                <a:solidFill>
                  <a:srgbClr val="FF0000"/>
                </a:solidFill>
              </a:rPr>
              <a:t>Soru 4b: </a:t>
            </a:r>
            <a:r>
              <a:rPr lang="tr-TR" sz="1800" dirty="0"/>
              <a:t>Lenf </a:t>
            </a:r>
            <a:r>
              <a:rPr lang="tr-TR" sz="1800" dirty="0" err="1"/>
              <a:t>nodu</a:t>
            </a:r>
            <a:r>
              <a:rPr lang="tr-TR" sz="1800" dirty="0"/>
              <a:t> metastazı olan </a:t>
            </a:r>
            <a:r>
              <a:rPr lang="tr-TR" sz="1800" b="1" dirty="0" err="1" smtClean="0"/>
              <a:t>pedinculated</a:t>
            </a:r>
            <a:r>
              <a:rPr lang="tr-TR" sz="1800" dirty="0" smtClean="0"/>
              <a:t> </a:t>
            </a:r>
            <a:r>
              <a:rPr lang="tr-TR" sz="1800" dirty="0" err="1"/>
              <a:t>malign</a:t>
            </a:r>
            <a:r>
              <a:rPr lang="tr-TR" sz="1800" dirty="0"/>
              <a:t> poliplerde hangi histolojik bulgular lenf </a:t>
            </a:r>
            <a:r>
              <a:rPr lang="tr-TR" sz="1800" dirty="0" err="1"/>
              <a:t>nodu</a:t>
            </a:r>
            <a:r>
              <a:rPr lang="tr-TR" sz="1800" dirty="0"/>
              <a:t> metastazı, ve dolayısıyla lokal veya </a:t>
            </a:r>
            <a:r>
              <a:rPr lang="tr-TR" sz="1800" dirty="0" err="1"/>
              <a:t>regional</a:t>
            </a:r>
            <a:r>
              <a:rPr lang="tr-TR" sz="1800" dirty="0"/>
              <a:t> </a:t>
            </a:r>
            <a:r>
              <a:rPr lang="tr-TR" sz="1800" dirty="0" err="1"/>
              <a:t>nüks</a:t>
            </a:r>
            <a:r>
              <a:rPr lang="tr-TR" sz="1800" dirty="0"/>
              <a:t> riski artışıyla birliktelik </a:t>
            </a:r>
            <a:r>
              <a:rPr lang="tr-TR" sz="1800" dirty="0" smtClean="0"/>
              <a:t>gösterir?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tr-TR" sz="1800" b="1" dirty="0" smtClean="0">
                <a:solidFill>
                  <a:srgbClr val="0070C0"/>
                </a:solidFill>
              </a:rPr>
              <a:t>Tavsiye 4b</a:t>
            </a:r>
            <a:r>
              <a:rPr lang="tr-TR" sz="1800" b="1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  <a:r>
              <a:rPr lang="tr-TR" sz="1800" dirty="0" smtClean="0"/>
              <a:t> </a:t>
            </a:r>
            <a:r>
              <a:rPr lang="tr-TR" sz="1800" dirty="0"/>
              <a:t>Aşağıdaki bulgulardan birinin varlığı söz konusu olduğunda </a:t>
            </a:r>
            <a:r>
              <a:rPr lang="tr-TR" sz="1800" dirty="0" err="1" smtClean="0"/>
              <a:t>pedinküllü</a:t>
            </a:r>
            <a:r>
              <a:rPr lang="tr-TR" sz="1800" dirty="0" smtClean="0"/>
              <a:t> </a:t>
            </a:r>
            <a:r>
              <a:rPr lang="tr-TR" sz="1800" dirty="0" err="1"/>
              <a:t>malign</a:t>
            </a:r>
            <a:r>
              <a:rPr lang="tr-TR" sz="1800" dirty="0"/>
              <a:t> poliplerde </a:t>
            </a:r>
            <a:r>
              <a:rPr lang="tr-TR" sz="1800" dirty="0" err="1"/>
              <a:t>residü</a:t>
            </a:r>
            <a:r>
              <a:rPr lang="tr-TR" sz="1800" dirty="0"/>
              <a:t> kanser veya </a:t>
            </a:r>
            <a:r>
              <a:rPr lang="tr-TR" sz="1800" dirty="0" err="1"/>
              <a:t>rekürrens</a:t>
            </a:r>
            <a:r>
              <a:rPr lang="tr-TR" sz="1800" dirty="0"/>
              <a:t> riskinin yüksek olduğu kabul edilebilir</a:t>
            </a:r>
            <a:endParaRPr lang="tr-TR" sz="18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tr-TR" sz="2000" b="1" dirty="0" smtClean="0"/>
              <a:t>       - </a:t>
            </a:r>
            <a:r>
              <a:rPr lang="tr-TR" sz="1800" b="1" dirty="0" smtClean="0"/>
              <a:t>Kötü </a:t>
            </a:r>
            <a:r>
              <a:rPr lang="tr-TR" sz="1800" b="1" dirty="0" err="1"/>
              <a:t>diferansiye</a:t>
            </a:r>
            <a:r>
              <a:rPr lang="tr-TR" sz="1800" b="1" dirty="0"/>
              <a:t> </a:t>
            </a:r>
            <a:r>
              <a:rPr lang="tr-TR" sz="1800" b="1" dirty="0" err="1"/>
              <a:t>tm</a:t>
            </a:r>
            <a:r>
              <a:rPr lang="tr-TR" sz="1800" b="1" dirty="0"/>
              <a:t> </a:t>
            </a:r>
            <a:r>
              <a:rPr lang="tr-TR" sz="1800" b="1" dirty="0" smtClean="0"/>
              <a:t>varlığı, </a:t>
            </a:r>
            <a:r>
              <a:rPr lang="tr-TR" sz="1800" b="1" dirty="0" smtClean="0"/>
              <a:t> </a:t>
            </a:r>
            <a:r>
              <a:rPr lang="tr-TR" sz="1800" b="1" dirty="0" err="1" smtClean="0"/>
              <a:t>lenfovasküler</a:t>
            </a:r>
            <a:r>
              <a:rPr lang="tr-TR" sz="1800" b="1" dirty="0" smtClean="0"/>
              <a:t> </a:t>
            </a:r>
            <a:r>
              <a:rPr lang="tr-TR" sz="1800" b="1" dirty="0" err="1" smtClean="0"/>
              <a:t>invazyon</a:t>
            </a:r>
            <a:r>
              <a:rPr lang="tr-TR" sz="1800" b="1" dirty="0" smtClean="0"/>
              <a:t>,  </a:t>
            </a:r>
            <a:r>
              <a:rPr lang="tr-TR" sz="1800" b="1" dirty="0"/>
              <a:t>&gt;1mm </a:t>
            </a:r>
            <a:r>
              <a:rPr lang="tr-TR" sz="1800" b="1" dirty="0" err="1"/>
              <a:t>submukozal</a:t>
            </a:r>
            <a:r>
              <a:rPr lang="tr-TR" sz="1800" b="1" dirty="0"/>
              <a:t> </a:t>
            </a:r>
            <a:r>
              <a:rPr lang="tr-TR" sz="1800" b="1" dirty="0" err="1"/>
              <a:t>invazyon</a:t>
            </a:r>
            <a:endParaRPr lang="tr-TR" sz="1800" b="1" dirty="0"/>
          </a:p>
          <a:p>
            <a:pPr marL="0" indent="0">
              <a:buNone/>
            </a:pPr>
            <a:r>
              <a:rPr lang="tr-TR" sz="1800" i="1" dirty="0" smtClean="0"/>
              <a:t>       </a:t>
            </a:r>
            <a:endParaRPr lang="tr-TR" sz="1800" i="1" dirty="0"/>
          </a:p>
          <a:p>
            <a:pPr marL="0" indent="0">
              <a:buNone/>
            </a:pPr>
            <a:endParaRPr lang="tr-TR" sz="2000" dirty="0" smtClean="0"/>
          </a:p>
          <a:p>
            <a:endParaRPr lang="tr-TR" sz="20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8" y="6285766"/>
            <a:ext cx="541096" cy="521055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255726" y="6542828"/>
            <a:ext cx="3849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dirty="0" err="1" smtClean="0"/>
              <a:t>Shaukat</a:t>
            </a:r>
            <a:r>
              <a:rPr lang="tr-TR" sz="1200" dirty="0" smtClean="0"/>
              <a:t> A. </a:t>
            </a:r>
            <a:r>
              <a:rPr lang="tr-TR" sz="1200" dirty="0" err="1" smtClean="0"/>
              <a:t>Gastroenterology</a:t>
            </a:r>
            <a:r>
              <a:rPr lang="tr-TR" sz="1200" dirty="0" smtClean="0"/>
              <a:t> 2020</a:t>
            </a:r>
            <a:endParaRPr lang="tr-TR" sz="1200" dirty="0"/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954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2"/>
          <p:cNvSpPr txBox="1">
            <a:spLocks/>
          </p:cNvSpPr>
          <p:nvPr/>
        </p:nvSpPr>
        <p:spPr>
          <a:xfrm>
            <a:off x="590384" y="548639"/>
            <a:ext cx="11601616" cy="5994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tr-TR" sz="1900" b="1" dirty="0" smtClean="0">
                <a:solidFill>
                  <a:srgbClr val="FF0000"/>
                </a:solidFill>
              </a:rPr>
              <a:t>Soru 5: </a:t>
            </a:r>
            <a:r>
              <a:rPr lang="tr-TR" sz="1900" dirty="0" smtClean="0"/>
              <a:t>Malign </a:t>
            </a:r>
            <a:r>
              <a:rPr lang="tr-TR" sz="1900" dirty="0" err="1" smtClean="0"/>
              <a:t>kolorektal</a:t>
            </a:r>
            <a:r>
              <a:rPr lang="tr-TR" sz="1900" dirty="0" smtClean="0"/>
              <a:t> poliplerin patoloji raporunda hangi veriler olmalıdır ?</a:t>
            </a:r>
          </a:p>
          <a:p>
            <a:pPr marL="0" indent="0">
              <a:lnSpc>
                <a:spcPct val="100000"/>
              </a:lnSpc>
              <a:buNone/>
            </a:pPr>
            <a:endParaRPr lang="tr-TR" sz="1900" b="1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tr-TR" sz="1900" b="1" dirty="0" smtClean="0">
                <a:solidFill>
                  <a:srgbClr val="0070C0"/>
                </a:solidFill>
              </a:rPr>
              <a:t>Tavsiye </a:t>
            </a:r>
            <a:r>
              <a:rPr lang="tr-TR" sz="1900" b="1" dirty="0">
                <a:solidFill>
                  <a:srgbClr val="0070C0"/>
                </a:solidFill>
              </a:rPr>
              <a:t>4a</a:t>
            </a:r>
            <a:r>
              <a:rPr lang="tr-TR" sz="1900" dirty="0"/>
              <a:t>: </a:t>
            </a:r>
            <a:endParaRPr lang="tr-TR" sz="19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tr-TR" sz="1900" dirty="0" smtClean="0"/>
              <a:t>     - Örnekleme durumu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tr-TR" sz="1900" dirty="0" smtClean="0"/>
              <a:t>     - Tümör büyüklüğü, bütünlüğü</a:t>
            </a:r>
            <a:r>
              <a:rPr lang="tr-TR" sz="1900" dirty="0"/>
              <a:t>, </a:t>
            </a:r>
            <a:r>
              <a:rPr lang="tr-TR" sz="1900" dirty="0" smtClean="0"/>
              <a:t>morfolojisi.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tr-TR" sz="1900" dirty="0" smtClean="0"/>
              <a:t>     - Histolojik tip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tr-TR" sz="1900" dirty="0" smtClean="0"/>
              <a:t>     - </a:t>
            </a:r>
            <a:r>
              <a:rPr lang="tr-TR" sz="1900" dirty="0" err="1" smtClean="0"/>
              <a:t>Diferansiasyon</a:t>
            </a:r>
            <a:r>
              <a:rPr lang="tr-TR" sz="1900" dirty="0" smtClean="0"/>
              <a:t> derecesi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tr-TR" sz="1900" dirty="0" smtClean="0"/>
              <a:t>     - Tümör </a:t>
            </a:r>
            <a:r>
              <a:rPr lang="tr-TR" sz="1900" dirty="0" err="1" smtClean="0"/>
              <a:t>invazyonu</a:t>
            </a:r>
            <a:r>
              <a:rPr lang="tr-TR" sz="1900" dirty="0" smtClean="0"/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tr-TR" sz="1900" dirty="0" smtClean="0"/>
              <a:t>     - Sap ve </a:t>
            </a:r>
            <a:r>
              <a:rPr lang="tr-TR" sz="1900" dirty="0" err="1" smtClean="0"/>
              <a:t>mukozal</a:t>
            </a:r>
            <a:r>
              <a:rPr lang="tr-TR" sz="1900" dirty="0" smtClean="0"/>
              <a:t> sınır durumu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tr-TR" sz="1900" dirty="0" smtClean="0"/>
              <a:t>     - </a:t>
            </a:r>
            <a:r>
              <a:rPr lang="tr-TR" sz="1900" dirty="0" err="1" smtClean="0"/>
              <a:t>Lenfovasküler</a:t>
            </a:r>
            <a:r>
              <a:rPr lang="tr-TR" sz="1900" dirty="0" smtClean="0"/>
              <a:t> </a:t>
            </a:r>
            <a:r>
              <a:rPr lang="tr-TR" sz="1900" dirty="0" err="1" smtClean="0"/>
              <a:t>invazyon</a:t>
            </a:r>
            <a:r>
              <a:rPr lang="tr-TR" sz="1900" dirty="0" smtClean="0"/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tr-TR" sz="1900" dirty="0" smtClean="0"/>
              <a:t>     - </a:t>
            </a:r>
            <a:r>
              <a:rPr lang="tr-TR" sz="1900" dirty="0" err="1" smtClean="0"/>
              <a:t>Tm</a:t>
            </a:r>
            <a:r>
              <a:rPr lang="tr-TR" sz="1900" dirty="0" smtClean="0"/>
              <a:t> </a:t>
            </a:r>
            <a:r>
              <a:rPr lang="tr-TR" sz="1900" dirty="0" err="1" smtClean="0"/>
              <a:t>budding</a:t>
            </a:r>
            <a:r>
              <a:rPr lang="tr-TR" sz="1900" dirty="0"/>
              <a:t> </a:t>
            </a:r>
            <a:endParaRPr lang="tr-TR" sz="1900" dirty="0" smtClean="0"/>
          </a:p>
          <a:p>
            <a:pPr marL="0" indent="0">
              <a:lnSpc>
                <a:spcPct val="100000"/>
              </a:lnSpc>
              <a:buNone/>
            </a:pPr>
            <a:endParaRPr lang="tr-TR" sz="1900" dirty="0" smtClean="0"/>
          </a:p>
          <a:p>
            <a:endParaRPr lang="tr-TR" sz="2000" i="1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8" y="6285766"/>
            <a:ext cx="541096" cy="521055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255726" y="6542828"/>
            <a:ext cx="3849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dirty="0" err="1" smtClean="0"/>
              <a:t>Shaukat</a:t>
            </a:r>
            <a:r>
              <a:rPr lang="tr-TR" sz="1200" dirty="0" smtClean="0"/>
              <a:t> A. </a:t>
            </a:r>
            <a:r>
              <a:rPr lang="tr-TR" sz="1200" dirty="0" err="1" smtClean="0"/>
              <a:t>Gastroenterology</a:t>
            </a:r>
            <a:r>
              <a:rPr lang="tr-TR" sz="1200" dirty="0" smtClean="0"/>
              <a:t> 2020</a:t>
            </a:r>
            <a:endParaRPr lang="tr-TR" sz="1200" dirty="0"/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456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4951287" y="248994"/>
            <a:ext cx="1419497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err="1" smtClean="0"/>
              <a:t>Kolorektal</a:t>
            </a:r>
            <a:r>
              <a:rPr lang="tr-TR" sz="1200" b="1" dirty="0" smtClean="0"/>
              <a:t> lezyon</a:t>
            </a:r>
            <a:endParaRPr lang="tr-TR" sz="1200" b="1" dirty="0"/>
          </a:p>
        </p:txBody>
      </p:sp>
      <p:sp>
        <p:nvSpPr>
          <p:cNvPr id="4" name="Metin kutusu 3"/>
          <p:cNvSpPr txBox="1"/>
          <p:nvPr/>
        </p:nvSpPr>
        <p:spPr>
          <a:xfrm>
            <a:off x="7158626" y="911891"/>
            <a:ext cx="1419497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smtClean="0"/>
              <a:t>&gt;1cm </a:t>
            </a:r>
            <a:r>
              <a:rPr lang="tr-TR" sz="1200" b="1" dirty="0" err="1" smtClean="0"/>
              <a:t>sesil</a:t>
            </a:r>
            <a:r>
              <a:rPr lang="tr-TR" sz="1200" b="1" dirty="0" smtClean="0"/>
              <a:t> polip</a:t>
            </a:r>
            <a:endParaRPr lang="tr-TR" sz="1200" b="1" dirty="0"/>
          </a:p>
        </p:txBody>
      </p:sp>
      <p:sp>
        <p:nvSpPr>
          <p:cNvPr id="5" name="Metin kutusu 4"/>
          <p:cNvSpPr txBox="1"/>
          <p:nvPr/>
        </p:nvSpPr>
        <p:spPr>
          <a:xfrm>
            <a:off x="2886418" y="1659822"/>
            <a:ext cx="1419497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smtClean="0"/>
              <a:t>En </a:t>
            </a:r>
            <a:r>
              <a:rPr lang="tr-TR" sz="1200" b="1" dirty="0" err="1" smtClean="0"/>
              <a:t>block</a:t>
            </a:r>
            <a:r>
              <a:rPr lang="tr-TR" sz="1200" b="1" dirty="0" smtClean="0"/>
              <a:t> rezeksiyon</a:t>
            </a:r>
            <a:endParaRPr lang="tr-TR" sz="1200" b="1" dirty="0"/>
          </a:p>
        </p:txBody>
      </p:sp>
      <p:sp>
        <p:nvSpPr>
          <p:cNvPr id="6" name="Metin kutusu 5"/>
          <p:cNvSpPr txBox="1"/>
          <p:nvPr/>
        </p:nvSpPr>
        <p:spPr>
          <a:xfrm>
            <a:off x="2886418" y="911891"/>
            <a:ext cx="1419497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err="1" smtClean="0"/>
              <a:t>Pedinküle</a:t>
            </a:r>
            <a:r>
              <a:rPr lang="tr-TR" sz="1200" b="1" dirty="0" smtClean="0"/>
              <a:t> polip</a:t>
            </a:r>
            <a:endParaRPr lang="tr-TR" sz="1200" b="1" dirty="0"/>
          </a:p>
        </p:txBody>
      </p:sp>
      <p:sp>
        <p:nvSpPr>
          <p:cNvPr id="7" name="Metin kutusu 6"/>
          <p:cNvSpPr txBox="1"/>
          <p:nvPr/>
        </p:nvSpPr>
        <p:spPr>
          <a:xfrm>
            <a:off x="2167006" y="3533591"/>
            <a:ext cx="1419497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err="1" smtClean="0"/>
              <a:t>Benign</a:t>
            </a:r>
            <a:r>
              <a:rPr lang="tr-TR" sz="1200" b="1" dirty="0" smtClean="0"/>
              <a:t> (</a:t>
            </a:r>
            <a:r>
              <a:rPr lang="tr-TR" sz="1200" b="1" dirty="0" err="1" smtClean="0"/>
              <a:t>Noninvaziv</a:t>
            </a:r>
            <a:r>
              <a:rPr lang="tr-TR" sz="1200" b="1" dirty="0" smtClean="0"/>
              <a:t> </a:t>
            </a:r>
            <a:r>
              <a:rPr lang="tr-TR" sz="1200" b="1" dirty="0" err="1" smtClean="0"/>
              <a:t>karsinom</a:t>
            </a:r>
            <a:r>
              <a:rPr lang="tr-TR" sz="1200" b="1" dirty="0" smtClean="0"/>
              <a:t>)</a:t>
            </a:r>
            <a:endParaRPr lang="tr-TR" sz="1200" b="1" dirty="0"/>
          </a:p>
        </p:txBody>
      </p:sp>
      <p:sp>
        <p:nvSpPr>
          <p:cNvPr id="8" name="Metin kutusu 7"/>
          <p:cNvSpPr txBox="1"/>
          <p:nvPr/>
        </p:nvSpPr>
        <p:spPr>
          <a:xfrm>
            <a:off x="7861765" y="1576363"/>
            <a:ext cx="1419497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smtClean="0"/>
              <a:t>NICE III veya            </a:t>
            </a:r>
            <a:r>
              <a:rPr lang="tr-TR" sz="1200" b="1" dirty="0" err="1" smtClean="0"/>
              <a:t>Kudo</a:t>
            </a:r>
            <a:r>
              <a:rPr lang="tr-TR" sz="1200" b="1" dirty="0" smtClean="0"/>
              <a:t> V veya VI</a:t>
            </a:r>
            <a:endParaRPr lang="tr-TR" sz="1200" b="1" dirty="0"/>
          </a:p>
        </p:txBody>
      </p:sp>
      <p:sp>
        <p:nvSpPr>
          <p:cNvPr id="9" name="Metin kutusu 8"/>
          <p:cNvSpPr txBox="1"/>
          <p:nvPr/>
        </p:nvSpPr>
        <p:spPr>
          <a:xfrm>
            <a:off x="8278709" y="2862061"/>
            <a:ext cx="1136944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smtClean="0"/>
              <a:t>Cerrahi değerlendirme</a:t>
            </a:r>
            <a:endParaRPr lang="tr-TR" sz="1200" b="1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7740179" y="3531911"/>
            <a:ext cx="1241687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err="1" smtClean="0"/>
              <a:t>Sesil</a:t>
            </a:r>
            <a:r>
              <a:rPr lang="tr-TR" sz="1200" b="1" dirty="0" smtClean="0"/>
              <a:t>                 </a:t>
            </a:r>
            <a:r>
              <a:rPr lang="tr-TR" sz="1200" b="1" dirty="0" err="1" smtClean="0"/>
              <a:t>deprese</a:t>
            </a:r>
            <a:r>
              <a:rPr lang="tr-TR" sz="1200" b="1" dirty="0" smtClean="0"/>
              <a:t> / ülsere</a:t>
            </a:r>
            <a:endParaRPr lang="tr-TR" sz="1200" b="1" dirty="0"/>
          </a:p>
        </p:txBody>
      </p:sp>
      <p:sp>
        <p:nvSpPr>
          <p:cNvPr id="12" name="Metin kutusu 11"/>
          <p:cNvSpPr txBox="1"/>
          <p:nvPr/>
        </p:nvSpPr>
        <p:spPr>
          <a:xfrm>
            <a:off x="6657065" y="3531912"/>
            <a:ext cx="963013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err="1" smtClean="0"/>
              <a:t>Flat</a:t>
            </a:r>
            <a:endParaRPr lang="tr-TR" sz="1200" b="1" dirty="0" smtClean="0"/>
          </a:p>
          <a:p>
            <a:pPr algn="ctr"/>
            <a:r>
              <a:rPr lang="tr-TR" sz="1200" b="1" dirty="0" err="1" smtClean="0"/>
              <a:t>nondeprese</a:t>
            </a:r>
            <a:endParaRPr lang="tr-TR" sz="1200" b="1" dirty="0"/>
          </a:p>
        </p:txBody>
      </p:sp>
      <p:sp>
        <p:nvSpPr>
          <p:cNvPr id="13" name="Metin kutusu 12"/>
          <p:cNvSpPr txBox="1"/>
          <p:nvPr/>
        </p:nvSpPr>
        <p:spPr>
          <a:xfrm>
            <a:off x="5661036" y="3531913"/>
            <a:ext cx="875928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smtClean="0"/>
              <a:t>Dominant nodül yok</a:t>
            </a:r>
            <a:endParaRPr lang="tr-TR" sz="1200" b="1" dirty="0"/>
          </a:p>
        </p:txBody>
      </p:sp>
      <p:sp>
        <p:nvSpPr>
          <p:cNvPr id="14" name="Metin kutusu 13"/>
          <p:cNvSpPr txBox="1"/>
          <p:nvPr/>
        </p:nvSpPr>
        <p:spPr>
          <a:xfrm>
            <a:off x="4688062" y="3531914"/>
            <a:ext cx="852873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smtClean="0"/>
              <a:t>Dominant       nodül</a:t>
            </a:r>
            <a:endParaRPr lang="tr-TR" sz="1200" b="1" dirty="0"/>
          </a:p>
        </p:txBody>
      </p:sp>
      <p:sp>
        <p:nvSpPr>
          <p:cNvPr id="15" name="Metin kutusu 14"/>
          <p:cNvSpPr txBox="1"/>
          <p:nvPr/>
        </p:nvSpPr>
        <p:spPr>
          <a:xfrm>
            <a:off x="3695001" y="5182971"/>
            <a:ext cx="1419497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smtClean="0"/>
              <a:t>Cerrahi değerlendirme</a:t>
            </a:r>
            <a:endParaRPr lang="tr-TR" sz="1200" b="1" dirty="0"/>
          </a:p>
        </p:txBody>
      </p:sp>
      <p:sp>
        <p:nvSpPr>
          <p:cNvPr id="16" name="Metin kutusu 15"/>
          <p:cNvSpPr txBox="1"/>
          <p:nvPr/>
        </p:nvSpPr>
        <p:spPr>
          <a:xfrm>
            <a:off x="2516782" y="5222296"/>
            <a:ext cx="892628" cy="2806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smtClean="0"/>
              <a:t>Takip</a:t>
            </a:r>
            <a:endParaRPr lang="tr-TR" sz="1200" b="1" dirty="0"/>
          </a:p>
        </p:txBody>
      </p:sp>
      <p:sp>
        <p:nvSpPr>
          <p:cNvPr id="17" name="Metin kutusu 16"/>
          <p:cNvSpPr txBox="1"/>
          <p:nvPr/>
        </p:nvSpPr>
        <p:spPr>
          <a:xfrm>
            <a:off x="3896373" y="4371149"/>
            <a:ext cx="762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smtClean="0"/>
              <a:t>Olumsuz         histoloji</a:t>
            </a:r>
            <a:endParaRPr lang="tr-TR" sz="1200" b="1" dirty="0"/>
          </a:p>
        </p:txBody>
      </p:sp>
      <p:sp>
        <p:nvSpPr>
          <p:cNvPr id="18" name="Metin kutusu 17"/>
          <p:cNvSpPr txBox="1"/>
          <p:nvPr/>
        </p:nvSpPr>
        <p:spPr>
          <a:xfrm>
            <a:off x="3036760" y="4371149"/>
            <a:ext cx="72534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smtClean="0"/>
              <a:t>Olumlu         histoloji</a:t>
            </a:r>
            <a:endParaRPr lang="tr-TR" sz="1200" b="1" dirty="0"/>
          </a:p>
        </p:txBody>
      </p:sp>
      <p:sp>
        <p:nvSpPr>
          <p:cNvPr id="19" name="Metin kutusu 18"/>
          <p:cNvSpPr txBox="1"/>
          <p:nvPr/>
        </p:nvSpPr>
        <p:spPr>
          <a:xfrm>
            <a:off x="3652175" y="3533591"/>
            <a:ext cx="98478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smtClean="0"/>
              <a:t>Submukozal  kanser</a:t>
            </a:r>
            <a:endParaRPr lang="tr-TR" sz="1200" b="1" dirty="0"/>
          </a:p>
        </p:txBody>
      </p:sp>
      <p:sp>
        <p:nvSpPr>
          <p:cNvPr id="20" name="Metin kutusu 19"/>
          <p:cNvSpPr txBox="1"/>
          <p:nvPr/>
        </p:nvSpPr>
        <p:spPr>
          <a:xfrm>
            <a:off x="6041200" y="1576363"/>
            <a:ext cx="1087379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smtClean="0"/>
              <a:t>NICE I veya II</a:t>
            </a:r>
            <a:endParaRPr lang="tr-TR" sz="1200" b="1" dirty="0"/>
          </a:p>
        </p:txBody>
      </p:sp>
      <p:sp>
        <p:nvSpPr>
          <p:cNvPr id="21" name="Metin kutusu 20"/>
          <p:cNvSpPr txBox="1"/>
          <p:nvPr/>
        </p:nvSpPr>
        <p:spPr>
          <a:xfrm>
            <a:off x="7996156" y="5695643"/>
            <a:ext cx="1419497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err="1" smtClean="0"/>
              <a:t>Piecemeal</a:t>
            </a:r>
            <a:r>
              <a:rPr lang="tr-TR" sz="1200" b="1" dirty="0" smtClean="0"/>
              <a:t> rezeksiyon veya olumsuz histolojik bulgular</a:t>
            </a:r>
            <a:endParaRPr lang="tr-TR" sz="1200" b="1" dirty="0"/>
          </a:p>
        </p:txBody>
      </p:sp>
      <p:sp>
        <p:nvSpPr>
          <p:cNvPr id="22" name="Metin kutusu 21"/>
          <p:cNvSpPr txBox="1"/>
          <p:nvPr/>
        </p:nvSpPr>
        <p:spPr>
          <a:xfrm>
            <a:off x="6406328" y="5695643"/>
            <a:ext cx="1419497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smtClean="0"/>
              <a:t>En </a:t>
            </a:r>
            <a:r>
              <a:rPr lang="tr-TR" sz="1200" b="1" dirty="0" err="1" smtClean="0"/>
              <a:t>block</a:t>
            </a:r>
            <a:r>
              <a:rPr lang="tr-TR" sz="1200" b="1" dirty="0" smtClean="0"/>
              <a:t> </a:t>
            </a:r>
            <a:r>
              <a:rPr lang="tr-TR" sz="1200" b="1" dirty="0" err="1" smtClean="0"/>
              <a:t>rezeke</a:t>
            </a:r>
            <a:r>
              <a:rPr lang="tr-TR" sz="1200" b="1" dirty="0" smtClean="0"/>
              <a:t> edilmiş lezyonda olumlu histolojik bulgular</a:t>
            </a:r>
            <a:endParaRPr lang="tr-TR" sz="1200" b="1" dirty="0"/>
          </a:p>
        </p:txBody>
      </p:sp>
      <p:sp>
        <p:nvSpPr>
          <p:cNvPr id="23" name="Metin kutusu 22"/>
          <p:cNvSpPr txBox="1"/>
          <p:nvPr/>
        </p:nvSpPr>
        <p:spPr>
          <a:xfrm>
            <a:off x="6640646" y="5118541"/>
            <a:ext cx="867218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smtClean="0"/>
              <a:t>Takip</a:t>
            </a:r>
            <a:endParaRPr lang="tr-TR" sz="1200" b="1" dirty="0"/>
          </a:p>
        </p:txBody>
      </p:sp>
      <p:sp>
        <p:nvSpPr>
          <p:cNvPr id="24" name="Metin kutusu 23"/>
          <p:cNvSpPr txBox="1"/>
          <p:nvPr/>
        </p:nvSpPr>
        <p:spPr>
          <a:xfrm>
            <a:off x="6500965" y="4322106"/>
            <a:ext cx="1141390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smtClean="0"/>
              <a:t>EMR</a:t>
            </a:r>
            <a:endParaRPr lang="tr-TR" sz="1200" b="1" dirty="0"/>
          </a:p>
        </p:txBody>
      </p:sp>
      <p:sp>
        <p:nvSpPr>
          <p:cNvPr id="25" name="Metin kutusu 24"/>
          <p:cNvSpPr txBox="1"/>
          <p:nvPr/>
        </p:nvSpPr>
        <p:spPr>
          <a:xfrm>
            <a:off x="4951287" y="4309542"/>
            <a:ext cx="1419497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smtClean="0"/>
              <a:t>En </a:t>
            </a:r>
            <a:r>
              <a:rPr lang="tr-TR" sz="1200" b="1" dirty="0" err="1" smtClean="0"/>
              <a:t>block</a:t>
            </a:r>
            <a:r>
              <a:rPr lang="tr-TR" sz="1200" b="1" dirty="0" smtClean="0"/>
              <a:t> rezeksiyon ve </a:t>
            </a:r>
            <a:r>
              <a:rPr lang="tr-TR" sz="1200" b="1" dirty="0" err="1" smtClean="0"/>
              <a:t>pinning</a:t>
            </a:r>
            <a:endParaRPr lang="tr-TR" sz="1200" b="1" dirty="0"/>
          </a:p>
        </p:txBody>
      </p:sp>
      <p:sp>
        <p:nvSpPr>
          <p:cNvPr id="26" name="Metin kutusu 25"/>
          <p:cNvSpPr txBox="1"/>
          <p:nvPr/>
        </p:nvSpPr>
        <p:spPr>
          <a:xfrm>
            <a:off x="7854880" y="4309542"/>
            <a:ext cx="1419497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smtClean="0"/>
              <a:t>En </a:t>
            </a:r>
            <a:r>
              <a:rPr lang="tr-TR" sz="1200" b="1" dirty="0" err="1" smtClean="0"/>
              <a:t>block</a:t>
            </a:r>
            <a:r>
              <a:rPr lang="tr-TR" sz="1200" b="1" dirty="0" smtClean="0"/>
              <a:t> rezeksiyon ve </a:t>
            </a:r>
            <a:r>
              <a:rPr lang="tr-TR" sz="1200" b="1" dirty="0" err="1" smtClean="0"/>
              <a:t>pinning</a:t>
            </a:r>
            <a:endParaRPr lang="tr-TR" sz="1200" b="1" dirty="0"/>
          </a:p>
        </p:txBody>
      </p:sp>
      <p:sp>
        <p:nvSpPr>
          <p:cNvPr id="27" name="Metin kutusu 26"/>
          <p:cNvSpPr txBox="1"/>
          <p:nvPr/>
        </p:nvSpPr>
        <p:spPr>
          <a:xfrm>
            <a:off x="8317248" y="2221108"/>
            <a:ext cx="939781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smtClean="0"/>
              <a:t>Biyopsi                   ve </a:t>
            </a:r>
            <a:r>
              <a:rPr lang="tr-TR" sz="1200" b="1" dirty="0" err="1" smtClean="0"/>
              <a:t>Tattoo</a:t>
            </a:r>
            <a:endParaRPr lang="tr-TR" sz="1200" b="1" dirty="0"/>
          </a:p>
        </p:txBody>
      </p:sp>
      <p:sp>
        <p:nvSpPr>
          <p:cNvPr id="28" name="Metin kutusu 27"/>
          <p:cNvSpPr txBox="1"/>
          <p:nvPr/>
        </p:nvSpPr>
        <p:spPr>
          <a:xfrm>
            <a:off x="6946415" y="2307606"/>
            <a:ext cx="1047714" cy="2768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err="1" smtClean="0"/>
              <a:t>Non-granular</a:t>
            </a:r>
            <a:endParaRPr lang="tr-TR" sz="1200" b="1" dirty="0"/>
          </a:p>
        </p:txBody>
      </p:sp>
      <p:sp>
        <p:nvSpPr>
          <p:cNvPr id="29" name="Metin kutusu 28"/>
          <p:cNvSpPr txBox="1"/>
          <p:nvPr/>
        </p:nvSpPr>
        <p:spPr>
          <a:xfrm>
            <a:off x="5280869" y="2313272"/>
            <a:ext cx="760331" cy="2803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200" b="1" dirty="0" err="1" smtClean="0"/>
              <a:t>Granular</a:t>
            </a:r>
            <a:endParaRPr lang="tr-TR" sz="1200" b="1" dirty="0"/>
          </a:p>
        </p:txBody>
      </p:sp>
      <p:cxnSp>
        <p:nvCxnSpPr>
          <p:cNvPr id="31" name="Dirsek Bağlayıcısı 30"/>
          <p:cNvCxnSpPr>
            <a:stCxn id="3" idx="2"/>
            <a:endCxn id="6" idx="0"/>
          </p:cNvCxnSpPr>
          <p:nvPr/>
        </p:nvCxnSpPr>
        <p:spPr>
          <a:xfrm rot="5400000">
            <a:off x="4435653" y="-313492"/>
            <a:ext cx="385898" cy="2064869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Dirsek Bağlayıcısı 32"/>
          <p:cNvCxnSpPr>
            <a:stCxn id="3" idx="2"/>
            <a:endCxn id="4" idx="0"/>
          </p:cNvCxnSpPr>
          <p:nvPr/>
        </p:nvCxnSpPr>
        <p:spPr>
          <a:xfrm rot="16200000" flipH="1">
            <a:off x="6571756" y="-384728"/>
            <a:ext cx="385898" cy="2207339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Düz Ok Bağlayıcısı 34"/>
          <p:cNvCxnSpPr>
            <a:stCxn id="6" idx="2"/>
            <a:endCxn id="5" idx="0"/>
          </p:cNvCxnSpPr>
          <p:nvPr/>
        </p:nvCxnSpPr>
        <p:spPr>
          <a:xfrm>
            <a:off x="3596167" y="1188890"/>
            <a:ext cx="0" cy="4709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Dirsek Bağlayıcısı 36"/>
          <p:cNvCxnSpPr>
            <a:stCxn id="5" idx="2"/>
            <a:endCxn id="7" idx="0"/>
          </p:cNvCxnSpPr>
          <p:nvPr/>
        </p:nvCxnSpPr>
        <p:spPr>
          <a:xfrm rot="5400000">
            <a:off x="2438076" y="2375500"/>
            <a:ext cx="1596770" cy="71941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Dirsek Bağlayıcısı 41"/>
          <p:cNvCxnSpPr>
            <a:stCxn id="5" idx="2"/>
            <a:endCxn id="19" idx="0"/>
          </p:cNvCxnSpPr>
          <p:nvPr/>
        </p:nvCxnSpPr>
        <p:spPr>
          <a:xfrm rot="16200000" flipH="1">
            <a:off x="3071982" y="2461005"/>
            <a:ext cx="1596770" cy="54840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Dirsek Bağlayıcısı 44"/>
          <p:cNvCxnSpPr>
            <a:stCxn id="19" idx="2"/>
            <a:endCxn id="17" idx="0"/>
          </p:cNvCxnSpPr>
          <p:nvPr/>
        </p:nvCxnSpPr>
        <p:spPr>
          <a:xfrm rot="16200000" flipH="1">
            <a:off x="4023024" y="4116799"/>
            <a:ext cx="375893" cy="132805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Dirsek Bağlayıcısı 46"/>
          <p:cNvCxnSpPr>
            <a:stCxn id="19" idx="2"/>
            <a:endCxn id="18" idx="0"/>
          </p:cNvCxnSpPr>
          <p:nvPr/>
        </p:nvCxnSpPr>
        <p:spPr>
          <a:xfrm rot="5400000">
            <a:off x="3584055" y="3810635"/>
            <a:ext cx="375893" cy="745135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Düz Ok Bağlayıcısı 48"/>
          <p:cNvCxnSpPr/>
          <p:nvPr/>
        </p:nvCxnSpPr>
        <p:spPr>
          <a:xfrm>
            <a:off x="2638701" y="3995254"/>
            <a:ext cx="8708" cy="12270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Düz Ok Bağlayıcısı 50"/>
          <p:cNvCxnSpPr/>
          <p:nvPr/>
        </p:nvCxnSpPr>
        <p:spPr>
          <a:xfrm>
            <a:off x="3169923" y="4832814"/>
            <a:ext cx="0" cy="3894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Düz Ok Bağlayıcısı 52"/>
          <p:cNvCxnSpPr>
            <a:stCxn id="17" idx="2"/>
          </p:cNvCxnSpPr>
          <p:nvPr/>
        </p:nvCxnSpPr>
        <p:spPr>
          <a:xfrm>
            <a:off x="4277373" y="4832814"/>
            <a:ext cx="0" cy="3501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Dirsek Bağlayıcısı 55"/>
          <p:cNvCxnSpPr>
            <a:stCxn id="4" idx="2"/>
            <a:endCxn id="8" idx="0"/>
          </p:cNvCxnSpPr>
          <p:nvPr/>
        </p:nvCxnSpPr>
        <p:spPr>
          <a:xfrm rot="16200000" flipH="1">
            <a:off x="8026208" y="1031056"/>
            <a:ext cx="387473" cy="703139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Dirsek Bağlayıcısı 57"/>
          <p:cNvCxnSpPr>
            <a:stCxn id="4" idx="2"/>
            <a:endCxn id="20" idx="0"/>
          </p:cNvCxnSpPr>
          <p:nvPr/>
        </p:nvCxnSpPr>
        <p:spPr>
          <a:xfrm rot="5400000">
            <a:off x="7032897" y="740884"/>
            <a:ext cx="387473" cy="1283485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Düz Ok Bağlayıcısı 59"/>
          <p:cNvCxnSpPr>
            <a:endCxn id="27" idx="0"/>
          </p:cNvCxnSpPr>
          <p:nvPr/>
        </p:nvCxnSpPr>
        <p:spPr>
          <a:xfrm>
            <a:off x="8787138" y="2049942"/>
            <a:ext cx="1" cy="1711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Dirsek Bağlayıcısı 63"/>
          <p:cNvCxnSpPr>
            <a:stCxn id="20" idx="2"/>
            <a:endCxn id="28" idx="0"/>
          </p:cNvCxnSpPr>
          <p:nvPr/>
        </p:nvCxnSpPr>
        <p:spPr>
          <a:xfrm rot="16200000" flipH="1">
            <a:off x="6800459" y="1637793"/>
            <a:ext cx="454244" cy="885382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Dirsek Bağlayıcısı 65"/>
          <p:cNvCxnSpPr>
            <a:stCxn id="20" idx="2"/>
            <a:endCxn id="29" idx="0"/>
          </p:cNvCxnSpPr>
          <p:nvPr/>
        </p:nvCxnSpPr>
        <p:spPr>
          <a:xfrm rot="5400000">
            <a:off x="5893008" y="1621390"/>
            <a:ext cx="459910" cy="923855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Düz Ok Bağlayıcısı 67"/>
          <p:cNvCxnSpPr>
            <a:stCxn id="27" idx="2"/>
          </p:cNvCxnSpPr>
          <p:nvPr/>
        </p:nvCxnSpPr>
        <p:spPr>
          <a:xfrm flipH="1">
            <a:off x="8787138" y="2682773"/>
            <a:ext cx="1" cy="1792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Dirsek Bağlayıcısı 69"/>
          <p:cNvCxnSpPr>
            <a:stCxn id="21" idx="3"/>
            <a:endCxn id="9" idx="3"/>
          </p:cNvCxnSpPr>
          <p:nvPr/>
        </p:nvCxnSpPr>
        <p:spPr>
          <a:xfrm flipV="1">
            <a:off x="9415653" y="3092894"/>
            <a:ext cx="12700" cy="3018248"/>
          </a:xfrm>
          <a:prstGeom prst="bent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Dirsek Bağlayıcısı 71"/>
          <p:cNvCxnSpPr>
            <a:stCxn id="29" idx="2"/>
            <a:endCxn id="14" idx="0"/>
          </p:cNvCxnSpPr>
          <p:nvPr/>
        </p:nvCxnSpPr>
        <p:spPr>
          <a:xfrm rot="5400000">
            <a:off x="4918620" y="2789498"/>
            <a:ext cx="938295" cy="546536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Dirsek Bağlayıcısı 73"/>
          <p:cNvCxnSpPr>
            <a:stCxn id="29" idx="2"/>
            <a:endCxn id="13" idx="0"/>
          </p:cNvCxnSpPr>
          <p:nvPr/>
        </p:nvCxnSpPr>
        <p:spPr>
          <a:xfrm rot="16200000" flipH="1">
            <a:off x="5410870" y="2843783"/>
            <a:ext cx="938294" cy="437965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Düz Ok Bağlayıcısı 75"/>
          <p:cNvCxnSpPr>
            <a:stCxn id="14" idx="2"/>
          </p:cNvCxnSpPr>
          <p:nvPr/>
        </p:nvCxnSpPr>
        <p:spPr>
          <a:xfrm>
            <a:off x="5114499" y="3993579"/>
            <a:ext cx="0" cy="3159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Dirsek Bağlayıcısı 77"/>
          <p:cNvCxnSpPr>
            <a:stCxn id="13" idx="2"/>
            <a:endCxn id="24" idx="0"/>
          </p:cNvCxnSpPr>
          <p:nvPr/>
        </p:nvCxnSpPr>
        <p:spPr>
          <a:xfrm rot="16200000" flipH="1">
            <a:off x="6421066" y="3671512"/>
            <a:ext cx="328528" cy="972660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Düz Ok Bağlayıcısı 83"/>
          <p:cNvCxnSpPr/>
          <p:nvPr/>
        </p:nvCxnSpPr>
        <p:spPr>
          <a:xfrm>
            <a:off x="7265076" y="3996452"/>
            <a:ext cx="1" cy="3058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Düz Ok Bağlayıcısı 87"/>
          <p:cNvCxnSpPr>
            <a:stCxn id="24" idx="2"/>
            <a:endCxn id="23" idx="0"/>
          </p:cNvCxnSpPr>
          <p:nvPr/>
        </p:nvCxnSpPr>
        <p:spPr>
          <a:xfrm>
            <a:off x="7071660" y="4599105"/>
            <a:ext cx="2595" cy="5194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Dirsek Bağlayıcısı 90"/>
          <p:cNvCxnSpPr>
            <a:stCxn id="25" idx="2"/>
            <a:endCxn id="22" idx="2"/>
          </p:cNvCxnSpPr>
          <p:nvPr/>
        </p:nvCxnSpPr>
        <p:spPr>
          <a:xfrm rot="16200000" flipH="1">
            <a:off x="5510840" y="4921402"/>
            <a:ext cx="1755433" cy="1455041"/>
          </a:xfrm>
          <a:prstGeom prst="bentConnector3">
            <a:avLst>
              <a:gd name="adj1" fmla="val 11302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Dirsek Bağlayıcısı 93"/>
          <p:cNvCxnSpPr>
            <a:stCxn id="25" idx="2"/>
            <a:endCxn id="21" idx="2"/>
          </p:cNvCxnSpPr>
          <p:nvPr/>
        </p:nvCxnSpPr>
        <p:spPr>
          <a:xfrm rot="16200000" flipH="1">
            <a:off x="6305754" y="4126488"/>
            <a:ext cx="1755433" cy="3044869"/>
          </a:xfrm>
          <a:prstGeom prst="bentConnector3">
            <a:avLst>
              <a:gd name="adj1" fmla="val 11302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Dirsek Bağlayıcısı 95"/>
          <p:cNvCxnSpPr>
            <a:stCxn id="26" idx="2"/>
            <a:endCxn id="21" idx="0"/>
          </p:cNvCxnSpPr>
          <p:nvPr/>
        </p:nvCxnSpPr>
        <p:spPr>
          <a:xfrm rot="16200000" flipH="1">
            <a:off x="8173049" y="5162787"/>
            <a:ext cx="924436" cy="141276"/>
          </a:xfrm>
          <a:prstGeom prst="bentConnector3">
            <a:avLst>
              <a:gd name="adj1" fmla="val 7826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Dirsek Bağlayıcısı 97"/>
          <p:cNvCxnSpPr/>
          <p:nvPr/>
        </p:nvCxnSpPr>
        <p:spPr>
          <a:xfrm rot="5400000">
            <a:off x="7378135" y="4515011"/>
            <a:ext cx="924436" cy="1448552"/>
          </a:xfrm>
          <a:prstGeom prst="bentConnector3">
            <a:avLst>
              <a:gd name="adj1" fmla="val 7731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Dirsek Bağlayıcısı 101"/>
          <p:cNvCxnSpPr>
            <a:stCxn id="28" idx="2"/>
            <a:endCxn id="11" idx="0"/>
          </p:cNvCxnSpPr>
          <p:nvPr/>
        </p:nvCxnSpPr>
        <p:spPr>
          <a:xfrm rot="16200000" flipH="1">
            <a:off x="7441938" y="2612826"/>
            <a:ext cx="947418" cy="890751"/>
          </a:xfrm>
          <a:prstGeom prst="bentConnector3">
            <a:avLst>
              <a:gd name="adj1" fmla="val 8493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Dirsek Bağlayıcısı 104"/>
          <p:cNvCxnSpPr>
            <a:stCxn id="28" idx="2"/>
            <a:endCxn id="12" idx="0"/>
          </p:cNvCxnSpPr>
          <p:nvPr/>
        </p:nvCxnSpPr>
        <p:spPr>
          <a:xfrm rot="5400000">
            <a:off x="6830713" y="2892352"/>
            <a:ext cx="947419" cy="331700"/>
          </a:xfrm>
          <a:prstGeom prst="bentConnector3">
            <a:avLst>
              <a:gd name="adj1" fmla="val 8492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Resim 1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8" y="6285766"/>
            <a:ext cx="541096" cy="521055"/>
          </a:xfrm>
          <a:prstGeom prst="rect">
            <a:avLst/>
          </a:prstGeom>
        </p:spPr>
      </p:pic>
      <p:sp>
        <p:nvSpPr>
          <p:cNvPr id="109" name="Metin kutusu 108"/>
          <p:cNvSpPr txBox="1"/>
          <p:nvPr/>
        </p:nvSpPr>
        <p:spPr>
          <a:xfrm>
            <a:off x="8342812" y="6560241"/>
            <a:ext cx="3849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dirty="0" err="1" smtClean="0"/>
              <a:t>Shaukat</a:t>
            </a:r>
            <a:r>
              <a:rPr lang="tr-TR" sz="1200" dirty="0" smtClean="0"/>
              <a:t> A. </a:t>
            </a:r>
            <a:r>
              <a:rPr lang="tr-TR" sz="1200" dirty="0" err="1" smtClean="0"/>
              <a:t>Gastroenterology</a:t>
            </a:r>
            <a:r>
              <a:rPr lang="tr-TR" sz="1200" dirty="0" smtClean="0"/>
              <a:t> 2020</a:t>
            </a:r>
            <a:endParaRPr lang="tr-TR" sz="1200" dirty="0"/>
          </a:p>
        </p:txBody>
      </p:sp>
      <p:cxnSp>
        <p:nvCxnSpPr>
          <p:cNvPr id="111" name="Düz Ok Bağlayıcısı 110"/>
          <p:cNvCxnSpPr>
            <a:stCxn id="11" idx="2"/>
          </p:cNvCxnSpPr>
          <p:nvPr/>
        </p:nvCxnSpPr>
        <p:spPr>
          <a:xfrm>
            <a:off x="8361023" y="3993576"/>
            <a:ext cx="0" cy="3285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Düz Ok Bağlayıcısı 115"/>
          <p:cNvCxnSpPr/>
          <p:nvPr/>
        </p:nvCxnSpPr>
        <p:spPr>
          <a:xfrm flipV="1">
            <a:off x="6775272" y="5421667"/>
            <a:ext cx="0" cy="2490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514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4151314" y="355600"/>
            <a:ext cx="4537075" cy="6159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r-TR" dirty="0" err="1"/>
              <a:t>Malignite</a:t>
            </a:r>
            <a:r>
              <a:rPr lang="tr-TR" dirty="0"/>
              <a:t> şüphesi olan polip</a:t>
            </a:r>
          </a:p>
          <a:p>
            <a:pPr algn="ctr">
              <a:defRPr/>
            </a:pPr>
            <a:r>
              <a:rPr lang="tr-TR" sz="1600" dirty="0"/>
              <a:t>(Patoloji, </a:t>
            </a:r>
            <a:r>
              <a:rPr lang="tr-TR" sz="1600" dirty="0" err="1"/>
              <a:t>kromoskopi</a:t>
            </a:r>
            <a:r>
              <a:rPr lang="tr-TR" sz="1600" dirty="0"/>
              <a:t>, </a:t>
            </a:r>
            <a:r>
              <a:rPr lang="tr-TR" sz="1600" dirty="0" err="1"/>
              <a:t>magnifikasyon</a:t>
            </a:r>
            <a:r>
              <a:rPr lang="tr-TR" sz="1600" dirty="0"/>
              <a:t> vs.)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5400675" y="4318000"/>
            <a:ext cx="2057400" cy="3698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r-TR" dirty="0"/>
              <a:t>Malign polip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4740275" y="2636838"/>
            <a:ext cx="3587750" cy="12001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r-TR" b="1" dirty="0"/>
              <a:t>Evet</a:t>
            </a:r>
          </a:p>
          <a:p>
            <a:pPr algn="ctr">
              <a:defRPr/>
            </a:pPr>
            <a:r>
              <a:rPr lang="tr-TR" dirty="0"/>
              <a:t>Rezeksiyon </a:t>
            </a:r>
            <a:r>
              <a:rPr lang="tr-TR" dirty="0" smtClean="0"/>
              <a:t>                                          </a:t>
            </a:r>
            <a:r>
              <a:rPr lang="tr-TR" dirty="0"/>
              <a:t>(</a:t>
            </a:r>
            <a:r>
              <a:rPr lang="tr-TR" dirty="0" err="1"/>
              <a:t>Snare</a:t>
            </a:r>
            <a:r>
              <a:rPr lang="tr-TR" dirty="0"/>
              <a:t> </a:t>
            </a:r>
            <a:r>
              <a:rPr lang="tr-TR" dirty="0" err="1" smtClean="0"/>
              <a:t>polipektomi</a:t>
            </a:r>
            <a:r>
              <a:rPr lang="tr-TR" dirty="0"/>
              <a:t>, EMR, ESD)</a:t>
            </a:r>
          </a:p>
          <a:p>
            <a:pPr algn="ctr">
              <a:defRPr/>
            </a:pPr>
            <a:r>
              <a:rPr lang="tr-TR" dirty="0"/>
              <a:t>ve işaretleme (</a:t>
            </a:r>
            <a:r>
              <a:rPr lang="tr-TR" dirty="0" err="1"/>
              <a:t>Tatoo</a:t>
            </a:r>
            <a:r>
              <a:rPr lang="tr-TR" dirty="0"/>
              <a:t>)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4656138" y="1501776"/>
            <a:ext cx="3752850" cy="6461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r-TR" dirty="0"/>
              <a:t>Endoskopik rezeksiyon mümkün görünüyor 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2176463" y="6226175"/>
            <a:ext cx="1223962" cy="3698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r-TR" b="1" dirty="0"/>
              <a:t>Takip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1631951" y="2565401"/>
            <a:ext cx="2447925" cy="113877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r-TR" dirty="0" err="1"/>
              <a:t>İnvazyon</a:t>
            </a:r>
            <a:r>
              <a:rPr lang="tr-TR" dirty="0"/>
              <a:t> göstermeyen yüksek dereceli </a:t>
            </a:r>
            <a:r>
              <a:rPr lang="tr-TR" dirty="0" err="1"/>
              <a:t>neoplazi</a:t>
            </a:r>
            <a:r>
              <a:rPr lang="tr-TR" dirty="0"/>
              <a:t> </a:t>
            </a:r>
            <a:r>
              <a:rPr lang="tr-TR" sz="1600" dirty="0"/>
              <a:t>(</a:t>
            </a:r>
            <a:r>
              <a:rPr lang="tr-TR" sz="1600" dirty="0" err="1"/>
              <a:t>Non-invasive</a:t>
            </a:r>
            <a:r>
              <a:rPr lang="tr-TR" sz="1600" dirty="0"/>
              <a:t> </a:t>
            </a:r>
            <a:r>
              <a:rPr lang="tr-TR" sz="1600" dirty="0" err="1"/>
              <a:t>high</a:t>
            </a:r>
            <a:r>
              <a:rPr lang="tr-TR" sz="1600" dirty="0"/>
              <a:t> </a:t>
            </a:r>
            <a:r>
              <a:rPr lang="tr-TR" sz="1600" dirty="0" err="1"/>
              <a:t>grade</a:t>
            </a:r>
            <a:r>
              <a:rPr lang="tr-TR" sz="1600" dirty="0"/>
              <a:t> </a:t>
            </a:r>
            <a:r>
              <a:rPr lang="tr-TR" sz="1600" dirty="0" err="1"/>
              <a:t>neoplasia</a:t>
            </a:r>
            <a:r>
              <a:rPr lang="tr-TR" sz="1600" dirty="0"/>
              <a:t>, NHGN)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8784301" y="2906602"/>
            <a:ext cx="2089149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dirty="0" err="1" smtClean="0"/>
              <a:t>Tatoo</a:t>
            </a:r>
            <a:r>
              <a:rPr lang="tr-TR" dirty="0" smtClean="0"/>
              <a:t> </a:t>
            </a:r>
          </a:p>
          <a:p>
            <a:pPr algn="ctr">
              <a:defRPr/>
            </a:pPr>
            <a:r>
              <a:rPr lang="tr-TR" dirty="0" smtClean="0"/>
              <a:t>ve </a:t>
            </a:r>
          </a:p>
          <a:p>
            <a:pPr algn="ctr">
              <a:defRPr/>
            </a:pPr>
            <a:r>
              <a:rPr lang="tr-TR" dirty="0" smtClean="0"/>
              <a:t>Cerrahi </a:t>
            </a:r>
            <a:r>
              <a:rPr lang="tr-TR" dirty="0"/>
              <a:t>tedavi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9264651" y="1644650"/>
            <a:ext cx="1019175" cy="3698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r-TR" dirty="0"/>
              <a:t>Hayır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9255771" y="5275562"/>
            <a:ext cx="1019175" cy="3698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r-TR" dirty="0"/>
              <a:t>Hayır</a:t>
            </a:r>
          </a:p>
        </p:txBody>
      </p:sp>
      <p:sp>
        <p:nvSpPr>
          <p:cNvPr id="12" name="Metin kutusu 11"/>
          <p:cNvSpPr txBox="1"/>
          <p:nvPr/>
        </p:nvSpPr>
        <p:spPr>
          <a:xfrm>
            <a:off x="5919789" y="6267450"/>
            <a:ext cx="1019175" cy="3698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r-TR" dirty="0"/>
              <a:t>Evet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5159375" y="5086351"/>
            <a:ext cx="2520950" cy="6461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r-TR" dirty="0"/>
              <a:t>Olumlu histoloji  ve saplı polip</a:t>
            </a:r>
          </a:p>
        </p:txBody>
      </p:sp>
      <p:cxnSp>
        <p:nvCxnSpPr>
          <p:cNvPr id="14" name="Düz Ok Bağlayıcısı 13"/>
          <p:cNvCxnSpPr/>
          <p:nvPr/>
        </p:nvCxnSpPr>
        <p:spPr>
          <a:xfrm>
            <a:off x="6419850" y="971551"/>
            <a:ext cx="0" cy="5302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Düz Ok Bağlayıcısı 19"/>
          <p:cNvCxnSpPr/>
          <p:nvPr/>
        </p:nvCxnSpPr>
        <p:spPr>
          <a:xfrm flipH="1">
            <a:off x="6429375" y="2178050"/>
            <a:ext cx="0" cy="4270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Düz Ok Bağlayıcısı 22"/>
          <p:cNvCxnSpPr/>
          <p:nvPr/>
        </p:nvCxnSpPr>
        <p:spPr>
          <a:xfrm>
            <a:off x="6419850" y="3895725"/>
            <a:ext cx="0" cy="3508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Düz Ok Bağlayıcısı 24"/>
          <p:cNvCxnSpPr/>
          <p:nvPr/>
        </p:nvCxnSpPr>
        <p:spPr>
          <a:xfrm>
            <a:off x="9755188" y="2104665"/>
            <a:ext cx="0" cy="7810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Düz Ok Bağlayıcısı 26"/>
          <p:cNvCxnSpPr/>
          <p:nvPr/>
        </p:nvCxnSpPr>
        <p:spPr>
          <a:xfrm flipV="1">
            <a:off x="9755188" y="3845861"/>
            <a:ext cx="19051" cy="13554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Düz Ok Bağlayıcısı 30"/>
          <p:cNvCxnSpPr/>
          <p:nvPr/>
        </p:nvCxnSpPr>
        <p:spPr>
          <a:xfrm flipV="1">
            <a:off x="7722827" y="5409407"/>
            <a:ext cx="1428841" cy="138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264" name="Düz Ok Bağlayıcısı 224263"/>
          <p:cNvCxnSpPr/>
          <p:nvPr/>
        </p:nvCxnSpPr>
        <p:spPr>
          <a:xfrm>
            <a:off x="6411913" y="4764089"/>
            <a:ext cx="0" cy="30003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266" name="Düz Ok Bağlayıcısı 224265"/>
          <p:cNvCxnSpPr>
            <a:endCxn id="12" idx="0"/>
          </p:cNvCxnSpPr>
          <p:nvPr/>
        </p:nvCxnSpPr>
        <p:spPr>
          <a:xfrm>
            <a:off x="6429375" y="5770564"/>
            <a:ext cx="0" cy="4968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270" name="Düz Ok Bağlayıcısı 224269"/>
          <p:cNvCxnSpPr/>
          <p:nvPr/>
        </p:nvCxnSpPr>
        <p:spPr>
          <a:xfrm flipH="1">
            <a:off x="3467100" y="6451600"/>
            <a:ext cx="2413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278" name="Düz Ok Bağlayıcısı 224277"/>
          <p:cNvCxnSpPr/>
          <p:nvPr/>
        </p:nvCxnSpPr>
        <p:spPr>
          <a:xfrm flipH="1">
            <a:off x="4160839" y="3270251"/>
            <a:ext cx="503237" cy="31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282" name="Düz Ok Bağlayıcısı 224281"/>
          <p:cNvCxnSpPr/>
          <p:nvPr/>
        </p:nvCxnSpPr>
        <p:spPr>
          <a:xfrm>
            <a:off x="2855913" y="4030664"/>
            <a:ext cx="0" cy="216693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286" name="Düz Ok Bağlayıcısı 224285"/>
          <p:cNvCxnSpPr/>
          <p:nvPr/>
        </p:nvCxnSpPr>
        <p:spPr>
          <a:xfrm>
            <a:off x="8534400" y="1863634"/>
            <a:ext cx="663576" cy="32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Resim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8" y="6285766"/>
            <a:ext cx="541096" cy="521055"/>
          </a:xfrm>
          <a:prstGeom prst="rect">
            <a:avLst/>
          </a:prstGeom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200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b="1" dirty="0" err="1" smtClean="0"/>
              <a:t>Gastrointestinal</a:t>
            </a:r>
            <a:r>
              <a:rPr lang="tr-TR" sz="2800" b="1" dirty="0" smtClean="0"/>
              <a:t> </a:t>
            </a:r>
            <a:r>
              <a:rPr lang="tr-TR" sz="2800" b="1" dirty="0" err="1" smtClean="0"/>
              <a:t>epitelyal</a:t>
            </a:r>
            <a:r>
              <a:rPr lang="tr-TR" sz="2800" b="1" dirty="0" smtClean="0"/>
              <a:t> </a:t>
            </a:r>
            <a:r>
              <a:rPr lang="tr-TR" sz="2800" b="1" dirty="0" err="1" smtClean="0"/>
              <a:t>neoplazilerde</a:t>
            </a:r>
            <a:r>
              <a:rPr lang="tr-TR" sz="2800" b="1" dirty="0" smtClean="0"/>
              <a:t> Viyana </a:t>
            </a:r>
            <a:r>
              <a:rPr lang="tr-TR" sz="2800" b="1" dirty="0" err="1" smtClean="0"/>
              <a:t>klasifikasyonu</a:t>
            </a:r>
            <a:endParaRPr lang="tr-TR" sz="2800" b="1" dirty="0"/>
          </a:p>
        </p:txBody>
      </p:sp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502546"/>
              </p:ext>
            </p:extLst>
          </p:nvPr>
        </p:nvGraphicFramePr>
        <p:xfrm>
          <a:off x="1685157" y="1690688"/>
          <a:ext cx="8562427" cy="4258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0673">
                  <a:extLst>
                    <a:ext uri="{9D8B030D-6E8A-4147-A177-3AD203B41FA5}">
                      <a16:colId xmlns:a16="http://schemas.microsoft.com/office/drawing/2014/main" val="3967237751"/>
                    </a:ext>
                  </a:extLst>
                </a:gridCol>
                <a:gridCol w="7281754">
                  <a:extLst>
                    <a:ext uri="{9D8B030D-6E8A-4147-A177-3AD203B41FA5}">
                      <a16:colId xmlns:a16="http://schemas.microsoft.com/office/drawing/2014/main" val="2156386554"/>
                    </a:ext>
                  </a:extLst>
                </a:gridCol>
              </a:tblGrid>
              <a:tr h="455785"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Kategori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Tanımlama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8994024"/>
                  </a:ext>
                </a:extLst>
              </a:tr>
              <a:tr h="455785">
                <a:tc>
                  <a:txBody>
                    <a:bodyPr/>
                    <a:lstStyle/>
                    <a:p>
                      <a:r>
                        <a:rPr lang="tr-TR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tr-T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Neoplazi</a:t>
                      </a: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 / </a:t>
                      </a:r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Displazi</a:t>
                      </a: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 yok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6908337"/>
                  </a:ext>
                </a:extLst>
              </a:tr>
              <a:tr h="455785">
                <a:tc>
                  <a:txBody>
                    <a:bodyPr/>
                    <a:lstStyle/>
                    <a:p>
                      <a:r>
                        <a:rPr lang="tr-TR" sz="18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tr-T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Belirsiz</a:t>
                      </a:r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baseline="0" dirty="0" err="1" smtClean="0">
                          <a:solidFill>
                            <a:schemeClr val="tx1"/>
                          </a:solidFill>
                        </a:rPr>
                        <a:t>displazi</a:t>
                      </a:r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 / </a:t>
                      </a:r>
                      <a:r>
                        <a:rPr lang="tr-TR" baseline="0" dirty="0" err="1" smtClean="0">
                          <a:solidFill>
                            <a:schemeClr val="tx1"/>
                          </a:solidFill>
                        </a:rPr>
                        <a:t>neoplazi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4305466"/>
                  </a:ext>
                </a:extLst>
              </a:tr>
              <a:tr h="455785">
                <a:tc>
                  <a:txBody>
                    <a:bodyPr/>
                    <a:lstStyle/>
                    <a:p>
                      <a:r>
                        <a:rPr lang="tr-TR" sz="18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tr-T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Noninvaziv</a:t>
                      </a: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 LGD 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(Belirgin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invasyon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bulgusu yok)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019392"/>
                  </a:ext>
                </a:extLst>
              </a:tr>
              <a:tr h="1348630">
                <a:tc>
                  <a:txBody>
                    <a:bodyPr/>
                    <a:lstStyle/>
                    <a:p>
                      <a:r>
                        <a:rPr lang="tr-TR" sz="18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tr-T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Noninvaziv</a:t>
                      </a: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 HGD</a:t>
                      </a:r>
                    </a:p>
                    <a:p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     4.1  High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grade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adenoma /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dyplasia</a:t>
                      </a:r>
                      <a:endParaRPr lang="tr-TR" sz="16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    4.2 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Noninvaziv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karsinom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İnsitu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karsinom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    4.3 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İnvaziv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karsinom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şüphesi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1083723"/>
                  </a:ext>
                </a:extLst>
              </a:tr>
              <a:tr h="1086395">
                <a:tc>
                  <a:txBody>
                    <a:bodyPr/>
                    <a:lstStyle/>
                    <a:p>
                      <a:r>
                        <a:rPr lang="tr-TR" sz="18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tr-TR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İnvaziv</a:t>
                      </a: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neoplazi</a:t>
                      </a:r>
                      <a:endParaRPr lang="tr-TR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5.1 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İntramukozal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karsinom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tr-TR" sz="1400" baseline="0" dirty="0" err="1" smtClean="0">
                          <a:solidFill>
                            <a:schemeClr val="tx1"/>
                          </a:solidFill>
                        </a:rPr>
                        <a:t>Lamina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baseline="0" dirty="0" err="1" smtClean="0">
                          <a:solidFill>
                            <a:schemeClr val="tx1"/>
                          </a:solidFill>
                        </a:rPr>
                        <a:t>propria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</a:rPr>
                        <a:t> veya </a:t>
                      </a:r>
                      <a:r>
                        <a:rPr lang="tr-TR" sz="1400" baseline="0" dirty="0" err="1" smtClean="0">
                          <a:solidFill>
                            <a:schemeClr val="tx1"/>
                          </a:solidFill>
                        </a:rPr>
                        <a:t>müskülaris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</a:rPr>
                        <a:t> mukozaya </a:t>
                      </a:r>
                      <a:r>
                        <a:rPr lang="tr-TR" sz="1400" baseline="0" dirty="0" err="1" smtClean="0">
                          <a:solidFill>
                            <a:schemeClr val="tx1"/>
                          </a:solidFill>
                        </a:rPr>
                        <a:t>invazyon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     </a:t>
                      </a:r>
                      <a:r>
                        <a:rPr lang="tr-TR" sz="1600" b="1" baseline="0" dirty="0" smtClean="0">
                          <a:solidFill>
                            <a:srgbClr val="FF0000"/>
                          </a:solidFill>
                        </a:rPr>
                        <a:t>5.2 Submukozal </a:t>
                      </a:r>
                      <a:r>
                        <a:rPr lang="tr-TR" sz="1600" b="1" baseline="0" dirty="0" err="1" smtClean="0">
                          <a:solidFill>
                            <a:srgbClr val="FF0000"/>
                          </a:solidFill>
                        </a:rPr>
                        <a:t>karsinom</a:t>
                      </a:r>
                      <a:r>
                        <a:rPr lang="tr-TR" sz="1600" b="1" baseline="0" dirty="0" smtClean="0">
                          <a:solidFill>
                            <a:srgbClr val="FF0000"/>
                          </a:solidFill>
                        </a:rPr>
                        <a:t> veya daha ileri evre                            </a:t>
                      </a:r>
                      <a:endParaRPr lang="tr-TR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7547146"/>
                  </a:ext>
                </a:extLst>
              </a:tr>
            </a:tbl>
          </a:graphicData>
        </a:graphic>
      </p:graphicFrame>
      <p:sp>
        <p:nvSpPr>
          <p:cNvPr id="5" name="Metin kutusu 4"/>
          <p:cNvSpPr txBox="1"/>
          <p:nvPr/>
        </p:nvSpPr>
        <p:spPr>
          <a:xfrm>
            <a:off x="4750675" y="6550223"/>
            <a:ext cx="731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400" dirty="0" err="1" smtClean="0"/>
              <a:t>Schlemper</a:t>
            </a:r>
            <a:r>
              <a:rPr lang="tr-TR" sz="1400" dirty="0" smtClean="0"/>
              <a:t> RJ. </a:t>
            </a:r>
            <a:r>
              <a:rPr lang="tr-TR" sz="1400" dirty="0" err="1" smtClean="0"/>
              <a:t>The</a:t>
            </a:r>
            <a:r>
              <a:rPr lang="tr-TR" sz="1400" dirty="0" smtClean="0"/>
              <a:t> </a:t>
            </a:r>
            <a:r>
              <a:rPr lang="tr-TR" sz="1400" dirty="0" err="1" smtClean="0"/>
              <a:t>vienna</a:t>
            </a:r>
            <a:r>
              <a:rPr lang="tr-TR" sz="1400" dirty="0" smtClean="0"/>
              <a:t> </a:t>
            </a:r>
            <a:r>
              <a:rPr lang="tr-TR" sz="1400" dirty="0" err="1" smtClean="0"/>
              <a:t>clsssification</a:t>
            </a:r>
            <a:r>
              <a:rPr lang="tr-TR" sz="1400" dirty="0" smtClean="0"/>
              <a:t> of </a:t>
            </a:r>
            <a:r>
              <a:rPr lang="tr-TR" sz="1400" dirty="0" err="1" smtClean="0"/>
              <a:t>gastrointesinal</a:t>
            </a:r>
            <a:r>
              <a:rPr lang="tr-TR" sz="1400" dirty="0" smtClean="0"/>
              <a:t> </a:t>
            </a:r>
            <a:r>
              <a:rPr lang="tr-TR" sz="1400" dirty="0" err="1" smtClean="0"/>
              <a:t>epithalial</a:t>
            </a:r>
            <a:r>
              <a:rPr lang="tr-TR" sz="1400" dirty="0" smtClean="0"/>
              <a:t> </a:t>
            </a:r>
            <a:r>
              <a:rPr lang="tr-TR" sz="1400" dirty="0" err="1" smtClean="0"/>
              <a:t>neoplasia</a:t>
            </a:r>
            <a:r>
              <a:rPr lang="tr-TR" sz="1400" dirty="0" smtClean="0"/>
              <a:t>, 2000</a:t>
            </a:r>
            <a:endParaRPr lang="tr-TR" sz="1400" dirty="0"/>
          </a:p>
        </p:txBody>
      </p:sp>
      <p:cxnSp>
        <p:nvCxnSpPr>
          <p:cNvPr id="9" name="Düz Ok Bağlayıcısı 8"/>
          <p:cNvCxnSpPr/>
          <p:nvPr/>
        </p:nvCxnSpPr>
        <p:spPr>
          <a:xfrm flipH="1">
            <a:off x="7556938" y="5602014"/>
            <a:ext cx="70419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ikdörtgen 9"/>
          <p:cNvSpPr/>
          <p:nvPr/>
        </p:nvSpPr>
        <p:spPr>
          <a:xfrm>
            <a:off x="8463454" y="5432737"/>
            <a:ext cx="12506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600" b="1" dirty="0"/>
              <a:t>Malign polip</a:t>
            </a:r>
            <a:endParaRPr lang="tr-TR" sz="1600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" y="6309176"/>
            <a:ext cx="541096" cy="521055"/>
          </a:xfrm>
          <a:prstGeom prst="rect">
            <a:avLst/>
          </a:prstGeom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320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977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İçerik Yer Tutucusu 2"/>
          <p:cNvSpPr txBox="1">
            <a:spLocks/>
          </p:cNvSpPr>
          <p:nvPr/>
        </p:nvSpPr>
        <p:spPr>
          <a:xfrm>
            <a:off x="590384" y="1038169"/>
            <a:ext cx="11601616" cy="3028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sz="2000" b="1" dirty="0" smtClean="0">
                <a:solidFill>
                  <a:srgbClr val="FF0000"/>
                </a:solidFill>
              </a:rPr>
              <a:t>Soru 2a: </a:t>
            </a:r>
            <a:r>
              <a:rPr lang="tr-TR" sz="2000" dirty="0" smtClean="0"/>
              <a:t>Sesil polipte  </a:t>
            </a:r>
            <a:r>
              <a:rPr lang="tr-TR" sz="2000" dirty="0" err="1" smtClean="0"/>
              <a:t>yüzeyel</a:t>
            </a:r>
            <a:r>
              <a:rPr lang="tr-TR" sz="2000" dirty="0" smtClean="0"/>
              <a:t> </a:t>
            </a:r>
            <a:r>
              <a:rPr lang="tr-TR" sz="2000" dirty="0" err="1" smtClean="0"/>
              <a:t>sm</a:t>
            </a:r>
            <a:r>
              <a:rPr lang="tr-TR" sz="2000" dirty="0" smtClean="0"/>
              <a:t> </a:t>
            </a:r>
            <a:r>
              <a:rPr lang="tr-TR" sz="2000" dirty="0" err="1" smtClean="0"/>
              <a:t>invazyon</a:t>
            </a:r>
            <a:r>
              <a:rPr lang="tr-TR" sz="2000" dirty="0" smtClean="0"/>
              <a:t> varlığını gösteren  endoskopik bulgular nelerdir 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tr-TR" sz="2000" dirty="0" smtClean="0"/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tr-TR" sz="2000" b="1" dirty="0" smtClean="0">
                <a:solidFill>
                  <a:srgbClr val="0070C0"/>
                </a:solidFill>
              </a:rPr>
              <a:t>Tavsiye 2a: </a:t>
            </a:r>
            <a:r>
              <a:rPr lang="tr-TR" sz="2000" dirty="0" smtClean="0"/>
              <a:t>Sesil veya </a:t>
            </a:r>
            <a:r>
              <a:rPr lang="tr-TR" sz="2000" dirty="0" err="1" smtClean="0"/>
              <a:t>deprese</a:t>
            </a:r>
            <a:r>
              <a:rPr lang="tr-TR" sz="2000" dirty="0" smtClean="0"/>
              <a:t> LST-NG ve  dominant nodüllü LST-G poliplerde  </a:t>
            </a:r>
            <a:r>
              <a:rPr lang="tr-TR" sz="2000" dirty="0" err="1" smtClean="0"/>
              <a:t>submukozal</a:t>
            </a:r>
            <a:r>
              <a:rPr lang="tr-TR" sz="2000" dirty="0" smtClean="0"/>
              <a:t> </a:t>
            </a:r>
            <a:r>
              <a:rPr lang="tr-TR" sz="2000" dirty="0" err="1" smtClean="0"/>
              <a:t>invaziv</a:t>
            </a:r>
            <a:r>
              <a:rPr lang="tr-TR" sz="2000" dirty="0" smtClean="0"/>
              <a:t> kanser riski yüksektir. </a:t>
            </a:r>
            <a:r>
              <a:rPr lang="tr-TR" sz="1800" i="1" dirty="0" smtClean="0"/>
              <a:t>Weak </a:t>
            </a:r>
            <a:r>
              <a:rPr lang="tr-TR" sz="1800" i="1" dirty="0" err="1" smtClean="0"/>
              <a:t>recommendation</a:t>
            </a:r>
            <a:r>
              <a:rPr lang="tr-TR" sz="1800" i="1" dirty="0" smtClean="0"/>
              <a:t>, </a:t>
            </a:r>
            <a:r>
              <a:rPr lang="tr-TR" sz="1800" i="1" dirty="0" err="1" smtClean="0"/>
              <a:t>moderate</a:t>
            </a:r>
            <a:r>
              <a:rPr lang="tr-TR" sz="1800" i="1" dirty="0" smtClean="0"/>
              <a:t> </a:t>
            </a:r>
            <a:r>
              <a:rPr lang="tr-TR" sz="1800" i="1" dirty="0" err="1" smtClean="0"/>
              <a:t>quality</a:t>
            </a:r>
            <a:r>
              <a:rPr lang="tr-TR" sz="1800" i="1" dirty="0" smtClean="0"/>
              <a:t> </a:t>
            </a:r>
            <a:r>
              <a:rPr lang="tr-TR" sz="1800" i="1" dirty="0" err="1" smtClean="0"/>
              <a:t>evidence</a:t>
            </a:r>
            <a:r>
              <a:rPr lang="tr-TR" sz="2000" i="1" dirty="0"/>
              <a:t>.</a:t>
            </a:r>
            <a:endParaRPr lang="tr-TR" sz="2000" i="1" dirty="0" smtClean="0"/>
          </a:p>
          <a:p>
            <a:endParaRPr lang="tr-TR" sz="2000" dirty="0"/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590384" y="3517647"/>
            <a:ext cx="11454471" cy="20600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2000" b="1" dirty="0" smtClean="0">
                <a:solidFill>
                  <a:srgbClr val="FF0000"/>
                </a:solidFill>
              </a:rPr>
              <a:t>Soru 2b: </a:t>
            </a:r>
            <a:r>
              <a:rPr lang="tr-TR" sz="2000" dirty="0" err="1" smtClean="0"/>
              <a:t>Yüzeyel</a:t>
            </a:r>
            <a:r>
              <a:rPr lang="tr-TR" sz="2000" dirty="0" smtClean="0"/>
              <a:t> </a:t>
            </a:r>
            <a:r>
              <a:rPr lang="tr-TR" sz="2000" dirty="0" err="1" smtClean="0"/>
              <a:t>sm</a:t>
            </a:r>
            <a:r>
              <a:rPr lang="tr-TR" sz="2000" dirty="0" smtClean="0"/>
              <a:t> </a:t>
            </a:r>
            <a:r>
              <a:rPr lang="tr-TR" sz="2000" dirty="0" err="1" smtClean="0"/>
              <a:t>invazyonu</a:t>
            </a:r>
            <a:r>
              <a:rPr lang="tr-TR" sz="2000" dirty="0" smtClean="0"/>
              <a:t> olan  </a:t>
            </a:r>
            <a:r>
              <a:rPr lang="tr-TR" sz="2000" dirty="0" err="1" smtClean="0"/>
              <a:t>sesil</a:t>
            </a:r>
            <a:r>
              <a:rPr lang="tr-TR" sz="2000" dirty="0" smtClean="0"/>
              <a:t> ve </a:t>
            </a:r>
            <a:r>
              <a:rPr lang="tr-TR" sz="2000" dirty="0" err="1" smtClean="0"/>
              <a:t>pedinküle</a:t>
            </a:r>
            <a:r>
              <a:rPr lang="tr-TR" sz="2000" dirty="0" smtClean="0"/>
              <a:t> poliplerin endoskopik rezeksiyonunda kullanılacak optimal  yöntem hangisidir ?</a:t>
            </a:r>
          </a:p>
          <a:p>
            <a:pPr marL="0" indent="0">
              <a:buNone/>
            </a:pPr>
            <a:endParaRPr lang="tr-TR" sz="2000" dirty="0" smtClean="0"/>
          </a:p>
          <a:p>
            <a:pPr marL="0" indent="0">
              <a:buNone/>
            </a:pPr>
            <a:r>
              <a:rPr lang="tr-TR" sz="2000" b="1" dirty="0" smtClean="0">
                <a:solidFill>
                  <a:srgbClr val="0070C0"/>
                </a:solidFill>
              </a:rPr>
              <a:t>Tavsiye 2b</a:t>
            </a:r>
            <a:r>
              <a:rPr lang="tr-TR" sz="2000" b="1" dirty="0" smtClean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tr-TR" sz="2000" dirty="0" smtClean="0"/>
              <a:t>Mümkünse </a:t>
            </a:r>
            <a:r>
              <a:rPr lang="tr-TR" sz="2000" dirty="0" err="1" smtClean="0"/>
              <a:t>piecemeal</a:t>
            </a:r>
            <a:r>
              <a:rPr lang="tr-TR" sz="2000" dirty="0" smtClean="0"/>
              <a:t> rezeksiyon yerine en </a:t>
            </a:r>
            <a:r>
              <a:rPr lang="tr-TR" sz="2000" dirty="0" err="1" smtClean="0"/>
              <a:t>block</a:t>
            </a:r>
            <a:r>
              <a:rPr lang="tr-TR" sz="2000" dirty="0" smtClean="0"/>
              <a:t>  rezeksiyon seçilmelidir. Dominant nodüllü LST-G poliplerde en azından nodüllü alan en </a:t>
            </a:r>
            <a:r>
              <a:rPr lang="tr-TR" sz="2000" dirty="0" err="1" smtClean="0"/>
              <a:t>bloc</a:t>
            </a:r>
            <a:r>
              <a:rPr lang="tr-TR" sz="2000" dirty="0" smtClean="0"/>
              <a:t> çıkarılmalıdır. </a:t>
            </a:r>
          </a:p>
          <a:p>
            <a:pPr marL="0" indent="0">
              <a:buNone/>
            </a:pPr>
            <a:r>
              <a:rPr lang="tr-TR" sz="2000" dirty="0" smtClean="0"/>
              <a:t>Tüm </a:t>
            </a:r>
            <a:r>
              <a:rPr lang="tr-TR" sz="2000" dirty="0" err="1" smtClean="0"/>
              <a:t>pedinküle</a:t>
            </a:r>
            <a:r>
              <a:rPr lang="tr-TR" sz="2000" dirty="0" smtClean="0"/>
              <a:t> polipler, geniş bile olsa en </a:t>
            </a:r>
            <a:r>
              <a:rPr lang="tr-TR" sz="2000" dirty="0" err="1" smtClean="0"/>
              <a:t>bloc</a:t>
            </a:r>
            <a:r>
              <a:rPr lang="tr-TR" sz="2000" dirty="0" smtClean="0"/>
              <a:t> çıkarılmalıdır. </a:t>
            </a:r>
            <a:r>
              <a:rPr lang="tr-TR" sz="1800" i="1" dirty="0" err="1" smtClean="0"/>
              <a:t>Weak</a:t>
            </a:r>
            <a:r>
              <a:rPr lang="tr-TR" sz="1800" i="1" dirty="0" smtClean="0"/>
              <a:t> </a:t>
            </a:r>
            <a:r>
              <a:rPr lang="tr-TR" sz="1800" i="1" dirty="0" err="1"/>
              <a:t>recommendation</a:t>
            </a:r>
            <a:r>
              <a:rPr lang="tr-TR" sz="1800" i="1" dirty="0"/>
              <a:t>, </a:t>
            </a:r>
            <a:r>
              <a:rPr lang="tr-TR" sz="1800" i="1" dirty="0" err="1" smtClean="0"/>
              <a:t>low</a:t>
            </a:r>
            <a:r>
              <a:rPr lang="tr-TR" sz="1800" i="1" dirty="0" smtClean="0"/>
              <a:t> </a:t>
            </a:r>
            <a:r>
              <a:rPr lang="tr-TR" sz="1800" i="1" dirty="0" err="1"/>
              <a:t>quality</a:t>
            </a:r>
            <a:r>
              <a:rPr lang="tr-TR" sz="1800" i="1" dirty="0"/>
              <a:t> </a:t>
            </a:r>
            <a:r>
              <a:rPr lang="tr-TR" sz="1800" i="1" dirty="0" err="1"/>
              <a:t>evidence</a:t>
            </a:r>
            <a:r>
              <a:rPr lang="tr-TR" sz="1800" i="1" dirty="0"/>
              <a:t>.</a:t>
            </a:r>
          </a:p>
          <a:p>
            <a:pPr marL="0" indent="0">
              <a:buNone/>
            </a:pPr>
            <a:endParaRPr lang="tr-TR" sz="2000" dirty="0" smtClean="0"/>
          </a:p>
          <a:p>
            <a:endParaRPr lang="tr-TR" sz="2000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8" y="6285766"/>
            <a:ext cx="541096" cy="521055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255726" y="6542828"/>
            <a:ext cx="3849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dirty="0" err="1" smtClean="0"/>
              <a:t>Shaukat</a:t>
            </a:r>
            <a:r>
              <a:rPr lang="tr-TR" sz="1200" dirty="0" smtClean="0"/>
              <a:t> A. </a:t>
            </a:r>
            <a:r>
              <a:rPr lang="tr-TR" sz="1200" dirty="0" err="1" smtClean="0"/>
              <a:t>Gastroenterology</a:t>
            </a:r>
            <a:r>
              <a:rPr lang="tr-TR" sz="1200" dirty="0" smtClean="0"/>
              <a:t> 2020</a:t>
            </a:r>
            <a:endParaRPr lang="tr-TR" sz="1200" dirty="0"/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926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etin kutusu 16"/>
          <p:cNvSpPr txBox="1"/>
          <p:nvPr/>
        </p:nvSpPr>
        <p:spPr>
          <a:xfrm>
            <a:off x="1528292" y="504814"/>
            <a:ext cx="9486549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tr-TR" dirty="0" smtClean="0"/>
              <a:t>                                                                 </a:t>
            </a:r>
          </a:p>
          <a:p>
            <a:r>
              <a:rPr lang="tr-TR" dirty="0" err="1" smtClean="0"/>
              <a:t>Kolorektal</a:t>
            </a:r>
            <a:r>
              <a:rPr lang="tr-TR" dirty="0" smtClean="0"/>
              <a:t> polip         HGD         </a:t>
            </a:r>
            <a:r>
              <a:rPr lang="tr-TR" dirty="0" err="1" smtClean="0"/>
              <a:t>Displastik</a:t>
            </a:r>
            <a:r>
              <a:rPr lang="tr-TR" dirty="0" smtClean="0"/>
              <a:t> elementlerin </a:t>
            </a:r>
            <a:r>
              <a:rPr lang="tr-TR" dirty="0" err="1" smtClean="0"/>
              <a:t>submukozal</a:t>
            </a:r>
            <a:r>
              <a:rPr lang="tr-TR" dirty="0" smtClean="0"/>
              <a:t> </a:t>
            </a:r>
            <a:r>
              <a:rPr lang="tr-TR" dirty="0" err="1" smtClean="0"/>
              <a:t>invazyonu</a:t>
            </a:r>
            <a:r>
              <a:rPr lang="tr-TR" dirty="0" smtClean="0"/>
              <a:t>          </a:t>
            </a:r>
            <a:r>
              <a:rPr lang="tr-TR" dirty="0" err="1" smtClean="0"/>
              <a:t>Kolorektal</a:t>
            </a:r>
            <a:r>
              <a:rPr lang="tr-TR" dirty="0" smtClean="0"/>
              <a:t> kanser </a:t>
            </a:r>
            <a:endParaRPr lang="tr-TR" dirty="0"/>
          </a:p>
        </p:txBody>
      </p:sp>
      <p:cxnSp>
        <p:nvCxnSpPr>
          <p:cNvPr id="18" name="Düz Ok Bağlayıcısı 17"/>
          <p:cNvCxnSpPr/>
          <p:nvPr/>
        </p:nvCxnSpPr>
        <p:spPr>
          <a:xfrm>
            <a:off x="3123462" y="970118"/>
            <a:ext cx="32702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Düz Ok Bağlayıcısı 18"/>
          <p:cNvCxnSpPr/>
          <p:nvPr/>
        </p:nvCxnSpPr>
        <p:spPr>
          <a:xfrm>
            <a:off x="4045280" y="969107"/>
            <a:ext cx="32702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Düz Ok Bağlayıcısı 19"/>
          <p:cNvCxnSpPr/>
          <p:nvPr/>
        </p:nvCxnSpPr>
        <p:spPr>
          <a:xfrm>
            <a:off x="8794995" y="969107"/>
            <a:ext cx="32702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ikdörtgen 20"/>
          <p:cNvSpPr/>
          <p:nvPr/>
        </p:nvSpPr>
        <p:spPr>
          <a:xfrm>
            <a:off x="1429407" y="735724"/>
            <a:ext cx="9680027" cy="50449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Metin kutusu 21"/>
          <p:cNvSpPr txBox="1"/>
          <p:nvPr/>
        </p:nvSpPr>
        <p:spPr>
          <a:xfrm>
            <a:off x="10384219" y="6526924"/>
            <a:ext cx="1713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dirty="0" smtClean="0"/>
              <a:t>CA </a:t>
            </a:r>
            <a:r>
              <a:rPr lang="tr-TR" sz="1200" dirty="0" err="1" smtClean="0"/>
              <a:t>Cancer</a:t>
            </a:r>
            <a:r>
              <a:rPr lang="tr-TR" sz="1200" dirty="0" smtClean="0"/>
              <a:t> J </a:t>
            </a:r>
            <a:r>
              <a:rPr lang="tr-TR" sz="1200" dirty="0" err="1" smtClean="0"/>
              <a:t>Clin</a:t>
            </a:r>
            <a:r>
              <a:rPr lang="tr-TR" sz="1200" dirty="0" smtClean="0"/>
              <a:t> 2017</a:t>
            </a:r>
            <a:endParaRPr lang="tr-TR" sz="1200" dirty="0"/>
          </a:p>
        </p:txBody>
      </p:sp>
      <p:pic>
        <p:nvPicPr>
          <p:cNvPr id="24" name="Resim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3" y="6311892"/>
            <a:ext cx="541096" cy="521055"/>
          </a:xfrm>
          <a:prstGeom prst="rect">
            <a:avLst/>
          </a:prstGeom>
        </p:spPr>
      </p:pic>
      <p:grpSp>
        <p:nvGrpSpPr>
          <p:cNvPr id="4" name="Grup 3"/>
          <p:cNvGrpSpPr/>
          <p:nvPr/>
        </p:nvGrpSpPr>
        <p:grpSpPr>
          <a:xfrm>
            <a:off x="761579" y="1542249"/>
            <a:ext cx="9447563" cy="4330567"/>
            <a:chOff x="1083802" y="1542249"/>
            <a:chExt cx="9447563" cy="4330567"/>
          </a:xfrm>
        </p:grpSpPr>
        <p:sp>
          <p:nvSpPr>
            <p:cNvPr id="6" name="Metin kutusu 5"/>
            <p:cNvSpPr txBox="1"/>
            <p:nvPr/>
          </p:nvSpPr>
          <p:spPr>
            <a:xfrm>
              <a:off x="4263602" y="1542249"/>
              <a:ext cx="6267763" cy="369332"/>
            </a:xfrm>
            <a:prstGeom prst="rect">
              <a:avLst/>
            </a:prstGeom>
            <a:solidFill>
              <a:srgbClr val="D9D9D9"/>
            </a:solidFill>
            <a:ln>
              <a:solidFill>
                <a:srgbClr val="D9D9D9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tr-TR" dirty="0"/>
                <a:t> </a:t>
              </a:r>
              <a:r>
                <a:rPr lang="tr-TR" dirty="0" smtClean="0"/>
                <a:t> </a:t>
              </a:r>
              <a:r>
                <a:rPr lang="tr-TR" dirty="0" err="1" smtClean="0"/>
                <a:t>Tis</a:t>
              </a:r>
              <a:r>
                <a:rPr lang="tr-TR" dirty="0" smtClean="0"/>
                <a:t>              pT1               T2                   T3                           T4</a:t>
              </a:r>
              <a:endParaRPr lang="tr-TR" dirty="0"/>
            </a:p>
          </p:txBody>
        </p:sp>
        <p:sp>
          <p:nvSpPr>
            <p:cNvPr id="7" name="Metin kutusu 6"/>
            <p:cNvSpPr txBox="1"/>
            <p:nvPr/>
          </p:nvSpPr>
          <p:spPr>
            <a:xfrm>
              <a:off x="1083802" y="2235048"/>
              <a:ext cx="2986917" cy="329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dirty="0" smtClean="0"/>
                <a:t>                                Mukoza</a:t>
              </a:r>
            </a:p>
            <a:p>
              <a:r>
                <a:rPr lang="tr-TR" sz="1600" dirty="0" smtClean="0"/>
                <a:t>            </a:t>
              </a:r>
              <a:r>
                <a:rPr lang="tr-TR" sz="1600" dirty="0" err="1" smtClean="0"/>
                <a:t>Müskülaris</a:t>
              </a:r>
              <a:r>
                <a:rPr lang="tr-TR" sz="1600" dirty="0" smtClean="0"/>
                <a:t> mukoza</a:t>
              </a:r>
            </a:p>
            <a:p>
              <a:endParaRPr lang="tr-TR" sz="1600" dirty="0"/>
            </a:p>
            <a:p>
              <a:r>
                <a:rPr lang="tr-TR" sz="1600" dirty="0" smtClean="0"/>
                <a:t>                         </a:t>
              </a:r>
              <a:r>
                <a:rPr lang="tr-TR" sz="1600" dirty="0" err="1" smtClean="0"/>
                <a:t>Submukoza</a:t>
              </a:r>
              <a:endParaRPr lang="tr-TR" sz="1600" dirty="0" smtClean="0"/>
            </a:p>
            <a:p>
              <a:endParaRPr lang="tr-TR" sz="1600" dirty="0"/>
            </a:p>
            <a:p>
              <a:endParaRPr lang="tr-TR" sz="1600" dirty="0" smtClean="0"/>
            </a:p>
            <a:p>
              <a:endParaRPr lang="tr-TR" sz="1600" dirty="0" smtClean="0"/>
            </a:p>
            <a:p>
              <a:endParaRPr lang="tr-TR" sz="1600" dirty="0"/>
            </a:p>
            <a:p>
              <a:r>
                <a:rPr lang="tr-TR" sz="1600" dirty="0" smtClean="0"/>
                <a:t>                         </a:t>
              </a:r>
              <a:r>
                <a:rPr lang="tr-TR" sz="1600" dirty="0" err="1" smtClean="0"/>
                <a:t>Müskülaris</a:t>
              </a:r>
              <a:endParaRPr lang="tr-TR" sz="1600" dirty="0" smtClean="0"/>
            </a:p>
            <a:p>
              <a:r>
                <a:rPr lang="tr-TR" sz="1600" dirty="0" smtClean="0"/>
                <a:t>                               </a:t>
              </a:r>
              <a:r>
                <a:rPr lang="tr-TR" sz="1600" dirty="0" err="1" smtClean="0"/>
                <a:t>propria</a:t>
              </a:r>
              <a:r>
                <a:rPr lang="tr-TR" sz="1600" dirty="0" smtClean="0"/>
                <a:t> </a:t>
              </a:r>
            </a:p>
            <a:p>
              <a:endParaRPr lang="tr-TR" sz="1600" dirty="0"/>
            </a:p>
            <a:p>
              <a:endParaRPr lang="tr-TR" sz="1600" dirty="0" smtClean="0"/>
            </a:p>
            <a:p>
              <a:r>
                <a:rPr lang="tr-TR" sz="1600" dirty="0" smtClean="0"/>
                <a:t>                                </a:t>
              </a:r>
              <a:r>
                <a:rPr lang="tr-TR" sz="1600" dirty="0" err="1" smtClean="0"/>
                <a:t>Seroza</a:t>
              </a:r>
              <a:r>
                <a:rPr lang="tr-TR" sz="1600" dirty="0" smtClean="0"/>
                <a:t> </a:t>
              </a:r>
              <a:endParaRPr lang="tr-TR" sz="1600" dirty="0"/>
            </a:p>
          </p:txBody>
        </p:sp>
        <p:cxnSp>
          <p:nvCxnSpPr>
            <p:cNvPr id="3" name="Düz Ok Bağlayıcısı 2"/>
            <p:cNvCxnSpPr/>
            <p:nvPr/>
          </p:nvCxnSpPr>
          <p:spPr>
            <a:xfrm>
              <a:off x="3450484" y="2436311"/>
              <a:ext cx="32702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Düz Ok Bağlayıcısı 8"/>
            <p:cNvCxnSpPr/>
            <p:nvPr/>
          </p:nvCxnSpPr>
          <p:spPr>
            <a:xfrm>
              <a:off x="3441519" y="2674771"/>
              <a:ext cx="32702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Düz Ok Bağlayıcısı 9"/>
            <p:cNvCxnSpPr/>
            <p:nvPr/>
          </p:nvCxnSpPr>
          <p:spPr>
            <a:xfrm flipV="1">
              <a:off x="3346846" y="4511691"/>
              <a:ext cx="245633" cy="358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Düz Ok Bağlayıcısı 10"/>
            <p:cNvCxnSpPr/>
            <p:nvPr/>
          </p:nvCxnSpPr>
          <p:spPr>
            <a:xfrm>
              <a:off x="3445105" y="3130179"/>
              <a:ext cx="32702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Düz Ok Bağlayıcısı 11"/>
            <p:cNvCxnSpPr/>
            <p:nvPr/>
          </p:nvCxnSpPr>
          <p:spPr>
            <a:xfrm>
              <a:off x="3385938" y="5358804"/>
              <a:ext cx="32702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Sol Köşeli Ayraç 12"/>
            <p:cNvSpPr/>
            <p:nvPr/>
          </p:nvSpPr>
          <p:spPr>
            <a:xfrm>
              <a:off x="3587454" y="4059868"/>
              <a:ext cx="190052" cy="999814"/>
            </a:xfrm>
            <a:prstGeom prst="leftBracke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7506" y="1891731"/>
              <a:ext cx="6744306" cy="3981085"/>
            </a:xfrm>
            <a:prstGeom prst="rect">
              <a:avLst/>
            </a:prstGeom>
          </p:spPr>
        </p:pic>
      </p:grp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5</a:t>
            </a:fld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1702676" y="6068810"/>
            <a:ext cx="9196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              AJCC </a:t>
            </a:r>
            <a:r>
              <a:rPr lang="tr-TR" sz="1600" b="1" dirty="0" smtClean="0"/>
              <a:t>(</a:t>
            </a:r>
            <a:r>
              <a:rPr lang="tr-TR" sz="1600" b="1" dirty="0" err="1" smtClean="0"/>
              <a:t>American</a:t>
            </a:r>
            <a:r>
              <a:rPr lang="tr-TR" sz="1600" b="1" dirty="0" smtClean="0"/>
              <a:t> </a:t>
            </a:r>
            <a:r>
              <a:rPr lang="tr-TR" sz="1600" b="1" dirty="0" err="1" smtClean="0"/>
              <a:t>Joint</a:t>
            </a:r>
            <a:r>
              <a:rPr lang="tr-TR" sz="1600" b="1" dirty="0" smtClean="0"/>
              <a:t> </a:t>
            </a:r>
            <a:r>
              <a:rPr lang="tr-TR" sz="1600" b="1" dirty="0" err="1" smtClean="0"/>
              <a:t>Committee</a:t>
            </a:r>
            <a:r>
              <a:rPr lang="tr-TR" sz="1600" b="1" dirty="0" smtClean="0"/>
              <a:t> on </a:t>
            </a:r>
            <a:r>
              <a:rPr lang="tr-TR" sz="1600" b="1" dirty="0" err="1" smtClean="0"/>
              <a:t>Cancer</a:t>
            </a:r>
            <a:r>
              <a:rPr lang="tr-TR" sz="1600" b="1" dirty="0" smtClean="0"/>
              <a:t>) </a:t>
            </a:r>
            <a:r>
              <a:rPr lang="tr-TR" b="1" dirty="0" smtClean="0"/>
              <a:t>kalsifikasyonuna göre kanser </a:t>
            </a:r>
            <a:r>
              <a:rPr lang="tr-TR" b="1" dirty="0" err="1" smtClean="0"/>
              <a:t>invazyon</a:t>
            </a:r>
            <a:r>
              <a:rPr lang="tr-TR" b="1" dirty="0" smtClean="0"/>
              <a:t> derinliği</a:t>
            </a:r>
          </a:p>
        </p:txBody>
      </p:sp>
    </p:spTree>
    <p:extLst>
      <p:ext uri="{BB962C8B-B14F-4D97-AF65-F5344CB8AC3E}">
        <p14:creationId xmlns:p14="http://schemas.microsoft.com/office/powerpoint/2010/main" val="109566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949361"/>
              </p:ext>
            </p:extLst>
          </p:nvPr>
        </p:nvGraphicFramePr>
        <p:xfrm>
          <a:off x="1839311" y="772940"/>
          <a:ext cx="8786648" cy="524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2813">
                  <a:extLst>
                    <a:ext uri="{9D8B030D-6E8A-4147-A177-3AD203B41FA5}">
                      <a16:colId xmlns:a16="http://schemas.microsoft.com/office/drawing/2014/main" val="648751397"/>
                    </a:ext>
                  </a:extLst>
                </a:gridCol>
                <a:gridCol w="4403835">
                  <a:extLst>
                    <a:ext uri="{9D8B030D-6E8A-4147-A177-3AD203B41FA5}">
                      <a16:colId xmlns:a16="http://schemas.microsoft.com/office/drawing/2014/main" val="3096168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err="1" smtClean="0">
                          <a:solidFill>
                            <a:schemeClr val="tx1"/>
                          </a:solidFill>
                        </a:rPr>
                        <a:t>Tis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pT1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594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HGD ve/veya kanser içeren polip</a:t>
                      </a:r>
                    </a:p>
                    <a:p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>
                          <a:solidFill>
                            <a:schemeClr val="tx1"/>
                          </a:solidFill>
                        </a:rPr>
                        <a:t>HGD veya</a:t>
                      </a:r>
                      <a:r>
                        <a:rPr lang="tr-TR" b="1" baseline="0" dirty="0" smtClean="0">
                          <a:solidFill>
                            <a:schemeClr val="tx1"/>
                          </a:solidFill>
                        </a:rPr>
                        <a:t> kanser içeren polip</a:t>
                      </a:r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116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Displazik</a:t>
                      </a: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 değişiklikler yalnızca </a:t>
                      </a:r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epitel</a:t>
                      </a: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lamina</a:t>
                      </a:r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baseline="0" dirty="0" err="1" smtClean="0">
                          <a:solidFill>
                            <a:schemeClr val="tx1"/>
                          </a:solidFill>
                        </a:rPr>
                        <a:t>propria</a:t>
                      </a:r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 ve </a:t>
                      </a:r>
                      <a:r>
                        <a:rPr lang="tr-TR" baseline="0" dirty="0" err="1" smtClean="0">
                          <a:solidFill>
                            <a:schemeClr val="tx1"/>
                          </a:solidFill>
                        </a:rPr>
                        <a:t>müskülaris</a:t>
                      </a:r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 mukozaya sınırlı.</a:t>
                      </a:r>
                    </a:p>
                    <a:p>
                      <a:r>
                        <a:rPr lang="tr-TR" baseline="0" dirty="0" err="1" smtClean="0">
                          <a:solidFill>
                            <a:schemeClr val="tx1"/>
                          </a:solidFill>
                        </a:rPr>
                        <a:t>İnsitu</a:t>
                      </a:r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baseline="0" dirty="0" err="1" smtClean="0">
                          <a:solidFill>
                            <a:schemeClr val="tx1"/>
                          </a:solidFill>
                        </a:rPr>
                        <a:t>karsinom</a:t>
                      </a:r>
                      <a:endParaRPr lang="tr-TR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aseline="0" dirty="0" err="1" smtClean="0">
                          <a:solidFill>
                            <a:schemeClr val="tx1"/>
                          </a:solidFill>
                        </a:rPr>
                        <a:t>İntramukozal</a:t>
                      </a:r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baseline="0" dirty="0" err="1" smtClean="0">
                          <a:solidFill>
                            <a:schemeClr val="tx1"/>
                          </a:solidFill>
                        </a:rPr>
                        <a:t>karsinom</a:t>
                      </a:r>
                      <a:endParaRPr lang="tr-TR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err="1" smtClean="0"/>
                        <a:t>Karsinom</a:t>
                      </a:r>
                      <a:r>
                        <a:rPr lang="tr-TR" dirty="0" smtClean="0"/>
                        <a:t>  sözcüğünün kullanımı </a:t>
                      </a:r>
                      <a:r>
                        <a:rPr lang="tr-TR" dirty="0" err="1" smtClean="0"/>
                        <a:t>endoskopist</a:t>
                      </a:r>
                      <a:r>
                        <a:rPr lang="tr-TR" dirty="0" smtClean="0"/>
                        <a:t> ve cerrahı gereksiz yere </a:t>
                      </a:r>
                      <a:r>
                        <a:rPr lang="tr-TR" dirty="0" err="1" smtClean="0"/>
                        <a:t>alarme</a:t>
                      </a:r>
                      <a:r>
                        <a:rPr lang="tr-TR" dirty="0" smtClean="0"/>
                        <a:t> edebilmesi bakımından sorun yaratabilir, patologla konuşup terminolojide anlaşmak önemli.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Tam endoskopik rezeksiyon sonrasında lenf </a:t>
                      </a:r>
                      <a:r>
                        <a:rPr lang="tr-TR" dirty="0" err="1" smtClean="0"/>
                        <a:t>nodu</a:t>
                      </a:r>
                      <a:r>
                        <a:rPr lang="tr-TR" dirty="0" smtClean="0"/>
                        <a:t> metastazı</a:t>
                      </a:r>
                      <a:r>
                        <a:rPr lang="tr-TR" baseline="0" dirty="0" smtClean="0"/>
                        <a:t> ve </a:t>
                      </a:r>
                      <a:r>
                        <a:rPr lang="tr-TR" baseline="0" dirty="0" err="1" smtClean="0"/>
                        <a:t>rezidü</a:t>
                      </a:r>
                      <a:r>
                        <a:rPr lang="tr-TR" baseline="0" dirty="0" smtClean="0"/>
                        <a:t> </a:t>
                      </a:r>
                      <a:r>
                        <a:rPr lang="tr-TR" baseline="0" dirty="0" err="1" smtClean="0"/>
                        <a:t>neoplazi</a:t>
                      </a:r>
                      <a:r>
                        <a:rPr lang="tr-TR" baseline="0" dirty="0" smtClean="0"/>
                        <a:t> riski yok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baseline="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aseline="0" dirty="0" smtClean="0"/>
                        <a:t>Endoskopik olarak tedavi edilmeli</a:t>
                      </a:r>
                      <a:endParaRPr lang="tr-TR" dirty="0" smtClean="0"/>
                    </a:p>
                    <a:p>
                      <a:endParaRPr lang="tr-TR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Submukozaya</a:t>
                      </a: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 değişik derinlikte</a:t>
                      </a:r>
                      <a:r>
                        <a:rPr lang="tr-TR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dirty="0" err="1" smtClean="0">
                          <a:solidFill>
                            <a:schemeClr val="tx1"/>
                          </a:solidFill>
                        </a:rPr>
                        <a:t>invazyon</a:t>
                      </a:r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 var</a:t>
                      </a:r>
                    </a:p>
                    <a:p>
                      <a:endParaRPr lang="tr-TR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tr-TR" dirty="0" smtClean="0">
                          <a:solidFill>
                            <a:schemeClr val="tx1"/>
                          </a:solidFill>
                        </a:rPr>
                        <a:t>Endoskopik ve /veya cerrahi tedavi </a:t>
                      </a:r>
                      <a:endParaRPr lang="tr-T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6522899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3" y="6311892"/>
            <a:ext cx="541096" cy="521055"/>
          </a:xfrm>
          <a:prstGeom prst="rect">
            <a:avLst/>
          </a:prstGeom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009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73033" y="1111520"/>
            <a:ext cx="10515600" cy="5036729"/>
          </a:xfrm>
        </p:spPr>
        <p:txBody>
          <a:bodyPr>
            <a:normAutofit/>
          </a:bodyPr>
          <a:lstStyle/>
          <a:p>
            <a:r>
              <a:rPr lang="tr-TR" sz="2400" dirty="0" smtClean="0"/>
              <a:t>Endoskopik </a:t>
            </a:r>
            <a:r>
              <a:rPr lang="tr-TR" sz="2400" dirty="0" err="1" smtClean="0"/>
              <a:t>polipektomi</a:t>
            </a:r>
            <a:r>
              <a:rPr lang="tr-TR" sz="2400" dirty="0" smtClean="0"/>
              <a:t> öncesinde lezyonun morfolojisi, yüzeyi ve </a:t>
            </a:r>
            <a:r>
              <a:rPr lang="tr-TR" sz="2400" dirty="0" err="1" smtClean="0"/>
              <a:t>vasküler</a:t>
            </a:r>
            <a:r>
              <a:rPr lang="tr-TR" sz="2400" dirty="0" smtClean="0"/>
              <a:t> </a:t>
            </a:r>
            <a:r>
              <a:rPr lang="tr-TR" sz="2400" dirty="0" err="1" smtClean="0"/>
              <a:t>paterni</a:t>
            </a:r>
            <a:r>
              <a:rPr lang="tr-TR" sz="2400" dirty="0" smtClean="0"/>
              <a:t> </a:t>
            </a:r>
            <a:r>
              <a:rPr lang="tr-TR" sz="2400" dirty="0"/>
              <a:t>derin </a:t>
            </a:r>
            <a:r>
              <a:rPr lang="tr-TR" sz="2400" dirty="0" err="1"/>
              <a:t>submukozal</a:t>
            </a:r>
            <a:r>
              <a:rPr lang="tr-TR" sz="2400" dirty="0"/>
              <a:t> </a:t>
            </a:r>
            <a:r>
              <a:rPr lang="tr-TR" sz="2400" dirty="0" err="1" smtClean="0"/>
              <a:t>invazyon</a:t>
            </a:r>
            <a:r>
              <a:rPr lang="tr-TR" sz="2400" dirty="0" smtClean="0"/>
              <a:t> için spesifik bulgular yönünden ayrıntılı olarak değerlendirilmelidir.</a:t>
            </a:r>
          </a:p>
          <a:p>
            <a:endParaRPr lang="tr-TR" sz="2400" dirty="0" smtClean="0"/>
          </a:p>
          <a:p>
            <a:r>
              <a:rPr lang="tr-TR" sz="2400" b="1" dirty="0" err="1" smtClean="0">
                <a:solidFill>
                  <a:schemeClr val="accent6">
                    <a:lumMod val="50000"/>
                  </a:schemeClr>
                </a:solidFill>
              </a:rPr>
              <a:t>K</a:t>
            </a:r>
            <a:r>
              <a:rPr lang="tr-TR" sz="2400" b="1" dirty="0" err="1" smtClean="0">
                <a:solidFill>
                  <a:srgbClr val="FF0000"/>
                </a:solidFill>
              </a:rPr>
              <a:t>r</a:t>
            </a:r>
            <a:r>
              <a:rPr lang="tr-TR" sz="2400" b="1" dirty="0" err="1" smtClean="0">
                <a:solidFill>
                  <a:srgbClr val="00B050"/>
                </a:solidFill>
              </a:rPr>
              <a:t>o</a:t>
            </a:r>
            <a:r>
              <a:rPr lang="tr-TR" sz="2400" b="1" dirty="0" err="1" smtClean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tr-TR" sz="2400" b="1" dirty="0" err="1" smtClean="0">
                <a:solidFill>
                  <a:srgbClr val="0070C0"/>
                </a:solidFill>
              </a:rPr>
              <a:t>o</a:t>
            </a:r>
            <a:r>
              <a:rPr lang="tr-TR" sz="2400" b="1" dirty="0" err="1" smtClean="0">
                <a:solidFill>
                  <a:srgbClr val="FF66CC"/>
                </a:solidFill>
              </a:rPr>
              <a:t>e</a:t>
            </a:r>
            <a:r>
              <a:rPr lang="tr-TR" sz="2400" b="1" dirty="0" err="1" smtClean="0">
                <a:solidFill>
                  <a:srgbClr val="C00000"/>
                </a:solidFill>
              </a:rPr>
              <a:t>n</a:t>
            </a:r>
            <a:r>
              <a:rPr lang="tr-TR" sz="2400" b="1" dirty="0" err="1" smtClean="0"/>
              <a:t>d</a:t>
            </a:r>
            <a:r>
              <a:rPr lang="tr-TR" sz="2400" b="1" dirty="0" err="1" smtClean="0">
                <a:solidFill>
                  <a:schemeClr val="bg2">
                    <a:lumMod val="50000"/>
                  </a:schemeClr>
                </a:solidFill>
              </a:rPr>
              <a:t>o</a:t>
            </a:r>
            <a:r>
              <a:rPr lang="tr-TR" sz="2400" b="1" dirty="0" err="1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tr-TR" sz="2400" b="1" dirty="0" err="1" smtClean="0">
                <a:solidFill>
                  <a:srgbClr val="00B050"/>
                </a:solidFill>
              </a:rPr>
              <a:t>k</a:t>
            </a:r>
            <a:r>
              <a:rPr lang="tr-TR" sz="2400" b="1" dirty="0" err="1" smtClean="0"/>
              <a:t>o</a:t>
            </a:r>
            <a:r>
              <a:rPr lang="tr-TR" sz="2400" b="1" dirty="0" err="1" smtClean="0">
                <a:solidFill>
                  <a:srgbClr val="0070C0"/>
                </a:solidFill>
              </a:rPr>
              <a:t>p</a:t>
            </a:r>
            <a:r>
              <a:rPr lang="tr-TR" sz="2400" b="1" dirty="0" err="1" smtClean="0">
                <a:solidFill>
                  <a:srgbClr val="FF0000"/>
                </a:solidFill>
              </a:rPr>
              <a:t>i</a:t>
            </a:r>
            <a:r>
              <a:rPr lang="tr-TR" sz="2400" b="1" dirty="0" smtClean="0"/>
              <a:t>  veya  EBIE </a:t>
            </a:r>
            <a:r>
              <a:rPr lang="tr-TR" sz="2400" dirty="0" smtClean="0"/>
              <a:t>(Electronic-</a:t>
            </a:r>
            <a:r>
              <a:rPr lang="tr-TR" sz="2400" dirty="0" err="1" smtClean="0"/>
              <a:t>Based</a:t>
            </a:r>
            <a:r>
              <a:rPr lang="tr-TR" sz="2400" dirty="0" smtClean="0"/>
              <a:t> Image Enhancement)</a:t>
            </a:r>
          </a:p>
          <a:p>
            <a:endParaRPr lang="tr-TR" sz="2400" dirty="0" smtClean="0"/>
          </a:p>
          <a:p>
            <a:endParaRPr lang="tr-TR" sz="2400" dirty="0"/>
          </a:p>
          <a:p>
            <a:r>
              <a:rPr lang="tr-TR" sz="2400" dirty="0" smtClean="0"/>
              <a:t>Derin </a:t>
            </a:r>
            <a:r>
              <a:rPr lang="tr-TR" sz="2400" dirty="0" err="1" smtClean="0"/>
              <a:t>submukozal</a:t>
            </a:r>
            <a:r>
              <a:rPr lang="tr-TR" sz="2400" dirty="0" smtClean="0"/>
              <a:t> </a:t>
            </a:r>
            <a:r>
              <a:rPr lang="tr-TR" sz="2400" dirty="0" err="1" smtClean="0"/>
              <a:t>invazyon</a:t>
            </a:r>
            <a:r>
              <a:rPr lang="tr-TR" sz="2400" dirty="0" smtClean="0"/>
              <a:t>                &gt;1mm (1000µm)  </a:t>
            </a:r>
          </a:p>
          <a:p>
            <a:pPr marL="0" indent="0">
              <a:buNone/>
            </a:pPr>
            <a:r>
              <a:rPr lang="tr-TR" dirty="0" smtClean="0"/>
              <a:t>                                                                   </a:t>
            </a:r>
            <a:r>
              <a:rPr lang="tr-TR" sz="2400" dirty="0" smtClean="0"/>
              <a:t>Endoskopik rezeksiyon sonrasında         </a:t>
            </a:r>
          </a:p>
          <a:p>
            <a:pPr marL="0" indent="0">
              <a:buNone/>
            </a:pPr>
            <a:r>
              <a:rPr lang="tr-TR" sz="2400" dirty="0"/>
              <a:t> </a:t>
            </a:r>
            <a:r>
              <a:rPr lang="tr-TR" sz="2400" dirty="0" smtClean="0"/>
              <a:t>                                                                              </a:t>
            </a:r>
            <a:r>
              <a:rPr lang="tr-TR" sz="2400" dirty="0" err="1" smtClean="0"/>
              <a:t>rezidü</a:t>
            </a:r>
            <a:r>
              <a:rPr lang="tr-TR" sz="2400" dirty="0" smtClean="0"/>
              <a:t> kanser ve lenf </a:t>
            </a:r>
            <a:r>
              <a:rPr lang="tr-TR" sz="2400" dirty="0" err="1" smtClean="0"/>
              <a:t>nodu</a:t>
            </a:r>
            <a:r>
              <a:rPr lang="tr-TR" sz="2400" dirty="0" smtClean="0"/>
              <a:t> metastazı  </a:t>
            </a:r>
          </a:p>
          <a:p>
            <a:pPr marL="0" indent="0">
              <a:buNone/>
            </a:pPr>
            <a:r>
              <a:rPr lang="tr-TR" sz="2400" dirty="0"/>
              <a:t> </a:t>
            </a:r>
            <a:r>
              <a:rPr lang="tr-TR" sz="2400" dirty="0" smtClean="0"/>
              <a:t>                                                                              olasılığı yüksek. </a:t>
            </a:r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" y="6309176"/>
            <a:ext cx="541096" cy="521055"/>
          </a:xfrm>
          <a:prstGeom prst="rect">
            <a:avLst/>
          </a:prstGeom>
        </p:spPr>
      </p:pic>
      <p:cxnSp>
        <p:nvCxnSpPr>
          <p:cNvPr id="6" name="Düz Ok Bağlayıcısı 5"/>
          <p:cNvCxnSpPr/>
          <p:nvPr/>
        </p:nvCxnSpPr>
        <p:spPr>
          <a:xfrm flipV="1">
            <a:off x="4759985" y="4245879"/>
            <a:ext cx="705394" cy="8708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775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58883" y="171827"/>
            <a:ext cx="5719354" cy="1325563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 err="1" smtClean="0"/>
              <a:t>Yüzeyel</a:t>
            </a:r>
            <a:r>
              <a:rPr lang="tr-TR" sz="2800" b="1" dirty="0" smtClean="0"/>
              <a:t> </a:t>
            </a:r>
            <a:r>
              <a:rPr lang="tr-TR" sz="2800" b="1" dirty="0" err="1" smtClean="0"/>
              <a:t>mukozal</a:t>
            </a:r>
            <a:r>
              <a:rPr lang="tr-TR" sz="2800" b="1" dirty="0" smtClean="0"/>
              <a:t> </a:t>
            </a:r>
            <a:r>
              <a:rPr lang="tr-TR" sz="2800" b="1" dirty="0" err="1" smtClean="0"/>
              <a:t>invazyon</a:t>
            </a:r>
            <a:r>
              <a:rPr lang="tr-TR" sz="2800" b="1" dirty="0" smtClean="0"/>
              <a:t> düşündüren endoskopik bulgular</a:t>
            </a:r>
            <a:endParaRPr lang="tr-TR" sz="28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99456" y="1624583"/>
            <a:ext cx="4378234" cy="2607038"/>
          </a:xfrm>
        </p:spPr>
        <p:txBody>
          <a:bodyPr>
            <a:normAutofit/>
          </a:bodyPr>
          <a:lstStyle/>
          <a:p>
            <a:r>
              <a:rPr lang="tr-TR" sz="2400" dirty="0" smtClean="0"/>
              <a:t>&gt;2cm</a:t>
            </a:r>
          </a:p>
          <a:p>
            <a:r>
              <a:rPr lang="tr-TR" sz="2400" dirty="0" err="1" smtClean="0"/>
              <a:t>Deprese</a:t>
            </a:r>
            <a:endParaRPr lang="tr-TR" sz="2400" dirty="0" smtClean="0"/>
          </a:p>
          <a:p>
            <a:r>
              <a:rPr lang="tr-TR" sz="2400" dirty="0" smtClean="0"/>
              <a:t>LST-NG</a:t>
            </a:r>
          </a:p>
          <a:p>
            <a:r>
              <a:rPr lang="tr-TR" sz="2400" dirty="0" err="1" smtClean="0"/>
              <a:t>Diskret</a:t>
            </a:r>
            <a:r>
              <a:rPr lang="tr-TR" sz="2400" dirty="0" smtClean="0"/>
              <a:t> nodüllü LST-G</a:t>
            </a:r>
            <a:endParaRPr lang="tr-TR" sz="2400" dirty="0"/>
          </a:p>
        </p:txBody>
      </p:sp>
      <p:pic>
        <p:nvPicPr>
          <p:cNvPr id="1026" name="Picture 2" descr="Prevalence and clinicopathologic features of colorectal laterally spreading  tumors in Brazi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178" y="3792833"/>
            <a:ext cx="3440454" cy="231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1613" y="3718561"/>
            <a:ext cx="3116999" cy="2390754"/>
          </a:xfrm>
          <a:prstGeom prst="rect">
            <a:avLst/>
          </a:prstGeom>
        </p:spPr>
      </p:pic>
      <p:sp>
        <p:nvSpPr>
          <p:cNvPr id="9" name="İçerik Yer Tutucusu 2"/>
          <p:cNvSpPr txBox="1">
            <a:spLocks/>
          </p:cNvSpPr>
          <p:nvPr/>
        </p:nvSpPr>
        <p:spPr>
          <a:xfrm>
            <a:off x="1503336" y="6247672"/>
            <a:ext cx="2849880" cy="4018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2000" dirty="0" err="1" smtClean="0"/>
              <a:t>Diskret</a:t>
            </a:r>
            <a:r>
              <a:rPr lang="tr-TR" sz="2000" dirty="0" smtClean="0"/>
              <a:t> nodüllü LST-G</a:t>
            </a:r>
            <a:endParaRPr lang="tr-TR" sz="2000" dirty="0"/>
          </a:p>
        </p:txBody>
      </p:sp>
      <p:sp>
        <p:nvSpPr>
          <p:cNvPr id="10" name="İçerik Yer Tutucusu 2"/>
          <p:cNvSpPr txBox="1">
            <a:spLocks/>
          </p:cNvSpPr>
          <p:nvPr/>
        </p:nvSpPr>
        <p:spPr>
          <a:xfrm>
            <a:off x="8081550" y="2975739"/>
            <a:ext cx="2087025" cy="319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2000" dirty="0" smtClean="0"/>
              <a:t>LST-NG</a:t>
            </a:r>
          </a:p>
        </p:txBody>
      </p:sp>
      <p:sp>
        <p:nvSpPr>
          <p:cNvPr id="11" name="İçerik Yer Tutucusu 2"/>
          <p:cNvSpPr txBox="1">
            <a:spLocks/>
          </p:cNvSpPr>
          <p:nvPr/>
        </p:nvSpPr>
        <p:spPr>
          <a:xfrm>
            <a:off x="8133804" y="6249623"/>
            <a:ext cx="2159726" cy="399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2000" dirty="0" err="1" smtClean="0"/>
              <a:t>Deprese</a:t>
            </a:r>
            <a:endParaRPr lang="tr-TR" sz="2000" dirty="0" smtClean="0"/>
          </a:p>
        </p:txBody>
      </p:sp>
      <p:pic>
        <p:nvPicPr>
          <p:cNvPr id="1032" name="Picture 8" descr="Endoscopy Campus - Paris Classification: Early Colorectal Cancer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613" y="574767"/>
            <a:ext cx="3095727" cy="237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 11"/>
          <p:cNvGrpSpPr/>
          <p:nvPr/>
        </p:nvGrpSpPr>
        <p:grpSpPr>
          <a:xfrm>
            <a:off x="431661" y="2789154"/>
            <a:ext cx="11242765" cy="1569660"/>
            <a:chOff x="452846" y="2272428"/>
            <a:chExt cx="11242765" cy="156966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6" name="Metin kutusu 5"/>
            <p:cNvSpPr txBox="1"/>
            <p:nvPr/>
          </p:nvSpPr>
          <p:spPr>
            <a:xfrm>
              <a:off x="452846" y="2272428"/>
              <a:ext cx="11242765" cy="1569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tr-TR" sz="3200" dirty="0" smtClean="0"/>
            </a:p>
            <a:p>
              <a:pPr algn="ctr"/>
              <a:r>
                <a:rPr lang="tr-TR" sz="3200" dirty="0" smtClean="0"/>
                <a:t>‘En </a:t>
              </a:r>
              <a:r>
                <a:rPr lang="tr-TR" sz="3200" dirty="0" err="1" smtClean="0"/>
                <a:t>block</a:t>
              </a:r>
              <a:r>
                <a:rPr lang="tr-TR" sz="3200" dirty="0" smtClean="0"/>
                <a:t>’ rezeksiyon                  Optimal </a:t>
              </a:r>
              <a:r>
                <a:rPr lang="tr-TR" sz="3200" dirty="0"/>
                <a:t>patolojik değerlendirme</a:t>
              </a:r>
            </a:p>
            <a:p>
              <a:pPr algn="ctr"/>
              <a:endParaRPr lang="tr-TR" sz="3200" dirty="0"/>
            </a:p>
          </p:txBody>
        </p:sp>
        <p:cxnSp>
          <p:nvCxnSpPr>
            <p:cNvPr id="8" name="Düz Ok Bağlayıcısı 7"/>
            <p:cNvCxnSpPr/>
            <p:nvPr/>
          </p:nvCxnSpPr>
          <p:spPr>
            <a:xfrm>
              <a:off x="4415246" y="3083384"/>
              <a:ext cx="1193074" cy="0"/>
            </a:xfrm>
            <a:prstGeom prst="straightConnector1">
              <a:avLst/>
            </a:prstGeom>
            <a:grpFill/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Resim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5323" y="1119431"/>
            <a:ext cx="5384131" cy="49898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33" y="6311892"/>
            <a:ext cx="541096" cy="521055"/>
          </a:xfrm>
          <a:prstGeom prst="rect">
            <a:avLst/>
          </a:prstGeom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534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91055" y="202436"/>
            <a:ext cx="10515600" cy="969689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>
                <a:latin typeface="+mn-lt"/>
                <a:cs typeface="Calibri" panose="020F0502020204030204" pitchFamily="34" charset="0"/>
              </a:rPr>
              <a:t>Polip yüzey </a:t>
            </a:r>
            <a:r>
              <a:rPr lang="tr-TR" sz="3200" dirty="0" err="1" smtClean="0">
                <a:latin typeface="+mn-lt"/>
                <a:cs typeface="Calibri" panose="020F0502020204030204" pitchFamily="34" charset="0"/>
              </a:rPr>
              <a:t>paterninde</a:t>
            </a:r>
            <a:r>
              <a:rPr lang="tr-TR" sz="3200" dirty="0" smtClean="0">
                <a:latin typeface="+mn-lt"/>
                <a:cs typeface="Calibri" panose="020F0502020204030204" pitchFamily="34" charset="0"/>
              </a:rPr>
              <a:t> endoskopik sınıflama</a:t>
            </a:r>
            <a:endParaRPr lang="tr-TR" sz="32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40554" y="2630538"/>
            <a:ext cx="4920808" cy="29776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dirty="0" smtClean="0"/>
              <a:t>           </a:t>
            </a:r>
            <a:endParaRPr lang="tr-TR" sz="2400" dirty="0"/>
          </a:p>
          <a:p>
            <a:r>
              <a:rPr lang="tr-TR" sz="2400" dirty="0" smtClean="0"/>
              <a:t>NBI </a:t>
            </a:r>
            <a:r>
              <a:rPr lang="tr-TR" sz="2000" dirty="0" smtClean="0"/>
              <a:t>(</a:t>
            </a:r>
            <a:r>
              <a:rPr lang="tr-TR" sz="2000" dirty="0" err="1" smtClean="0"/>
              <a:t>Narrow</a:t>
            </a:r>
            <a:r>
              <a:rPr lang="tr-TR" sz="2000" dirty="0" smtClean="0"/>
              <a:t> </a:t>
            </a:r>
            <a:r>
              <a:rPr lang="tr-TR" sz="2000" dirty="0" err="1" smtClean="0"/>
              <a:t>Band</a:t>
            </a:r>
            <a:r>
              <a:rPr lang="tr-TR" sz="2000" dirty="0" smtClean="0"/>
              <a:t> </a:t>
            </a:r>
            <a:r>
              <a:rPr lang="tr-TR" sz="2000" dirty="0" err="1" smtClean="0"/>
              <a:t>Imaging,Olympus</a:t>
            </a:r>
            <a:r>
              <a:rPr lang="tr-TR" sz="2000" dirty="0" smtClean="0"/>
              <a:t>)</a:t>
            </a:r>
          </a:p>
          <a:p>
            <a:r>
              <a:rPr lang="tr-TR" sz="2400" dirty="0" smtClean="0"/>
              <a:t>FICE </a:t>
            </a:r>
            <a:r>
              <a:rPr lang="tr-TR" sz="2000" dirty="0" smtClean="0"/>
              <a:t>(</a:t>
            </a:r>
            <a:r>
              <a:rPr lang="tr-TR" sz="2000" dirty="0" err="1" smtClean="0"/>
              <a:t>Fuji</a:t>
            </a:r>
            <a:r>
              <a:rPr lang="tr-TR" sz="2000" dirty="0" smtClean="0"/>
              <a:t> </a:t>
            </a:r>
            <a:r>
              <a:rPr lang="tr-TR" sz="2000" dirty="0" err="1" smtClean="0"/>
              <a:t>Intelligent</a:t>
            </a:r>
            <a:r>
              <a:rPr lang="tr-TR" sz="2000" dirty="0" smtClean="0"/>
              <a:t> </a:t>
            </a:r>
            <a:r>
              <a:rPr lang="tr-TR" sz="2000" dirty="0" err="1" smtClean="0"/>
              <a:t>Chromo</a:t>
            </a:r>
            <a:r>
              <a:rPr lang="tr-TR" sz="2000" dirty="0" smtClean="0"/>
              <a:t> </a:t>
            </a:r>
            <a:r>
              <a:rPr lang="tr-TR" sz="2000" dirty="0" err="1" smtClean="0"/>
              <a:t>Endoscopy</a:t>
            </a:r>
            <a:r>
              <a:rPr lang="tr-TR" sz="2000" dirty="0" smtClean="0"/>
              <a:t>)</a:t>
            </a:r>
          </a:p>
          <a:p>
            <a:r>
              <a:rPr lang="tr-TR" sz="2400" dirty="0" smtClean="0"/>
              <a:t>BLI </a:t>
            </a:r>
            <a:r>
              <a:rPr lang="tr-TR" sz="2000" dirty="0" smtClean="0"/>
              <a:t>(Blue </a:t>
            </a:r>
            <a:r>
              <a:rPr lang="tr-TR" sz="2000" dirty="0" err="1" smtClean="0"/>
              <a:t>Ligt</a:t>
            </a:r>
            <a:r>
              <a:rPr lang="tr-TR" sz="2000" dirty="0" smtClean="0"/>
              <a:t> </a:t>
            </a:r>
            <a:r>
              <a:rPr lang="tr-TR" sz="2000" dirty="0" err="1" smtClean="0"/>
              <a:t>Imaging</a:t>
            </a:r>
            <a:r>
              <a:rPr lang="tr-TR" sz="2000" dirty="0" smtClean="0"/>
              <a:t>, </a:t>
            </a:r>
            <a:r>
              <a:rPr lang="tr-TR" sz="2000" dirty="0" err="1" smtClean="0"/>
              <a:t>Fujinon</a:t>
            </a:r>
            <a:r>
              <a:rPr lang="tr-TR" sz="2000" dirty="0" smtClean="0"/>
              <a:t>)</a:t>
            </a:r>
          </a:p>
          <a:p>
            <a:r>
              <a:rPr lang="tr-TR" sz="2400" dirty="0" smtClean="0"/>
              <a:t>CLI </a:t>
            </a:r>
            <a:r>
              <a:rPr lang="tr-TR" sz="2000" dirty="0" smtClean="0"/>
              <a:t>(</a:t>
            </a:r>
            <a:r>
              <a:rPr lang="tr-TR" sz="2000" dirty="0" err="1" smtClean="0"/>
              <a:t>Linked</a:t>
            </a:r>
            <a:r>
              <a:rPr lang="tr-TR" sz="2000" dirty="0" smtClean="0"/>
              <a:t> </a:t>
            </a:r>
            <a:r>
              <a:rPr lang="tr-TR" sz="2000" dirty="0" err="1" smtClean="0"/>
              <a:t>Color</a:t>
            </a:r>
            <a:r>
              <a:rPr lang="tr-TR" sz="2000" dirty="0" smtClean="0"/>
              <a:t> </a:t>
            </a:r>
            <a:r>
              <a:rPr lang="tr-TR" sz="2000" dirty="0" err="1" smtClean="0"/>
              <a:t>Imaging</a:t>
            </a:r>
            <a:r>
              <a:rPr lang="tr-TR" sz="2000" dirty="0" smtClean="0"/>
              <a:t>, </a:t>
            </a:r>
            <a:r>
              <a:rPr lang="tr-TR" sz="2000" dirty="0" err="1" smtClean="0"/>
              <a:t>Fujinon</a:t>
            </a:r>
            <a:r>
              <a:rPr lang="tr-TR" sz="2000" dirty="0" smtClean="0"/>
              <a:t>)</a:t>
            </a:r>
          </a:p>
          <a:p>
            <a:r>
              <a:rPr lang="tr-TR" sz="2400" dirty="0" smtClean="0"/>
              <a:t>Optical </a:t>
            </a:r>
            <a:r>
              <a:rPr lang="tr-TR" sz="2400" dirty="0" err="1" smtClean="0"/>
              <a:t>magnification</a:t>
            </a:r>
            <a:endParaRPr lang="tr-TR" sz="2400" dirty="0" smtClean="0"/>
          </a:p>
          <a:p>
            <a:endParaRPr lang="tr-TR" sz="2400" dirty="0"/>
          </a:p>
        </p:txBody>
      </p:sp>
      <p:sp>
        <p:nvSpPr>
          <p:cNvPr id="5" name="Dikdörtgen 4"/>
          <p:cNvSpPr/>
          <p:nvPr/>
        </p:nvSpPr>
        <p:spPr>
          <a:xfrm>
            <a:off x="1473029" y="1743637"/>
            <a:ext cx="9091448" cy="52322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tr-TR" sz="2800" dirty="0" smtClean="0"/>
              <a:t>     Adenom </a:t>
            </a:r>
            <a:r>
              <a:rPr lang="tr-TR" sz="2800" dirty="0" err="1"/>
              <a:t>vs</a:t>
            </a:r>
            <a:r>
              <a:rPr lang="tr-TR" sz="2800" dirty="0"/>
              <a:t> </a:t>
            </a:r>
            <a:r>
              <a:rPr lang="tr-TR" sz="2800" dirty="0" smtClean="0"/>
              <a:t> </a:t>
            </a:r>
            <a:r>
              <a:rPr lang="tr-TR" sz="2800" dirty="0" err="1" smtClean="0"/>
              <a:t>serrated</a:t>
            </a:r>
            <a:r>
              <a:rPr lang="tr-TR" sz="2800" dirty="0" smtClean="0"/>
              <a:t> </a:t>
            </a:r>
            <a:r>
              <a:rPr lang="tr-TR" sz="2800" dirty="0"/>
              <a:t>?     </a:t>
            </a:r>
            <a:r>
              <a:rPr lang="tr-TR" sz="2800" dirty="0" smtClean="0"/>
              <a:t>     Derin  </a:t>
            </a:r>
            <a:r>
              <a:rPr lang="tr-TR" sz="2800" dirty="0" err="1"/>
              <a:t>submukozal</a:t>
            </a:r>
            <a:r>
              <a:rPr lang="tr-TR" sz="2800" dirty="0"/>
              <a:t> </a:t>
            </a:r>
            <a:r>
              <a:rPr lang="tr-TR" sz="2800" dirty="0" err="1"/>
              <a:t>invazyon</a:t>
            </a:r>
            <a:r>
              <a:rPr lang="tr-TR" sz="2800" dirty="0"/>
              <a:t> ?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3" y="6311892"/>
            <a:ext cx="541096" cy="521055"/>
          </a:xfrm>
          <a:prstGeom prst="rect">
            <a:avLst/>
          </a:prstGeom>
        </p:spPr>
      </p:pic>
      <p:grpSp>
        <p:nvGrpSpPr>
          <p:cNvPr id="4" name="Grup 3"/>
          <p:cNvGrpSpPr/>
          <p:nvPr/>
        </p:nvGrpSpPr>
        <p:grpSpPr>
          <a:xfrm>
            <a:off x="5948855" y="2912226"/>
            <a:ext cx="5476875" cy="3566217"/>
            <a:chOff x="6205861" y="2753677"/>
            <a:chExt cx="5476875" cy="3566217"/>
          </a:xfrm>
        </p:grpSpPr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05861" y="2753677"/>
              <a:ext cx="5476875" cy="2000250"/>
            </a:xfrm>
            <a:prstGeom prst="rect">
              <a:avLst/>
            </a:prstGeom>
          </p:spPr>
        </p:pic>
        <p:grpSp>
          <p:nvGrpSpPr>
            <p:cNvPr id="19" name="Grup 18"/>
            <p:cNvGrpSpPr/>
            <p:nvPr/>
          </p:nvGrpSpPr>
          <p:grpSpPr>
            <a:xfrm>
              <a:off x="6421817" y="4831416"/>
              <a:ext cx="5044965" cy="1488478"/>
              <a:chOff x="6316717" y="4715806"/>
              <a:chExt cx="5044965" cy="1488478"/>
            </a:xfrm>
          </p:grpSpPr>
          <p:pic>
            <p:nvPicPr>
              <p:cNvPr id="10" name="Resim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15099" y="4870784"/>
                <a:ext cx="4648200" cy="1333500"/>
              </a:xfrm>
              <a:prstGeom prst="rect">
                <a:avLst/>
              </a:prstGeom>
            </p:spPr>
          </p:pic>
          <p:sp>
            <p:nvSpPr>
              <p:cNvPr id="11" name="Metin kutusu 10"/>
              <p:cNvSpPr txBox="1"/>
              <p:nvPr/>
            </p:nvSpPr>
            <p:spPr>
              <a:xfrm>
                <a:off x="6316717" y="5129048"/>
                <a:ext cx="64113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 smtClean="0">
                    <a:solidFill>
                      <a:srgbClr val="6A4C9E"/>
                    </a:solidFill>
                  </a:rPr>
                  <a:t>Blue-</a:t>
                </a:r>
                <a:r>
                  <a:rPr lang="tr-TR" sz="1100" b="1" dirty="0" err="1" smtClean="0">
                    <a:solidFill>
                      <a:srgbClr val="6A4C9E"/>
                    </a:solidFill>
                  </a:rPr>
                  <a:t>Violet</a:t>
                </a:r>
                <a:endParaRPr lang="tr-TR" sz="1100" b="1" dirty="0">
                  <a:solidFill>
                    <a:srgbClr val="6A4C9E"/>
                  </a:solidFill>
                </a:endParaRPr>
              </a:p>
            </p:txBody>
          </p:sp>
          <p:sp>
            <p:nvSpPr>
              <p:cNvPr id="12" name="Metin kutusu 11"/>
              <p:cNvSpPr txBox="1"/>
              <p:nvPr/>
            </p:nvSpPr>
            <p:spPr>
              <a:xfrm>
                <a:off x="6858000" y="4715806"/>
                <a:ext cx="47296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 smtClean="0">
                    <a:solidFill>
                      <a:srgbClr val="0070C0"/>
                    </a:solidFill>
                  </a:rPr>
                  <a:t>Blue</a:t>
                </a:r>
                <a:endParaRPr lang="tr-TR" sz="11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3" name="Metin kutusu 12"/>
              <p:cNvSpPr txBox="1"/>
              <p:nvPr/>
            </p:nvSpPr>
            <p:spPr>
              <a:xfrm>
                <a:off x="9963807" y="5493534"/>
                <a:ext cx="64113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Green</a:t>
                </a:r>
                <a:endParaRPr lang="tr-TR" sz="11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4" name="Metin kutusu 13"/>
              <p:cNvSpPr txBox="1"/>
              <p:nvPr/>
            </p:nvSpPr>
            <p:spPr>
              <a:xfrm>
                <a:off x="7949871" y="5203176"/>
                <a:ext cx="64113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 err="1" smtClean="0">
                    <a:solidFill>
                      <a:srgbClr val="FF0000"/>
                    </a:solidFill>
                  </a:rPr>
                  <a:t>Red</a:t>
                </a:r>
                <a:endParaRPr lang="tr-TR" sz="11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" name="Metin kutusu 14"/>
              <p:cNvSpPr txBox="1"/>
              <p:nvPr/>
            </p:nvSpPr>
            <p:spPr>
              <a:xfrm>
                <a:off x="8865475" y="4941175"/>
                <a:ext cx="64113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 smtClean="0">
                    <a:solidFill>
                      <a:srgbClr val="6A4C9E"/>
                    </a:solidFill>
                  </a:rPr>
                  <a:t>Blue-</a:t>
                </a:r>
                <a:r>
                  <a:rPr lang="tr-TR" sz="1100" b="1" dirty="0" err="1" smtClean="0">
                    <a:solidFill>
                      <a:srgbClr val="6A4C9E"/>
                    </a:solidFill>
                  </a:rPr>
                  <a:t>Violet</a:t>
                </a:r>
                <a:endParaRPr lang="tr-TR" sz="1100" b="1" dirty="0">
                  <a:solidFill>
                    <a:srgbClr val="6A4C9E"/>
                  </a:solidFill>
                </a:endParaRPr>
              </a:p>
            </p:txBody>
          </p:sp>
          <p:sp>
            <p:nvSpPr>
              <p:cNvPr id="16" name="Metin kutusu 15"/>
              <p:cNvSpPr txBox="1"/>
              <p:nvPr/>
            </p:nvSpPr>
            <p:spPr>
              <a:xfrm>
                <a:off x="9511862" y="5505394"/>
                <a:ext cx="47296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 smtClean="0">
                    <a:solidFill>
                      <a:srgbClr val="0070C0"/>
                    </a:solidFill>
                  </a:rPr>
                  <a:t>Blue</a:t>
                </a:r>
                <a:endParaRPr lang="tr-TR" sz="11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7" name="Metin kutusu 16"/>
              <p:cNvSpPr txBox="1"/>
              <p:nvPr/>
            </p:nvSpPr>
            <p:spPr>
              <a:xfrm>
                <a:off x="7267903" y="5442296"/>
                <a:ext cx="64113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 err="1" smtClean="0">
                    <a:solidFill>
                      <a:schemeClr val="accent6">
                        <a:lumMod val="75000"/>
                      </a:schemeClr>
                    </a:solidFill>
                  </a:rPr>
                  <a:t>Green</a:t>
                </a:r>
                <a:endParaRPr lang="tr-TR" sz="11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8" name="Metin kutusu 17"/>
              <p:cNvSpPr txBox="1"/>
              <p:nvPr/>
            </p:nvSpPr>
            <p:spPr>
              <a:xfrm>
                <a:off x="10720551" y="5386605"/>
                <a:ext cx="64113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1100" b="1" dirty="0" err="1" smtClean="0">
                    <a:solidFill>
                      <a:srgbClr val="FF0000"/>
                    </a:solidFill>
                  </a:rPr>
                  <a:t>Red</a:t>
                </a:r>
                <a:endParaRPr lang="tr-TR" sz="1100" b="1" dirty="0">
                  <a:solidFill>
                    <a:srgbClr val="FF0000"/>
                  </a:solidFill>
                </a:endParaRPr>
              </a:p>
            </p:txBody>
          </p:sp>
        </p:grpSp>
      </p:grpSp>
      <p:pic>
        <p:nvPicPr>
          <p:cNvPr id="20" name="Resim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3" b="99479" l="3958" r="98456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84214" y="169242"/>
            <a:ext cx="1171845" cy="1085880"/>
          </a:xfrm>
          <a:prstGeom prst="rect">
            <a:avLst/>
          </a:prstGeom>
        </p:spPr>
      </p:pic>
      <p:sp>
        <p:nvSpPr>
          <p:cNvPr id="21" name="Metin kutusu 20"/>
          <p:cNvSpPr txBox="1"/>
          <p:nvPr/>
        </p:nvSpPr>
        <p:spPr>
          <a:xfrm>
            <a:off x="6161961" y="6368175"/>
            <a:ext cx="2480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dirty="0" smtClean="0"/>
              <a:t>White </a:t>
            </a:r>
            <a:r>
              <a:rPr lang="tr-TR" sz="1200" dirty="0" err="1" smtClean="0"/>
              <a:t>Light</a:t>
            </a:r>
            <a:r>
              <a:rPr lang="tr-TR" sz="1200" dirty="0" smtClean="0"/>
              <a:t> </a:t>
            </a:r>
            <a:r>
              <a:rPr lang="tr-TR" sz="1200" dirty="0" err="1" smtClean="0"/>
              <a:t>Illumination</a:t>
            </a:r>
            <a:r>
              <a:rPr lang="tr-TR" sz="1200" dirty="0" smtClean="0"/>
              <a:t> </a:t>
            </a:r>
            <a:r>
              <a:rPr lang="tr-TR" sz="1200" dirty="0" err="1" smtClean="0"/>
              <a:t>Spectral</a:t>
            </a:r>
            <a:r>
              <a:rPr lang="tr-TR" sz="1200" dirty="0" smtClean="0"/>
              <a:t> profile</a:t>
            </a:r>
            <a:endParaRPr lang="tr-TR" sz="1200" dirty="0"/>
          </a:p>
        </p:txBody>
      </p:sp>
      <p:sp>
        <p:nvSpPr>
          <p:cNvPr id="22" name="Metin kutusu 21"/>
          <p:cNvSpPr txBox="1"/>
          <p:nvPr/>
        </p:nvSpPr>
        <p:spPr>
          <a:xfrm>
            <a:off x="9034134" y="6375847"/>
            <a:ext cx="1950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200" dirty="0" smtClean="0"/>
              <a:t>BLI </a:t>
            </a:r>
            <a:r>
              <a:rPr lang="tr-TR" sz="1200" dirty="0" err="1" smtClean="0"/>
              <a:t>Illumination</a:t>
            </a:r>
            <a:r>
              <a:rPr lang="tr-TR" sz="1200" dirty="0" smtClean="0"/>
              <a:t> </a:t>
            </a:r>
            <a:r>
              <a:rPr lang="tr-TR" sz="1200" dirty="0" err="1" smtClean="0"/>
              <a:t>Spectral</a:t>
            </a:r>
            <a:r>
              <a:rPr lang="tr-TR" sz="1200" dirty="0" smtClean="0"/>
              <a:t> profile</a:t>
            </a:r>
            <a:endParaRPr lang="tr-TR" sz="1200" dirty="0"/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0A9D0-FD6E-4892-BE86-4C941CEE1172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855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4118</TotalTime>
  <Words>2392</Words>
  <Application>Microsoft Office PowerPoint</Application>
  <PresentationFormat>Geniş ekran</PresentationFormat>
  <Paragraphs>458</Paragraphs>
  <Slides>41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 Teması</vt:lpstr>
      <vt:lpstr>MALİGN KOLOREKTAL POLİPLERDE ENDOSKOPİK TANI  VE TEDAVİ STRATEJİLERİ</vt:lpstr>
      <vt:lpstr>Malign polip</vt:lpstr>
      <vt:lpstr>PowerPoint Sunusu</vt:lpstr>
      <vt:lpstr>Gastrointestinal epitelyal neoplazilerde Viyana klasifikasyonu</vt:lpstr>
      <vt:lpstr>PowerPoint Sunusu</vt:lpstr>
      <vt:lpstr>PowerPoint Sunusu</vt:lpstr>
      <vt:lpstr>PowerPoint Sunusu</vt:lpstr>
      <vt:lpstr>Yüzeyel mukozal invazyon düşündüren endoskopik bulgular</vt:lpstr>
      <vt:lpstr>Polip yüzey paterninde endoskopik sınıflama</vt:lpstr>
      <vt:lpstr>Narrow Band Imaging International Colorectal                                          Endoscopic Classification (NICE)</vt:lpstr>
      <vt:lpstr>PowerPoint Sunusu</vt:lpstr>
      <vt:lpstr>PowerPoint Sunusu</vt:lpstr>
      <vt:lpstr>PowerPoint Sunusu</vt:lpstr>
      <vt:lpstr>PowerPoint Sunusu</vt:lpstr>
      <vt:lpstr>PowerPoint Sunusu</vt:lpstr>
      <vt:lpstr>Kudo Pit Pattern sınıflaması</vt:lpstr>
      <vt:lpstr>PowerPoint Sunusu</vt:lpstr>
      <vt:lpstr>Diğer sınıflama sistemleri</vt:lpstr>
      <vt:lpstr>PowerPoint Sunusu</vt:lpstr>
      <vt:lpstr>PowerPoint Sunusu</vt:lpstr>
      <vt:lpstr>PowerPoint Sunusu</vt:lpstr>
      <vt:lpstr>Endoskopik morfolojik sınıflama sistemleri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Submukozal invazyonun değerlendirilmesinde kullanılan histolojik evreleme sistemleri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MALİGN KOLOREKTAL POLİPLERDE ENDOSKOPİK TANI  VE TEDAVİ STRATEJİLERİ</dc:title>
  <dc:creator>Ahmet DOBRUCALI</dc:creator>
  <cp:lastModifiedBy>Ahmet DOBRUCALI</cp:lastModifiedBy>
  <cp:revision>282</cp:revision>
  <dcterms:created xsi:type="dcterms:W3CDTF">2021-02-10T08:13:01Z</dcterms:created>
  <dcterms:modified xsi:type="dcterms:W3CDTF">2021-06-15T10:10:27Z</dcterms:modified>
</cp:coreProperties>
</file>